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22"/>
  </p:notesMasterIdLst>
  <p:sldIdLst>
    <p:sldId id="257" r:id="rId2"/>
    <p:sldId id="256" r:id="rId3"/>
    <p:sldId id="273" r:id="rId4"/>
    <p:sldId id="274" r:id="rId5"/>
    <p:sldId id="277" r:id="rId6"/>
    <p:sldId id="275" r:id="rId7"/>
    <p:sldId id="278" r:id="rId8"/>
    <p:sldId id="280" r:id="rId9"/>
    <p:sldId id="276" r:id="rId10"/>
    <p:sldId id="279" r:id="rId11"/>
    <p:sldId id="281" r:id="rId12"/>
    <p:sldId id="287" r:id="rId13"/>
    <p:sldId id="282" r:id="rId14"/>
    <p:sldId id="283" r:id="rId15"/>
    <p:sldId id="284" r:id="rId16"/>
    <p:sldId id="285" r:id="rId17"/>
    <p:sldId id="289" r:id="rId18"/>
    <p:sldId id="290" r:id="rId19"/>
    <p:sldId id="286" r:id="rId20"/>
    <p:sldId id="272" r:id="rId21"/>
  </p:sldIdLst>
  <p:sldSz cx="9144000" cy="6858000" type="screen4x3"/>
  <p:notesSz cx="6858000" cy="9144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968" autoAdjust="0"/>
  </p:normalViewPr>
  <p:slideViewPr>
    <p:cSldViewPr snapToObjects="1">
      <p:cViewPr varScale="1">
        <p:scale>
          <a:sx n="55" d="100"/>
          <a:sy n="55" d="100"/>
        </p:scale>
        <p:origin x="-1506" y="-84"/>
      </p:cViewPr>
      <p:guideLst>
        <p:guide orient="horz" pos="2160"/>
        <p:guide pos="2880"/>
      </p:guideLst>
    </p:cSldViewPr>
  </p:slideViewPr>
  <p:notesTextViewPr>
    <p:cViewPr>
      <p:scale>
        <a:sx n="100" d="100"/>
        <a:sy n="100" d="100"/>
      </p:scale>
      <p:origin x="0" y="0"/>
    </p:cViewPr>
  </p:notesTextViewPr>
  <p:notesViewPr>
    <p:cSldViewPr snapToObjects="1">
      <p:cViewPr varScale="1">
        <p:scale>
          <a:sx n="57" d="100"/>
          <a:sy n="57" d="100"/>
        </p:scale>
        <p:origin x="-2472"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Text Box 1"/>
          <p:cNvSpPr txBox="1">
            <a:spLocks noChangeArrowheads="1"/>
          </p:cNvSpPr>
          <p:nvPr/>
        </p:nvSpPr>
        <p:spPr bwMode="auto">
          <a:xfrm>
            <a:off x="1137443" y="691902"/>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en-US"/>
          </a:p>
        </p:txBody>
      </p:sp>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3CD7AF-E8FF-E04B-B3F0-62EED8ADC53E}" type="datetimeFigureOut">
              <a:rPr lang="ja-JP" altLang="en-US" smtClean="0"/>
              <a:pPr/>
              <a:t>2012/4/2</a:t>
            </a:fld>
            <a:endParaRPr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05C96C-604E-6A41-8A73-41FF6B975B8F}" type="slidenum">
              <a:rPr lang="ja-JP" altLang="en-US" smtClean="0"/>
              <a:pPr/>
              <a:t>‹#›</a:t>
            </a:fld>
            <a:endParaRPr lang="ja-JP" altLang="en-US"/>
          </a:p>
        </p:txBody>
      </p:sp>
    </p:spTree>
    <p:extLst>
      <p:ext uri="{BB962C8B-B14F-4D97-AF65-F5344CB8AC3E}">
        <p14:creationId xmlns:p14="http://schemas.microsoft.com/office/powerpoint/2010/main" val="1067295810"/>
      </p:ext>
    </p:extLst>
  </p:cSld>
  <p:clrMap bg1="lt1" tx1="dk1" bg2="lt2" tx2="dk2" accent1="accent1" accent2="accent2" accent3="accent3" accent4="accent4" accent5="accent5" accent6="accent6" hlink="hlink" folHlink="folHlink"/>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B05C96C-604E-6A41-8A73-41FF6B975B8F}" type="slidenum">
              <a:rPr lang="ja-JP" altLang="en-US" smtClean="0"/>
              <a:pPr/>
              <a:t>1</a:t>
            </a:fld>
            <a:endParaRPr lang="ja-JP" altLang="en-US"/>
          </a:p>
        </p:txBody>
      </p:sp>
    </p:spTree>
    <p:extLst>
      <p:ext uri="{BB962C8B-B14F-4D97-AF65-F5344CB8AC3E}">
        <p14:creationId xmlns:p14="http://schemas.microsoft.com/office/powerpoint/2010/main" val="30800080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lang="ja-JP" altLang="en-US" dirty="0" smtClean="0"/>
              <a:t>第１章において，主な標準の背景にあるアイデアを簡略化して紹介している．</a:t>
            </a:r>
            <a:endParaRPr lang="en-US" altLang="ja-JP" dirty="0" smtClean="0"/>
          </a:p>
          <a:p>
            <a:r>
              <a:rPr lang="ja-JP" altLang="en-US" dirty="0" smtClean="0"/>
              <a:t>１．２　応用スキーマのための規則</a:t>
            </a:r>
            <a:endParaRPr lang="en-US" altLang="ja-JP" dirty="0" smtClean="0"/>
          </a:p>
          <a:p>
            <a:r>
              <a:rPr lang="ja-JP" altLang="en-US" dirty="0" smtClean="0"/>
              <a:t>１．３　符号化</a:t>
            </a:r>
            <a:endParaRPr lang="en-US" altLang="ja-JP" dirty="0" smtClean="0"/>
          </a:p>
          <a:p>
            <a:r>
              <a:rPr lang="ja-JP" altLang="en-US" dirty="0" smtClean="0"/>
              <a:t>１．４　空間スキーマ</a:t>
            </a:r>
            <a:endParaRPr lang="en-US" altLang="ja-JP" dirty="0" smtClean="0"/>
          </a:p>
          <a:p>
            <a:r>
              <a:rPr lang="ja-JP" altLang="en-US" dirty="0" smtClean="0"/>
              <a:t>１．５　時間スキーマ</a:t>
            </a:r>
            <a:endParaRPr lang="en-US" altLang="ja-JP" dirty="0" smtClean="0"/>
          </a:p>
          <a:p>
            <a:r>
              <a:rPr lang="ja-JP" altLang="en-US" dirty="0" smtClean="0"/>
              <a:t>１．６　座標による空間参照，地理識別子による空間参照，時間参照系（時間スキーマの一部）</a:t>
            </a:r>
            <a:endParaRPr lang="en-US" altLang="ja-JP" dirty="0" smtClean="0"/>
          </a:p>
          <a:p>
            <a:r>
              <a:rPr lang="ja-JP" altLang="en-US" dirty="0" smtClean="0"/>
              <a:t>１．７　被覆の幾何と関数のためのスキーマ</a:t>
            </a:r>
            <a:endParaRPr lang="en-US" altLang="ja-JP" dirty="0" smtClean="0"/>
          </a:p>
          <a:p>
            <a:r>
              <a:rPr lang="ja-JP" altLang="en-US" dirty="0" smtClean="0"/>
              <a:t>１．８　品質原理，品質評価手順</a:t>
            </a:r>
            <a:endParaRPr lang="en-US" altLang="ja-JP" dirty="0" smtClean="0"/>
          </a:p>
          <a:p>
            <a:r>
              <a:rPr lang="ja-JP" altLang="en-US" dirty="0" smtClean="0"/>
              <a:t>なお，地理マーク付け言語（</a:t>
            </a:r>
            <a:r>
              <a:rPr lang="en-US" altLang="ja-JP" dirty="0" smtClean="0"/>
              <a:t>GML</a:t>
            </a:r>
            <a:r>
              <a:rPr lang="ja-JP" altLang="en-US" dirty="0" smtClean="0"/>
              <a:t>）については具体的には紹介していないが，それぞれの節において，</a:t>
            </a:r>
            <a:r>
              <a:rPr lang="en-US" altLang="ja-JP" dirty="0" smtClean="0"/>
              <a:t>XML</a:t>
            </a:r>
            <a:r>
              <a:rPr lang="ja-JP" altLang="en-US" dirty="0" smtClean="0"/>
              <a:t>のよるデータ実装の方法を紹介し，</a:t>
            </a:r>
            <a:r>
              <a:rPr lang="en-US" altLang="ja-JP" dirty="0" smtClean="0"/>
              <a:t>GML</a:t>
            </a:r>
            <a:r>
              <a:rPr lang="ja-JP" altLang="en-US" dirty="0" smtClean="0"/>
              <a:t>のようなマークアップ言語の記述法を学習できるようにしている．また，メタデータについては第２章５節で紹介している．</a:t>
            </a:r>
            <a:endParaRPr lang="en-US" altLang="ja-JP" dirty="0" smtClean="0"/>
          </a:p>
          <a:p>
            <a:r>
              <a:rPr lang="en-US" altLang="ja-JP" dirty="0" smtClean="0"/>
              <a:t>WMS</a:t>
            </a:r>
            <a:r>
              <a:rPr lang="ja-JP" altLang="en-US" dirty="0" smtClean="0"/>
              <a:t>及び</a:t>
            </a:r>
            <a:r>
              <a:rPr lang="en-US" altLang="ja-JP" dirty="0" smtClean="0"/>
              <a:t>WFS</a:t>
            </a:r>
            <a:r>
              <a:rPr lang="ja-JP" altLang="en-US" dirty="0" smtClean="0"/>
              <a:t>は，</a:t>
            </a:r>
            <a:r>
              <a:rPr lang="en-US" altLang="ja-JP" dirty="0" smtClean="0"/>
              <a:t>Web</a:t>
            </a:r>
            <a:r>
              <a:rPr lang="ja-JP" altLang="en-US" dirty="0" smtClean="0"/>
              <a:t>サービスの仕組みを使ってサーバから地図画像及びオブジェクトを受け取るための</a:t>
            </a:r>
            <a:r>
              <a:rPr lang="en-US" altLang="ja-JP" dirty="0" smtClean="0"/>
              <a:t>API</a:t>
            </a:r>
            <a:r>
              <a:rPr lang="ja-JP" altLang="en-US" dirty="0" smtClean="0"/>
              <a:t>標準である．詳細については標準の原文または，例えば以下の参照書を参照するといい．</a:t>
            </a:r>
            <a:endParaRPr lang="en-US" altLang="ja-JP" dirty="0" smtClean="0"/>
          </a:p>
          <a:p>
            <a:r>
              <a:rPr lang="en-US" altLang="ja-JP" dirty="0" smtClean="0"/>
              <a:t>Tyler Mitchell</a:t>
            </a:r>
            <a:r>
              <a:rPr lang="ja-JP" altLang="en-US" dirty="0" smtClean="0"/>
              <a:t>著，大塚恒平，その他訳．（２００６）．入門</a:t>
            </a:r>
            <a:r>
              <a:rPr lang="en-US" altLang="ja-JP" dirty="0" smtClean="0"/>
              <a:t>Web</a:t>
            </a:r>
            <a:r>
              <a:rPr lang="ja-JP" altLang="en-US" dirty="0" smtClean="0"/>
              <a:t>マッピング，オライリー・ジャパン</a:t>
            </a:r>
            <a:endParaRPr lang="en-US" altLang="ja-JP" dirty="0" smtClean="0"/>
          </a:p>
          <a:p>
            <a:r>
              <a:rPr lang="ja-JP" altLang="en-US" dirty="0" smtClean="0"/>
              <a:t>さらに，第５章５節も参照するとよい．</a:t>
            </a:r>
            <a:endParaRPr lang="en-US" altLang="ja-JP" dirty="0" smtClean="0"/>
          </a:p>
          <a:p>
            <a:endParaRPr lang="en-US" altLang="ja-JP" dirty="0" smtClean="0"/>
          </a:p>
        </p:txBody>
      </p:sp>
      <p:sp>
        <p:nvSpPr>
          <p:cNvPr id="4" name="スライド番号プレースホルダ 3"/>
          <p:cNvSpPr>
            <a:spLocks noGrp="1"/>
          </p:cNvSpPr>
          <p:nvPr>
            <p:ph type="sldNum" sz="quarter" idx="10"/>
          </p:nvPr>
        </p:nvSpPr>
        <p:spPr/>
        <p:txBody>
          <a:bodyPr/>
          <a:lstStyle/>
          <a:p>
            <a:fld id="{DB05C96C-604E-6A41-8A73-41FF6B975B8F}" type="slidenum">
              <a:rPr lang="ja-JP" altLang="en-US" smtClean="0"/>
              <a:pPr/>
              <a:t>10</a:t>
            </a:fld>
            <a:endParaRPr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lang="ja-JP" altLang="en-US" dirty="0" smtClean="0"/>
              <a:t>空間データを取得するには，リモートセンシング，空中写真測量，</a:t>
            </a:r>
            <a:r>
              <a:rPr lang="en-US" altLang="ja-JP" dirty="0" smtClean="0"/>
              <a:t>GPS</a:t>
            </a:r>
            <a:r>
              <a:rPr lang="ja-JP" altLang="en-US" dirty="0" smtClean="0"/>
              <a:t>による位置測定を始め，磁気探査，音響測深，水位観測など様々な方法が用いられる。</a:t>
            </a:r>
            <a:endParaRPr lang="en-US" altLang="ja-JP" dirty="0" smtClean="0"/>
          </a:p>
          <a:p>
            <a:r>
              <a:rPr lang="ja-JP" altLang="en-US" dirty="0" smtClean="0"/>
              <a:t>しかし，その形式が空間情報規格に準拠するとともに品質評価結果を含むメタデータが付加されてデータベースに登録されると，再利用性が向上する。</a:t>
            </a:r>
            <a:endParaRPr lang="en-US" altLang="ja-JP" dirty="0" smtClean="0"/>
          </a:p>
          <a:p>
            <a:r>
              <a:rPr lang="ja-JP" altLang="en-US" dirty="0" smtClean="0"/>
              <a:t>データを表示するときには，描画のための規則に沿った表示条件を提示することによって，使用する表示ソフトに縛られない，作成者の意図に沿った表示が可能になる。</a:t>
            </a:r>
            <a:endParaRPr lang="en-US" altLang="ja-JP" dirty="0" smtClean="0"/>
          </a:p>
          <a:p>
            <a:r>
              <a:rPr lang="ja-JP" altLang="en-US" dirty="0" smtClean="0"/>
              <a:t>データベースに保管されるデータは，求めに応じて符号化されて伝送されるが，符号化の規則を満たし，</a:t>
            </a:r>
            <a:r>
              <a:rPr lang="en-US" altLang="ja-JP" dirty="0" smtClean="0"/>
              <a:t>XML</a:t>
            </a:r>
            <a:r>
              <a:rPr lang="ja-JP" altLang="en-US" dirty="0" smtClean="0"/>
              <a:t>等の言語を使ってドキュメント化されることによって，他のデータとともに利用できるようになる。データを</a:t>
            </a:r>
            <a:r>
              <a:rPr lang="en-US" altLang="ja-JP" dirty="0" smtClean="0"/>
              <a:t>Web</a:t>
            </a:r>
            <a:r>
              <a:rPr lang="ja-JP" altLang="en-US" dirty="0" smtClean="0"/>
              <a:t>を通じて送るときには</a:t>
            </a:r>
            <a:r>
              <a:rPr lang="en-US" altLang="ja-JP" dirty="0" smtClean="0"/>
              <a:t>Web</a:t>
            </a:r>
            <a:r>
              <a:rPr lang="ja-JP" altLang="en-US" dirty="0" smtClean="0"/>
              <a:t>ｻｰﾋﾞｽ用の規則を使うことによって，少量のデータを手軽に端末に送ることができる。空間データを再利用したい者は，クリアリングハウスでメタデータを閲覧することによって，自分の望むデータを検索できるようになる。</a:t>
            </a:r>
          </a:p>
          <a:p>
            <a:endParaRPr lang="ja-JP" altLang="en-US" dirty="0" smtClean="0"/>
          </a:p>
          <a:p>
            <a:endParaRPr lang="ja-JP" altLang="en-US" dirty="0"/>
          </a:p>
        </p:txBody>
      </p:sp>
      <p:sp>
        <p:nvSpPr>
          <p:cNvPr id="4" name="スライド番号プレースホルダ 3"/>
          <p:cNvSpPr>
            <a:spLocks noGrp="1"/>
          </p:cNvSpPr>
          <p:nvPr>
            <p:ph type="sldNum" sz="quarter" idx="10"/>
          </p:nvPr>
        </p:nvSpPr>
        <p:spPr/>
        <p:txBody>
          <a:bodyPr/>
          <a:lstStyle/>
          <a:p>
            <a:fld id="{DB05C96C-604E-6A41-8A73-41FF6B975B8F}" type="slidenum">
              <a:rPr lang="ja-JP" altLang="en-US" smtClean="0"/>
              <a:pPr/>
              <a:t>11</a:t>
            </a:fld>
            <a:endParaRPr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B05C96C-604E-6A41-8A73-41FF6B975B8F}" type="slidenum">
              <a:rPr lang="ja-JP" altLang="en-US" smtClean="0"/>
              <a:pPr/>
              <a:t>12</a:t>
            </a:fld>
            <a:endParaRPr lang="ja-JP" altLang="en-US"/>
          </a:p>
        </p:txBody>
      </p:sp>
    </p:spTree>
    <p:extLst>
      <p:ext uri="{BB962C8B-B14F-4D97-AF65-F5344CB8AC3E}">
        <p14:creationId xmlns:p14="http://schemas.microsoft.com/office/powerpoint/2010/main" val="5985036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lang="ja-JP" altLang="en-US" dirty="0" smtClean="0"/>
              <a:t>　かつて</a:t>
            </a:r>
            <a:r>
              <a:rPr lang="en-US" altLang="ja-JP" dirty="0" smtClean="0"/>
              <a:t>GIS</a:t>
            </a:r>
            <a:r>
              <a:rPr lang="ja-JP" altLang="en-US" dirty="0" smtClean="0"/>
              <a:t>は一つのコンピュータに格納されたソフトウェアであった．これをスタンドアロンシステムといった．しかし今日，インターネットの中に分散する様々なサービスを複合して，</a:t>
            </a:r>
            <a:r>
              <a:rPr lang="en-US" altLang="ja-JP" dirty="0" smtClean="0"/>
              <a:t>Web</a:t>
            </a:r>
            <a:r>
              <a:rPr lang="ja-JP" altLang="en-US" dirty="0" smtClean="0"/>
              <a:t>サービスとして，ユーザのための空間情報提供が行われている．ユーザ側（クライアント側）の端末（</a:t>
            </a:r>
            <a:r>
              <a:rPr lang="en-US" altLang="ja-JP" dirty="0" smtClean="0"/>
              <a:t>PC</a:t>
            </a:r>
            <a:r>
              <a:rPr lang="ja-JP" altLang="en-US" dirty="0" smtClean="0"/>
              <a:t>，携帯端末，携帯電話など）には，情報を要求し，自分の思い通りのスタイルで結果を表示するための機能（幾何操作，選択，解析，ビューなど）がユーザインタフェース系として用意されている．サーバ側のアプリケーション（処理系）は情報要求に応えるデータを複数のデータベース（管理系）から取得し，それらを融合して（</a:t>
            </a:r>
            <a:r>
              <a:rPr lang="en-US" altLang="ja-JP" dirty="0" err="1" smtClean="0"/>
              <a:t>mashup</a:t>
            </a:r>
            <a:r>
              <a:rPr lang="ja-JP" altLang="en-US" dirty="0" smtClean="0"/>
              <a:t>）クライアント側に</a:t>
            </a:r>
            <a:r>
              <a:rPr lang="en-US" altLang="en-US" dirty="0" err="1" smtClean="0"/>
              <a:t>渡たす</a:t>
            </a:r>
            <a:r>
              <a:rPr lang="ja-JP" altLang="en-US" dirty="0" smtClean="0"/>
              <a:t>．</a:t>
            </a:r>
            <a:endParaRPr lang="ja-JP" altLang="en-US" dirty="0"/>
          </a:p>
        </p:txBody>
      </p:sp>
      <p:sp>
        <p:nvSpPr>
          <p:cNvPr id="4" name="スライド番号プレースホルダ 3"/>
          <p:cNvSpPr>
            <a:spLocks noGrp="1"/>
          </p:cNvSpPr>
          <p:nvPr>
            <p:ph type="sldNum" sz="quarter" idx="10"/>
          </p:nvPr>
        </p:nvSpPr>
        <p:spPr/>
        <p:txBody>
          <a:bodyPr/>
          <a:lstStyle/>
          <a:p>
            <a:fld id="{DB05C96C-604E-6A41-8A73-41FF6B975B8F}" type="slidenum">
              <a:rPr lang="ja-JP" altLang="en-US" smtClean="0"/>
              <a:pPr/>
              <a:t>13</a:t>
            </a:fld>
            <a:endParaRPr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B05C96C-604E-6A41-8A73-41FF6B975B8F}" type="slidenum">
              <a:rPr lang="ja-JP" altLang="en-US" smtClean="0"/>
              <a:pPr/>
              <a:t>14</a:t>
            </a:fld>
            <a:endParaRPr lang="ja-JP" altLang="en-US"/>
          </a:p>
        </p:txBody>
      </p:sp>
    </p:spTree>
    <p:extLst>
      <p:ext uri="{BB962C8B-B14F-4D97-AF65-F5344CB8AC3E}">
        <p14:creationId xmlns:p14="http://schemas.microsoft.com/office/powerpoint/2010/main" val="13770115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B05C96C-604E-6A41-8A73-41FF6B975B8F}" type="slidenum">
              <a:rPr lang="ja-JP" altLang="en-US" smtClean="0"/>
              <a:pPr/>
              <a:t>15</a:t>
            </a:fld>
            <a:endParaRPr lang="ja-JP" altLang="en-US"/>
          </a:p>
        </p:txBody>
      </p:sp>
    </p:spTree>
    <p:extLst>
      <p:ext uri="{BB962C8B-B14F-4D97-AF65-F5344CB8AC3E}">
        <p14:creationId xmlns:p14="http://schemas.microsoft.com/office/powerpoint/2010/main" val="18630898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fontScale="55000" lnSpcReduction="20000"/>
          </a:bodyPr>
          <a:lstStyle/>
          <a:p>
            <a:r>
              <a:rPr lang="ja-JP" altLang="en-US" dirty="0" smtClean="0"/>
              <a:t>地理空間情報活用推進基本法（抜粋．全文は，</a:t>
            </a:r>
            <a:r>
              <a:rPr lang="en-US" altLang="ja-JP" dirty="0" smtClean="0"/>
              <a:t>http://www.ron.gr.jp/law/law/tiri_joh.htm#1-sousoku)</a:t>
            </a:r>
          </a:p>
          <a:p>
            <a:r>
              <a:rPr lang="ja-JP" altLang="en-US" dirty="0" smtClean="0"/>
              <a:t>（基本理念）</a:t>
            </a:r>
          </a:p>
          <a:p>
            <a:r>
              <a:rPr lang="ja-JP" altLang="en-US" dirty="0" smtClean="0"/>
              <a:t>第三条　地理空間情報の活用の推進は、基盤地図情報、統計情報、測量に係る画像情報等の地理空間情報が国民生活の向上及び国民経済の健全な発展を図るための不可欠な基盤であることにかんがみ、これらの地理空間情報の電磁的方式による正確かつ適切な整備及びその提供、地理情報システム、衛星測位等の技術の利用の推進、人材の育成、国、地方公共団体等の関係機関の連携の強化等必要な体制の整備その他の施策を総合的かつ体系的に行うことを旨として行われなければならない。</a:t>
            </a:r>
          </a:p>
          <a:p>
            <a:r>
              <a:rPr lang="ja-JP" altLang="en-US" dirty="0" smtClean="0"/>
              <a:t>２　地理空間情報の活用の推進に関する施策は、地理情報システムが衛星測位により得られる地理空間情報を活用する上での基盤的な地図を提供し、衛星測位が地理情報システムで用いられる地理空間情報を安定的に提供するという相互に寄与する関係にあること等にかんがみ、地理情報システムに係る施策、衛星測位に係る施策等が相まって地理空間情報を高度に活用することができる環境を整備することを旨として講ぜられなければならない。</a:t>
            </a:r>
          </a:p>
          <a:p>
            <a:r>
              <a:rPr lang="ja-JP" altLang="en-US" dirty="0" smtClean="0"/>
              <a:t>３　地理空間情報の活用の推進に関する施策は、衛星測位が正確な位置、時刻、移動の経路等に関する情報の提供を通じて国民生活の向上及び国民経済の健全な発展の基盤となっている現状にかんがみ、信頼性の高い衛星測位によるサービスを安定的に享受できる環境を確保することを旨として講ぜられなければならない。</a:t>
            </a:r>
          </a:p>
          <a:p>
            <a:r>
              <a:rPr lang="ja-JP" altLang="en-US" dirty="0" smtClean="0"/>
              <a:t>４　地理空間情報の活用の推進に関する施策は、国及び地方公共団体がその事務又は事業の遂行に当たり積極的に取り組んで実施することにより、効果的かつ効率的な公共施設の管理、防災対策の推進等が図られ、もって国土の利用、整備及び保全の推進並びに国民の生命、身体及び財産の保護に寄与するものでなければならない。</a:t>
            </a:r>
          </a:p>
          <a:p>
            <a:r>
              <a:rPr lang="ja-JP" altLang="en-US" dirty="0" smtClean="0"/>
              <a:t>５　地理空間情報の活用の推進に関する施策は、行政の各分野において必要となる地理空間情報の共用等により、地図作成の重複の是正、施策の総合性、機動性及び透明性の向上等が図られ、もって行政の運営の効率化及びその機能の高度化に寄与するものでなければならない。</a:t>
            </a:r>
          </a:p>
          <a:p>
            <a:r>
              <a:rPr lang="ja-JP" altLang="en-US" dirty="0" smtClean="0"/>
              <a:t>６　地理空間情報の活用の推進に関する施策は、地理空間情報を活用した多様なサービスの提供が実現されることを通じて、国民の利便性の向上に寄与するものでなければならない。</a:t>
            </a:r>
          </a:p>
          <a:p>
            <a:r>
              <a:rPr lang="ja-JP" altLang="en-US" dirty="0" smtClean="0"/>
              <a:t>７　地理空間情報の活用の推進に関する施策は、地理空間情報を活用した多様な事業の創出及び健全な発展、事業活動の効率化及び高度化、環境との調和等が図られ、もって経済社会の活力の向上及び持続的な発展に寄与するものでなければならない。</a:t>
            </a:r>
          </a:p>
          <a:p>
            <a:r>
              <a:rPr lang="ja-JP" altLang="en-US" dirty="0" smtClean="0"/>
              <a:t>８　地理空間情報の活用の推進に関する施策を講ずるに当たっては、民間事業者による地理空間情報の活用のための技術に関する提案及び創意工夫が活用されること等により民間事業者の能力が活用されるように配慮されなければならない。</a:t>
            </a:r>
          </a:p>
          <a:p>
            <a:r>
              <a:rPr lang="ja-JP" altLang="en-US" dirty="0" smtClean="0"/>
              <a:t>９　地理空間情報の活用の推進に関する施策を講ずるに当たっては、地理空間情報の流通の拡大に伴い、個人の権利利益、国の安全等が害されることのないように配慮されなければならない。</a:t>
            </a:r>
          </a:p>
          <a:p>
            <a:endParaRPr lang="ja-JP" altLang="en-US" dirty="0" smtClean="0"/>
          </a:p>
          <a:p>
            <a:r>
              <a:rPr lang="ja-JP" altLang="en-US" dirty="0" smtClean="0"/>
              <a:t>（国の責務）</a:t>
            </a:r>
          </a:p>
          <a:p>
            <a:r>
              <a:rPr lang="ja-JP" altLang="en-US" dirty="0" smtClean="0"/>
              <a:t>第四条　国は、前条の基本理念（以下「基本理念」という。）にのっとり、地理空間情報の活用の推進に関する施策を総合的に策定し、及び実施する責務を有する。</a:t>
            </a:r>
          </a:p>
          <a:p>
            <a:endParaRPr lang="ja-JP" altLang="en-US" dirty="0" smtClean="0"/>
          </a:p>
          <a:p>
            <a:r>
              <a:rPr lang="ja-JP" altLang="en-US" dirty="0" smtClean="0"/>
              <a:t>（地方公共団体の責務）</a:t>
            </a:r>
          </a:p>
          <a:p>
            <a:r>
              <a:rPr lang="ja-JP" altLang="en-US" dirty="0" smtClean="0"/>
              <a:t>第五条　地方公共団体は、基本理念にのっとり、国との適切な役割分担を踏まえて、当該地域の状況に応じた地理空間情報の活用の推進に関する施策を策定し、及び実施する責務を有する。</a:t>
            </a:r>
          </a:p>
          <a:p>
            <a:endParaRPr lang="ja-JP" altLang="en-US" dirty="0" smtClean="0"/>
          </a:p>
          <a:p>
            <a:r>
              <a:rPr lang="ja-JP" altLang="en-US" dirty="0" smtClean="0"/>
              <a:t>（事業者の努力）</a:t>
            </a:r>
          </a:p>
          <a:p>
            <a:r>
              <a:rPr lang="ja-JP" altLang="en-US" dirty="0" smtClean="0"/>
              <a:t>第六条　測量、地図の作成又は地理情報システム若しくは衛星測位を活用したサービスの提供の事業を行う者その他の関係事業者は、基本理念にのっとり、その事業活動に関し、良質な地理空間情報の提供等に自ら努めるとともに、国又は地方公共団体が実施する地理空間情報の活用の推進に関する施策に協力するよう努めるものとする。</a:t>
            </a:r>
          </a:p>
          <a:p>
            <a:endParaRPr lang="ja-JP" altLang="en-US" dirty="0" smtClean="0"/>
          </a:p>
          <a:p>
            <a:r>
              <a:rPr lang="ja-JP" altLang="en-US" dirty="0" smtClean="0"/>
              <a:t>（連携の強化）</a:t>
            </a:r>
          </a:p>
          <a:p>
            <a:r>
              <a:rPr lang="ja-JP" altLang="en-US" dirty="0" smtClean="0"/>
              <a:t>第七条　国は、国、地方公共団体、関係事業者及び大学等の研究機関が相互に連携を図りながら協力することにより、地理空間情報の活用の効果的な推進が図られることにかんがみ、これらの者の間の連携の強化に必要な施策を講ずるものとする。</a:t>
            </a:r>
          </a:p>
          <a:p>
            <a:endParaRPr lang="ja-JP" altLang="en-US" dirty="0"/>
          </a:p>
        </p:txBody>
      </p:sp>
      <p:sp>
        <p:nvSpPr>
          <p:cNvPr id="4" name="スライド番号プレースホルダ 3"/>
          <p:cNvSpPr>
            <a:spLocks noGrp="1"/>
          </p:cNvSpPr>
          <p:nvPr>
            <p:ph type="sldNum" sz="quarter" idx="10"/>
          </p:nvPr>
        </p:nvSpPr>
        <p:spPr/>
        <p:txBody>
          <a:bodyPr/>
          <a:lstStyle/>
          <a:p>
            <a:fld id="{DB05C96C-604E-6A41-8A73-41FF6B975B8F}" type="slidenum">
              <a:rPr lang="ja-JP" altLang="en-US" smtClean="0"/>
              <a:pPr/>
              <a:t>16</a:t>
            </a:fld>
            <a:endParaRPr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lang="ja-JP" altLang="en-US" dirty="0" smtClean="0"/>
              <a:t>　知的財産権は</a:t>
            </a:r>
            <a:r>
              <a:rPr lang="en-US" altLang="ja-JP" dirty="0" smtClean="0"/>
              <a:t>,</a:t>
            </a:r>
            <a:r>
              <a:rPr lang="ja-JP" altLang="en-US" dirty="0" smtClean="0"/>
              <a:t>知的な創作活動によって何かを作りだした人に付与される「他人に無断 で利用されない」といった権利のことで</a:t>
            </a:r>
            <a:r>
              <a:rPr lang="en-US" altLang="ja-JP" dirty="0" smtClean="0"/>
              <a:t>,</a:t>
            </a:r>
            <a:r>
              <a:rPr lang="ja-JP" altLang="en-US" dirty="0" smtClean="0"/>
              <a:t>この権利を守るさまざまな法律の総称である</a:t>
            </a:r>
            <a:r>
              <a:rPr lang="en-US" altLang="ja-JP" dirty="0" smtClean="0"/>
              <a:t>.</a:t>
            </a:r>
            <a:r>
              <a:rPr lang="ja-JP" altLang="en-US" dirty="0" smtClean="0"/>
              <a:t>知的財産権 の範囲は</a:t>
            </a:r>
            <a:r>
              <a:rPr lang="en-US" altLang="ja-JP" dirty="0" smtClean="0"/>
              <a:t>,</a:t>
            </a:r>
            <a:r>
              <a:rPr lang="ja-JP" altLang="en-US" dirty="0" smtClean="0"/>
              <a:t>著作権</a:t>
            </a:r>
            <a:r>
              <a:rPr lang="en-US" altLang="ja-JP" dirty="0" smtClean="0"/>
              <a:t>,</a:t>
            </a:r>
            <a:r>
              <a:rPr lang="ja-JP" altLang="en-US" dirty="0" smtClean="0"/>
              <a:t>産業財産権</a:t>
            </a:r>
            <a:r>
              <a:rPr lang="en-US" altLang="ja-JP" dirty="0" smtClean="0"/>
              <a:t>,</a:t>
            </a:r>
            <a:r>
              <a:rPr lang="ja-JP" altLang="en-US" dirty="0" smtClean="0"/>
              <a:t>その他に整理される</a:t>
            </a:r>
            <a:r>
              <a:rPr lang="en-US" altLang="ja-JP" dirty="0" smtClean="0"/>
              <a:t>.</a:t>
            </a:r>
            <a:r>
              <a:rPr lang="ja-JP" altLang="en-US" dirty="0" smtClean="0"/>
              <a:t>著作権は</a:t>
            </a:r>
            <a:r>
              <a:rPr lang="en-US" altLang="ja-JP" dirty="0" smtClean="0"/>
              <a:t>,</a:t>
            </a:r>
            <a:r>
              <a:rPr lang="ja-JP" altLang="en-US" dirty="0" smtClean="0"/>
              <a:t>国際的なルール</a:t>
            </a:r>
            <a:r>
              <a:rPr lang="en-US" altLang="ja-JP" dirty="0" smtClean="0"/>
              <a:t>(</a:t>
            </a:r>
            <a:r>
              <a:rPr lang="ja-JP" altLang="en-US" dirty="0" smtClean="0"/>
              <a:t>ベルヌ条約</a:t>
            </a:r>
            <a:r>
              <a:rPr lang="en-US" altLang="ja-JP" dirty="0" smtClean="0"/>
              <a:t>)</a:t>
            </a:r>
            <a:r>
              <a:rPr lang="ja-JP" altLang="en-US" dirty="0" smtClean="0"/>
              <a:t>に従 い</a:t>
            </a:r>
            <a:r>
              <a:rPr lang="en-US" altLang="ja-JP" dirty="0" smtClean="0"/>
              <a:t>,</a:t>
            </a:r>
            <a:r>
              <a:rPr lang="ja-JP" altLang="en-US" dirty="0" smtClean="0"/>
              <a:t>著作者の権利として</a:t>
            </a:r>
            <a:r>
              <a:rPr lang="en-US" altLang="ja-JP" dirty="0" smtClean="0"/>
              <a:t>,</a:t>
            </a:r>
            <a:r>
              <a:rPr lang="ja-JP" altLang="en-US" dirty="0" smtClean="0"/>
              <a:t>著作人格権</a:t>
            </a:r>
            <a:r>
              <a:rPr lang="en-US" altLang="ja-JP" dirty="0" smtClean="0"/>
              <a:t>,</a:t>
            </a:r>
            <a:r>
              <a:rPr lang="ja-JP" altLang="en-US" dirty="0" smtClean="0"/>
              <a:t>著作権</a:t>
            </a:r>
            <a:r>
              <a:rPr lang="en-US" altLang="ja-JP" dirty="0" smtClean="0"/>
              <a:t>(</a:t>
            </a:r>
            <a:r>
              <a:rPr lang="ja-JP" altLang="en-US" dirty="0" smtClean="0"/>
              <a:t>財産権</a:t>
            </a:r>
            <a:r>
              <a:rPr lang="en-US" altLang="ja-JP" dirty="0" smtClean="0"/>
              <a:t>)</a:t>
            </a:r>
            <a:r>
              <a:rPr lang="ja-JP" altLang="en-US" dirty="0" smtClean="0"/>
              <a:t>を保護している</a:t>
            </a:r>
            <a:r>
              <a:rPr lang="en-US" altLang="ja-JP" dirty="0" smtClean="0"/>
              <a:t>.</a:t>
            </a:r>
            <a:r>
              <a:rPr lang="ja-JP" altLang="en-US" dirty="0" smtClean="0"/>
              <a:t>産業財産権には</a:t>
            </a:r>
            <a:r>
              <a:rPr lang="en-US" altLang="ja-JP" dirty="0" smtClean="0"/>
              <a:t>,</a:t>
            </a:r>
            <a:r>
              <a:rPr lang="ja-JP" altLang="en-US" dirty="0" smtClean="0"/>
              <a:t>特許権</a:t>
            </a:r>
            <a:r>
              <a:rPr lang="en-US" altLang="ja-JP" dirty="0" smtClean="0"/>
              <a:t>,</a:t>
            </a:r>
            <a:r>
              <a:rPr lang="ja-JP" altLang="en-US" dirty="0" smtClean="0"/>
              <a:t>実用新案権</a:t>
            </a:r>
            <a:r>
              <a:rPr lang="en-US" altLang="ja-JP" dirty="0" smtClean="0"/>
              <a:t>,</a:t>
            </a:r>
            <a:r>
              <a:rPr lang="ja-JP" altLang="en-US" dirty="0" smtClean="0"/>
              <a:t>意匠権</a:t>
            </a:r>
            <a:r>
              <a:rPr lang="en-US" altLang="ja-JP" dirty="0" smtClean="0"/>
              <a:t>, </a:t>
            </a:r>
            <a:r>
              <a:rPr lang="ja-JP" altLang="en-US" dirty="0" smtClean="0"/>
              <a:t>商標権があり</a:t>
            </a:r>
            <a:r>
              <a:rPr lang="en-US" altLang="ja-JP" dirty="0" smtClean="0"/>
              <a:t>,</a:t>
            </a:r>
            <a:r>
              <a:rPr lang="ja-JP" altLang="en-US" dirty="0" smtClean="0"/>
              <a:t>それぞれの範囲の権利を保護している</a:t>
            </a:r>
            <a:r>
              <a:rPr lang="en-US" altLang="ja-JP" dirty="0" smtClean="0"/>
              <a:t>.</a:t>
            </a:r>
            <a:r>
              <a:rPr lang="ja-JP" altLang="en-US" dirty="0" smtClean="0"/>
              <a:t>その他には</a:t>
            </a:r>
            <a:r>
              <a:rPr lang="en-US" altLang="ja-JP" dirty="0" smtClean="0"/>
              <a:t>,</a:t>
            </a:r>
            <a:r>
              <a:rPr lang="ja-JP" altLang="en-US" dirty="0" smtClean="0"/>
              <a:t>種苗法の育成者権</a:t>
            </a:r>
            <a:r>
              <a:rPr lang="en-US" altLang="ja-JP" dirty="0" smtClean="0"/>
              <a:t>,</a:t>
            </a:r>
            <a:r>
              <a:rPr lang="ja-JP" altLang="en-US" dirty="0" smtClean="0"/>
              <a:t>不当競争防止法の営業秘密の権利などを保護している</a:t>
            </a:r>
            <a:r>
              <a:rPr lang="en-US" altLang="ja-JP" dirty="0" smtClean="0"/>
              <a:t>.</a:t>
            </a:r>
            <a:r>
              <a:rPr lang="ja-JP" altLang="en-US" dirty="0" smtClean="0"/>
              <a:t>地理空間情報との関係では</a:t>
            </a:r>
            <a:r>
              <a:rPr lang="en-US" altLang="ja-JP" dirty="0" smtClean="0"/>
              <a:t>,</a:t>
            </a:r>
            <a:r>
              <a:rPr lang="ja-JP" altLang="en-US" dirty="0" smtClean="0"/>
              <a:t>地図そのものではなく</a:t>
            </a:r>
            <a:r>
              <a:rPr lang="en-US" altLang="ja-JP" dirty="0" smtClean="0"/>
              <a:t>,</a:t>
            </a:r>
            <a:r>
              <a:rPr lang="ja-JP" altLang="en-US" dirty="0" smtClean="0"/>
              <a:t>地図の素材選択</a:t>
            </a:r>
            <a:r>
              <a:rPr lang="en-US" altLang="ja-JP" dirty="0" smtClean="0"/>
              <a:t>,</a:t>
            </a:r>
            <a:r>
              <a:rPr lang="ja-JP" altLang="en-US" dirty="0" smtClean="0"/>
              <a:t>配列</a:t>
            </a:r>
            <a:r>
              <a:rPr lang="en-US" altLang="ja-JP" dirty="0" smtClean="0"/>
              <a:t>,</a:t>
            </a:r>
            <a:r>
              <a:rPr lang="ja-JP" altLang="en-US" dirty="0" smtClean="0"/>
              <a:t>表現方法に創作性があるかが問われることになる</a:t>
            </a:r>
            <a:r>
              <a:rPr lang="en-US" altLang="ja-JP" dirty="0" smtClean="0"/>
              <a:t>.</a:t>
            </a:r>
          </a:p>
          <a:p>
            <a:endParaRPr lang="en-US" altLang="ja-JP" dirty="0" smtClean="0"/>
          </a:p>
          <a:p>
            <a:r>
              <a:rPr lang="ja-JP" altLang="en-US" dirty="0" smtClean="0"/>
              <a:t>参考文献：地理情報システム学会（</a:t>
            </a:r>
            <a:r>
              <a:rPr lang="en-US" altLang="ja-JP" dirty="0" smtClean="0"/>
              <a:t>2004</a:t>
            </a:r>
            <a:r>
              <a:rPr lang="ja-JP" altLang="en-US" dirty="0" smtClean="0"/>
              <a:t>）．地理情報科学事典．</a:t>
            </a:r>
            <a:r>
              <a:rPr lang="en-US" altLang="ja-JP" dirty="0" smtClean="0"/>
              <a:t>pp.410-411</a:t>
            </a:r>
          </a:p>
          <a:p>
            <a:endParaRPr lang="en-US" altLang="ja-JP" dirty="0" smtClean="0"/>
          </a:p>
          <a:p>
            <a:endParaRPr lang="en-US" altLang="ja-JP" dirty="0" smtClean="0"/>
          </a:p>
          <a:p>
            <a:endParaRPr lang="ja-JP" altLang="en-US" dirty="0"/>
          </a:p>
        </p:txBody>
      </p:sp>
      <p:sp>
        <p:nvSpPr>
          <p:cNvPr id="4" name="スライド番号プレースホルダ 3"/>
          <p:cNvSpPr>
            <a:spLocks noGrp="1"/>
          </p:cNvSpPr>
          <p:nvPr>
            <p:ph type="sldNum" sz="quarter" idx="10"/>
          </p:nvPr>
        </p:nvSpPr>
        <p:spPr/>
        <p:txBody>
          <a:bodyPr/>
          <a:lstStyle/>
          <a:p>
            <a:fld id="{DB05C96C-604E-6A41-8A73-41FF6B975B8F}" type="slidenum">
              <a:rPr lang="ja-JP" altLang="en-US" smtClean="0"/>
              <a:pPr/>
              <a:t>17</a:t>
            </a:fld>
            <a:endParaRPr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endParaRPr lang="en-US" altLang="ja-JP" dirty="0" smtClean="0"/>
          </a:p>
          <a:p>
            <a:r>
              <a:rPr lang="ja-JP" altLang="en-US" dirty="0" smtClean="0"/>
              <a:t>参考文献：地理情報システム学会（</a:t>
            </a:r>
            <a:r>
              <a:rPr lang="en-US" altLang="ja-JP" dirty="0" smtClean="0"/>
              <a:t>2004</a:t>
            </a:r>
            <a:r>
              <a:rPr lang="ja-JP" altLang="en-US" dirty="0" smtClean="0"/>
              <a:t>）．地理情報科学事典．</a:t>
            </a:r>
            <a:r>
              <a:rPr lang="en-US" altLang="ja-JP" dirty="0" smtClean="0"/>
              <a:t>pp.408-409</a:t>
            </a:r>
          </a:p>
          <a:p>
            <a:endParaRPr lang="ja-JP" altLang="en-US" dirty="0"/>
          </a:p>
        </p:txBody>
      </p:sp>
      <p:sp>
        <p:nvSpPr>
          <p:cNvPr id="4" name="スライド番号プレースホルダ 3"/>
          <p:cNvSpPr>
            <a:spLocks noGrp="1"/>
          </p:cNvSpPr>
          <p:nvPr>
            <p:ph type="sldNum" sz="quarter" idx="10"/>
          </p:nvPr>
        </p:nvSpPr>
        <p:spPr/>
        <p:txBody>
          <a:bodyPr/>
          <a:lstStyle/>
          <a:p>
            <a:fld id="{DB05C96C-604E-6A41-8A73-41FF6B975B8F}" type="slidenum">
              <a:rPr lang="ja-JP" altLang="en-US" smtClean="0"/>
              <a:pPr/>
              <a:t>18</a:t>
            </a:fld>
            <a:endParaRPr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B05C96C-604E-6A41-8A73-41FF6B975B8F}" type="slidenum">
              <a:rPr lang="ja-JP" altLang="en-US" smtClean="0"/>
              <a:pPr/>
              <a:t>19</a:t>
            </a:fld>
            <a:endParaRPr lang="ja-JP" altLang="en-US"/>
          </a:p>
        </p:txBody>
      </p:sp>
    </p:spTree>
    <p:extLst>
      <p:ext uri="{BB962C8B-B14F-4D97-AF65-F5344CB8AC3E}">
        <p14:creationId xmlns:p14="http://schemas.microsoft.com/office/powerpoint/2010/main" val="38830787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lang="ja-JP" altLang="en-US" dirty="0" smtClean="0"/>
              <a:t>共用と似た言葉に共有がある．前者は共に使用するという意味であり，情報源の所有者は別々でもよい．後者の場合は，共同所有の意味を含意する．空間データ基盤は，様々な異なる情報源の情報を，可能な限り自由に使用することを目的としているので，共用という表現が多く用いられる．ただし，両者を不用意に使っている例も散見されるので，文脈を見て，どの言葉が適当か判断すべきであろう．</a:t>
            </a:r>
            <a:endParaRPr lang="ja-JP" altLang="en-US" dirty="0"/>
          </a:p>
        </p:txBody>
      </p:sp>
      <p:sp>
        <p:nvSpPr>
          <p:cNvPr id="4" name="スライド番号プレースホルダ 3"/>
          <p:cNvSpPr>
            <a:spLocks noGrp="1"/>
          </p:cNvSpPr>
          <p:nvPr>
            <p:ph type="sldNum" sz="quarter" idx="10"/>
          </p:nvPr>
        </p:nvSpPr>
        <p:spPr/>
        <p:txBody>
          <a:bodyPr/>
          <a:lstStyle/>
          <a:p>
            <a:fld id="{DB05C96C-604E-6A41-8A73-41FF6B975B8F}" type="slidenum">
              <a:rPr lang="ja-JP" altLang="en-US" smtClean="0"/>
              <a:pPr/>
              <a:t>2</a:t>
            </a:fld>
            <a:endParaRPr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B05C96C-604E-6A41-8A73-41FF6B975B8F}" type="slidenum">
              <a:rPr lang="ja-JP" altLang="en-US" smtClean="0"/>
              <a:pPr/>
              <a:t>20</a:t>
            </a:fld>
            <a:endParaRPr lang="ja-JP" altLang="en-US"/>
          </a:p>
        </p:txBody>
      </p:sp>
    </p:spTree>
    <p:extLst>
      <p:ext uri="{BB962C8B-B14F-4D97-AF65-F5344CB8AC3E}">
        <p14:creationId xmlns:p14="http://schemas.microsoft.com/office/powerpoint/2010/main" val="40027721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lang="ja-JP" altLang="en-US" dirty="0" smtClean="0"/>
              <a:t>空間データの相互運用を可能にするためには，交換されるデータの仕様を受け手が理解していなければいけない．しかし個々の空間データ毎に異なる説明が行われると，理解が困難になる可能性がある．そこで，交換のための規則が標準化されるとよい．さらに，その標準を，いつでもだれでもアクセスできる公開標準</a:t>
            </a:r>
            <a:r>
              <a:rPr lang="en-US" altLang="ja-JP" dirty="0" smtClean="0"/>
              <a:t>(Open</a:t>
            </a:r>
            <a:r>
              <a:rPr lang="en-US" altLang="ja-JP" baseline="0" dirty="0" smtClean="0"/>
              <a:t> standard)</a:t>
            </a:r>
            <a:r>
              <a:rPr lang="ja-JP" altLang="en-US" baseline="0" dirty="0" smtClean="0"/>
              <a:t>になっていれば，より理解しやすいものになる可能性がある．</a:t>
            </a:r>
            <a:endParaRPr lang="ja-JP" altLang="en-US" dirty="0"/>
          </a:p>
        </p:txBody>
      </p:sp>
      <p:sp>
        <p:nvSpPr>
          <p:cNvPr id="4" name="スライド番号プレースホルダ 3"/>
          <p:cNvSpPr>
            <a:spLocks noGrp="1"/>
          </p:cNvSpPr>
          <p:nvPr>
            <p:ph type="sldNum" sz="quarter" idx="10"/>
          </p:nvPr>
        </p:nvSpPr>
        <p:spPr/>
        <p:txBody>
          <a:bodyPr/>
          <a:lstStyle/>
          <a:p>
            <a:fld id="{DB05C96C-604E-6A41-8A73-41FF6B975B8F}" type="slidenum">
              <a:rPr lang="ja-JP" altLang="en-US" smtClean="0"/>
              <a:pPr/>
              <a:t>3</a:t>
            </a:fld>
            <a:endParaRPr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lang="ja-JP" altLang="en-US" dirty="0" smtClean="0"/>
              <a:t>標準化されたデータ交換のための環境は情報基盤と呼ばれるが，空間データのための情報基盤が空間データ基盤である．地方，国，国際的な地域，そして地球規模の空間データ基盤が構築されつつある．</a:t>
            </a:r>
            <a:endParaRPr lang="en-US" altLang="ja-JP" dirty="0" smtClean="0"/>
          </a:p>
          <a:p>
            <a:r>
              <a:rPr lang="ja-JP" altLang="en-US" dirty="0" smtClean="0"/>
              <a:t>日本の場合は，国土地理院が様々な省庁を結んで空間データの所在を検索できる地理情報クリアリングハウスを設営し，さらに電子国土と呼ばれる，骨格的な地図をベースとする</a:t>
            </a:r>
            <a:r>
              <a:rPr lang="en-US" altLang="ja-JP" dirty="0" smtClean="0"/>
              <a:t>Web</a:t>
            </a:r>
            <a:r>
              <a:rPr lang="ja-JP" altLang="en-US" dirty="0" smtClean="0"/>
              <a:t>サービス構築のための仕組みを公開している．この仕組みをつかって様々な自治体が，地図サービスを行っている．</a:t>
            </a:r>
            <a:endParaRPr lang="en-US" altLang="ja-JP" dirty="0" smtClean="0"/>
          </a:p>
          <a:p>
            <a:endParaRPr lang="en-US" altLang="ja-JP" dirty="0" smtClean="0"/>
          </a:p>
          <a:p>
            <a:r>
              <a:rPr lang="ja-JP" altLang="en-US" dirty="0" smtClean="0"/>
              <a:t>国土地理院地理情報クリアリングハウス</a:t>
            </a:r>
            <a:endParaRPr lang="en-US" altLang="ja-JP" dirty="0" smtClean="0"/>
          </a:p>
          <a:p>
            <a:r>
              <a:rPr lang="en-US" altLang="ja-JP" dirty="0" smtClean="0"/>
              <a:t>http://</a:t>
            </a:r>
            <a:r>
              <a:rPr lang="en-US" altLang="ja-JP" dirty="0" err="1" smtClean="0"/>
              <a:t>zgate.gsi.go.jp</a:t>
            </a:r>
            <a:r>
              <a:rPr lang="en-US" altLang="ja-JP" dirty="0" smtClean="0"/>
              <a:t>/</a:t>
            </a:r>
          </a:p>
          <a:p>
            <a:endParaRPr lang="en-US" altLang="ja-JP" dirty="0" smtClean="0"/>
          </a:p>
          <a:p>
            <a:r>
              <a:rPr lang="ja-JP" altLang="en-US" dirty="0" smtClean="0"/>
              <a:t>電子国土</a:t>
            </a:r>
            <a:endParaRPr lang="en-US" altLang="ja-JP" dirty="0" smtClean="0"/>
          </a:p>
          <a:p>
            <a:r>
              <a:rPr lang="en-US" altLang="ja-JP" dirty="0" smtClean="0"/>
              <a:t>http://</a:t>
            </a:r>
            <a:r>
              <a:rPr lang="en-US" altLang="ja-JP" dirty="0" err="1" smtClean="0"/>
              <a:t>portal.cyberjapan.jp/index.html</a:t>
            </a:r>
            <a:endParaRPr lang="en-US" altLang="ja-JP" dirty="0" smtClean="0"/>
          </a:p>
          <a:p>
            <a:endParaRPr lang="en-US" altLang="ja-JP" dirty="0" smtClean="0"/>
          </a:p>
          <a:p>
            <a:r>
              <a:rPr lang="ja-JP" altLang="en-US" dirty="0" smtClean="0"/>
              <a:t>アメリカ　</a:t>
            </a:r>
            <a:r>
              <a:rPr lang="en-US" altLang="ja-JP" dirty="0" smtClean="0"/>
              <a:t>Geospatial one stop</a:t>
            </a:r>
          </a:p>
          <a:p>
            <a:r>
              <a:rPr lang="en-US" altLang="ja-JP" dirty="0" smtClean="0"/>
              <a:t>http://gos2.geodata.gov/wps/portal/gos</a:t>
            </a:r>
          </a:p>
          <a:p>
            <a:endParaRPr lang="en-US" altLang="ja-JP" dirty="0" smtClean="0"/>
          </a:p>
          <a:p>
            <a:r>
              <a:rPr lang="en-US" altLang="ja-JP" dirty="0" smtClean="0"/>
              <a:t>Global Spatial Data Infrastructure (GSDI)</a:t>
            </a:r>
          </a:p>
          <a:p>
            <a:r>
              <a:rPr lang="en-US" altLang="ja-JP" dirty="0" smtClean="0"/>
              <a:t>http://</a:t>
            </a:r>
            <a:r>
              <a:rPr lang="en-US" altLang="ja-JP" dirty="0" err="1" smtClean="0"/>
              <a:t>www.gsdi.org</a:t>
            </a:r>
            <a:r>
              <a:rPr lang="en-US" altLang="ja-JP" dirty="0" smtClean="0"/>
              <a:t>/</a:t>
            </a:r>
          </a:p>
          <a:p>
            <a:endParaRPr lang="en-US" altLang="ja-JP" dirty="0" smtClean="0"/>
          </a:p>
          <a:p>
            <a:endParaRPr lang="en-US" altLang="ja-JP" dirty="0" smtClean="0"/>
          </a:p>
          <a:p>
            <a:endParaRPr lang="en-US" altLang="ja-JP" dirty="0" smtClean="0"/>
          </a:p>
          <a:p>
            <a:endParaRPr lang="en-US" altLang="ja-JP" dirty="0" smtClean="0"/>
          </a:p>
          <a:p>
            <a:endParaRPr lang="ja-JP" altLang="en-US" dirty="0"/>
          </a:p>
        </p:txBody>
      </p:sp>
      <p:sp>
        <p:nvSpPr>
          <p:cNvPr id="4" name="スライド番号プレースホルダ 3"/>
          <p:cNvSpPr>
            <a:spLocks noGrp="1"/>
          </p:cNvSpPr>
          <p:nvPr>
            <p:ph type="sldNum" sz="quarter" idx="10"/>
          </p:nvPr>
        </p:nvSpPr>
        <p:spPr/>
        <p:txBody>
          <a:bodyPr/>
          <a:lstStyle/>
          <a:p>
            <a:fld id="{DB05C96C-604E-6A41-8A73-41FF6B975B8F}" type="slidenum">
              <a:rPr lang="ja-JP" altLang="en-US" smtClean="0"/>
              <a:pPr/>
              <a:t>4</a:t>
            </a:fld>
            <a:endParaRPr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lang="en-US" altLang="ja-JP" dirty="0" smtClean="0"/>
              <a:t>1994</a:t>
            </a:r>
            <a:r>
              <a:rPr lang="ja-JP" altLang="en-US" dirty="0" smtClean="0"/>
              <a:t>年にアメリカのクリントン大統領は，大統領令１２９０６を発表し，アメリカ国内で，地理空間情報の共用をめざして，</a:t>
            </a:r>
            <a:r>
              <a:rPr lang="en-US" altLang="ja-JP" dirty="0" smtClean="0"/>
              <a:t>2001</a:t>
            </a:r>
            <a:r>
              <a:rPr lang="ja-JP" altLang="en-US" dirty="0" smtClean="0"/>
              <a:t>年までに</a:t>
            </a:r>
            <a:r>
              <a:rPr lang="en-US" altLang="ja-JP" dirty="0" smtClean="0"/>
              <a:t>NSDI</a:t>
            </a:r>
            <a:r>
              <a:rPr lang="ja-JP" altLang="en-US" dirty="0" smtClean="0"/>
              <a:t>を整備することを指示した．これはインターネットの発達による情報基盤の整備を念頭に置くとともに，政府部内の情報投資の多重性を抑制する狙いもあった．ここで，</a:t>
            </a:r>
            <a:r>
              <a:rPr lang="en-US" altLang="ja-JP" dirty="0" smtClean="0"/>
              <a:t>NSDI</a:t>
            </a:r>
            <a:r>
              <a:rPr lang="ja-JP" altLang="en-US" dirty="0" smtClean="0"/>
              <a:t>を実現する様々な条件の中に「標準」がある点が注目される．なお，この大統領令の全文は，以下のサイトからダウンロードすることができる．</a:t>
            </a:r>
            <a:endParaRPr lang="en-US" altLang="ja-JP" dirty="0" smtClean="0"/>
          </a:p>
          <a:p>
            <a:r>
              <a:rPr lang="en-US" altLang="ja-JP" dirty="0" smtClean="0"/>
              <a:t>http://www.archives.gov/federal-register/executive-orders/pdf/12906.pdf</a:t>
            </a:r>
          </a:p>
          <a:p>
            <a:r>
              <a:rPr lang="ja-JP" altLang="en-US" dirty="0" smtClean="0"/>
              <a:t>この大統領令は，国際標準化機構</a:t>
            </a:r>
            <a:r>
              <a:rPr lang="en-US" altLang="ja-JP" dirty="0" smtClean="0"/>
              <a:t>ISO</a:t>
            </a:r>
            <a:r>
              <a:rPr lang="ja-JP" altLang="en-US" dirty="0" smtClean="0"/>
              <a:t>による地理情報標準を目的とした専門委員会</a:t>
            </a:r>
            <a:r>
              <a:rPr lang="en-US" altLang="ja-JP" dirty="0" smtClean="0"/>
              <a:t>TC211</a:t>
            </a:r>
            <a:r>
              <a:rPr lang="ja-JP" altLang="en-US" dirty="0" smtClean="0"/>
              <a:t>における審議にも，大きな影響を与えた．</a:t>
            </a:r>
            <a:endParaRPr lang="ja-JP" altLang="en-US" dirty="0"/>
          </a:p>
        </p:txBody>
      </p:sp>
      <p:sp>
        <p:nvSpPr>
          <p:cNvPr id="4" name="スライド番号プレースホルダ 3"/>
          <p:cNvSpPr>
            <a:spLocks noGrp="1"/>
          </p:cNvSpPr>
          <p:nvPr>
            <p:ph type="sldNum" sz="quarter" idx="10"/>
          </p:nvPr>
        </p:nvSpPr>
        <p:spPr/>
        <p:txBody>
          <a:bodyPr/>
          <a:lstStyle/>
          <a:p>
            <a:fld id="{DB05C96C-604E-6A41-8A73-41FF6B975B8F}" type="slidenum">
              <a:rPr lang="ja-JP" altLang="en-US" smtClean="0"/>
              <a:pPr/>
              <a:t>5</a:t>
            </a:fld>
            <a:endParaRPr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DB05C96C-604E-6A41-8A73-41FF6B975B8F}" type="slidenum">
              <a:rPr lang="ja-JP" altLang="en-US" smtClean="0"/>
              <a:pPr/>
              <a:t>6</a:t>
            </a:fld>
            <a:endParaRPr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lang="en-US" altLang="ja-JP" dirty="0" smtClean="0"/>
              <a:t>ISO: International Organization for Standardization</a:t>
            </a:r>
          </a:p>
          <a:p>
            <a:r>
              <a:rPr lang="en-US" altLang="ja-JP" dirty="0" smtClean="0"/>
              <a:t>http://</a:t>
            </a:r>
            <a:r>
              <a:rPr lang="en-US" altLang="ja-JP" dirty="0" err="1" smtClean="0"/>
              <a:t>www.iso.org/iso/home.html</a:t>
            </a:r>
            <a:endParaRPr lang="en-US" altLang="ja-JP" dirty="0" smtClean="0"/>
          </a:p>
          <a:p>
            <a:endParaRPr lang="en-US" altLang="ja-JP" dirty="0" smtClean="0"/>
          </a:p>
          <a:p>
            <a:r>
              <a:rPr lang="en-US" altLang="ja-JP" dirty="0" smtClean="0"/>
              <a:t>IEC: International </a:t>
            </a:r>
            <a:r>
              <a:rPr lang="en-US" altLang="ja-JP" dirty="0" err="1" smtClean="0"/>
              <a:t>Electrotechnical</a:t>
            </a:r>
            <a:r>
              <a:rPr lang="en-US" altLang="ja-JP" baseline="0" dirty="0" smtClean="0"/>
              <a:t> Commission</a:t>
            </a:r>
          </a:p>
          <a:p>
            <a:r>
              <a:rPr lang="en-US" altLang="ja-JP" dirty="0" smtClean="0"/>
              <a:t>http://</a:t>
            </a:r>
            <a:r>
              <a:rPr lang="en-US" altLang="ja-JP" dirty="0" err="1" smtClean="0"/>
              <a:t>www.iec.ch</a:t>
            </a:r>
            <a:r>
              <a:rPr lang="en-US" altLang="ja-JP" dirty="0" smtClean="0"/>
              <a:t>/</a:t>
            </a:r>
          </a:p>
          <a:p>
            <a:endParaRPr lang="en-US" altLang="ja-JP" dirty="0" smtClean="0"/>
          </a:p>
          <a:p>
            <a:r>
              <a:rPr lang="en-US" altLang="ja-JP" dirty="0" smtClean="0"/>
              <a:t>W3C: World Wide Web Consortium</a:t>
            </a:r>
          </a:p>
          <a:p>
            <a:r>
              <a:rPr lang="en-US" altLang="ja-JP" dirty="0" smtClean="0"/>
              <a:t>http://www.w3.org/</a:t>
            </a:r>
          </a:p>
          <a:p>
            <a:endParaRPr lang="en-US" altLang="ja-JP" dirty="0" smtClean="0"/>
          </a:p>
          <a:p>
            <a:r>
              <a:rPr lang="en-US" altLang="ja-JP" dirty="0" smtClean="0"/>
              <a:t>TC:</a:t>
            </a:r>
            <a:r>
              <a:rPr lang="en-US" altLang="ja-JP" baseline="0" dirty="0" smtClean="0"/>
              <a:t> Technical Committee</a:t>
            </a:r>
          </a:p>
          <a:p>
            <a:r>
              <a:rPr lang="en-US" altLang="ja-JP" baseline="0" dirty="0" smtClean="0"/>
              <a:t>TC211</a:t>
            </a:r>
            <a:r>
              <a:rPr lang="ja-JP" altLang="en-US" baseline="0" dirty="0" smtClean="0"/>
              <a:t>のサイトは以下の通り</a:t>
            </a:r>
            <a:endParaRPr lang="en-US" altLang="ja-JP" baseline="0" dirty="0" smtClean="0"/>
          </a:p>
          <a:p>
            <a:r>
              <a:rPr lang="en-US" altLang="ja-JP" baseline="0" dirty="0" smtClean="0"/>
              <a:t>http://www.isotc211.org/</a:t>
            </a:r>
          </a:p>
          <a:p>
            <a:endParaRPr lang="en-US" altLang="ja-JP" baseline="0" dirty="0" smtClean="0"/>
          </a:p>
          <a:p>
            <a:r>
              <a:rPr lang="en-US" altLang="ja-JP" baseline="0" dirty="0" smtClean="0"/>
              <a:t>OGC: Open Geospatial Consortium</a:t>
            </a:r>
          </a:p>
          <a:p>
            <a:r>
              <a:rPr lang="en-US" altLang="ja-JP" dirty="0" smtClean="0"/>
              <a:t>http://</a:t>
            </a:r>
            <a:r>
              <a:rPr lang="en-US" altLang="ja-JP" dirty="0" err="1" smtClean="0"/>
              <a:t>www.opengeospatial.org</a:t>
            </a:r>
            <a:r>
              <a:rPr lang="en-US" altLang="ja-JP" dirty="0" smtClean="0"/>
              <a:t>/</a:t>
            </a:r>
          </a:p>
          <a:p>
            <a:endParaRPr lang="en-US" altLang="ja-JP" dirty="0" smtClean="0"/>
          </a:p>
          <a:p>
            <a:r>
              <a:rPr lang="ja-JP" altLang="en-US" dirty="0" smtClean="0"/>
              <a:t>公式の機関が法的な根拠をもちながら作る標準は</a:t>
            </a:r>
            <a:r>
              <a:rPr lang="en-US" altLang="ja-JP" dirty="0" smtClean="0"/>
              <a:t>de jure</a:t>
            </a:r>
            <a:r>
              <a:rPr lang="ja-JP" altLang="en-US" dirty="0" smtClean="0"/>
              <a:t>と呼ばれる．一方で少数の人々や会社が作った仕様でも，多くの支持者が得られれば，事実上，標準と考えられ，それを</a:t>
            </a:r>
            <a:r>
              <a:rPr lang="en-US" altLang="ja-JP" dirty="0" smtClean="0"/>
              <a:t>de facto</a:t>
            </a:r>
            <a:r>
              <a:rPr lang="ja-JP" altLang="en-US" dirty="0" smtClean="0"/>
              <a:t>標準という．例えば</a:t>
            </a:r>
            <a:r>
              <a:rPr lang="en-US" altLang="ja-JP" dirty="0" smtClean="0"/>
              <a:t>Microsoft</a:t>
            </a:r>
            <a:r>
              <a:rPr lang="ja-JP" altLang="en-US" dirty="0" smtClean="0"/>
              <a:t>の</a:t>
            </a:r>
            <a:r>
              <a:rPr lang="en-US" altLang="ja-JP" dirty="0" smtClean="0"/>
              <a:t>Office</a:t>
            </a:r>
            <a:r>
              <a:rPr lang="ja-JP" altLang="en-US" dirty="0" smtClean="0"/>
              <a:t>や，文書データの圧縮を行う</a:t>
            </a:r>
            <a:r>
              <a:rPr lang="en-US" altLang="ja-JP" dirty="0" smtClean="0"/>
              <a:t>ZIP</a:t>
            </a:r>
            <a:r>
              <a:rPr lang="ja-JP" altLang="en-US" dirty="0" smtClean="0"/>
              <a:t>などが例になる．</a:t>
            </a:r>
            <a:endParaRPr lang="en-US" altLang="ja-JP" dirty="0" smtClean="0"/>
          </a:p>
          <a:p>
            <a:endParaRPr lang="en-US" altLang="ja-JP" dirty="0" smtClean="0"/>
          </a:p>
          <a:p>
            <a:endParaRPr lang="en-US" altLang="ja-JP" dirty="0" smtClean="0"/>
          </a:p>
          <a:p>
            <a:endParaRPr lang="ja-JP" altLang="en-US" dirty="0"/>
          </a:p>
        </p:txBody>
      </p:sp>
      <p:sp>
        <p:nvSpPr>
          <p:cNvPr id="4" name="スライド番号プレースホルダ 3"/>
          <p:cNvSpPr>
            <a:spLocks noGrp="1"/>
          </p:cNvSpPr>
          <p:nvPr>
            <p:ph type="sldNum" sz="quarter" idx="10"/>
          </p:nvPr>
        </p:nvSpPr>
        <p:spPr/>
        <p:txBody>
          <a:bodyPr/>
          <a:lstStyle/>
          <a:p>
            <a:fld id="{DB05C96C-604E-6A41-8A73-41FF6B975B8F}" type="slidenum">
              <a:rPr lang="ja-JP" altLang="en-US" smtClean="0"/>
              <a:pPr/>
              <a:t>7</a:t>
            </a:fld>
            <a:endParaRPr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lang="ja-JP" altLang="en-US" dirty="0" smtClean="0"/>
              <a:t>この表は，２０１１年３月現在のものである．これ以外に</a:t>
            </a:r>
            <a:r>
              <a:rPr lang="en-US" altLang="ja-JP" dirty="0" smtClean="0"/>
              <a:t>ISO</a:t>
            </a:r>
            <a:r>
              <a:rPr lang="ja-JP" altLang="en-US" dirty="0" smtClean="0"/>
              <a:t>内部の委員会１５，その他の組織４が連携組織として，登録されている．</a:t>
            </a:r>
            <a:endParaRPr lang="ja-JP" altLang="en-US" dirty="0"/>
          </a:p>
        </p:txBody>
      </p:sp>
      <p:sp>
        <p:nvSpPr>
          <p:cNvPr id="4" name="スライド番号プレースホルダ 3"/>
          <p:cNvSpPr>
            <a:spLocks noGrp="1"/>
          </p:cNvSpPr>
          <p:nvPr>
            <p:ph type="sldNum" sz="quarter" idx="10"/>
          </p:nvPr>
        </p:nvSpPr>
        <p:spPr/>
        <p:txBody>
          <a:bodyPr/>
          <a:lstStyle/>
          <a:p>
            <a:fld id="{DB05C96C-604E-6A41-8A73-41FF6B975B8F}" type="slidenum">
              <a:rPr lang="ja-JP" altLang="en-US" smtClean="0"/>
              <a:pPr/>
              <a:t>8</a:t>
            </a:fld>
            <a:endParaRPr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DB05C96C-604E-6A41-8A73-41FF6B975B8F}" type="slidenum">
              <a:rPr lang="ja-JP" altLang="en-US" smtClean="0"/>
              <a:pPr/>
              <a:t>9</a:t>
            </a:fld>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p>
            <a:fld id="{30A393DF-C1F6-D245-8678-0C6F828E642D}" type="datetimeFigureOut">
              <a:rPr lang="ja-JP" altLang="en-US" smtClean="0"/>
              <a:pPr/>
              <a:t>2012/4/2</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25A170E4-2C53-8848-8BAB-D7984FDD5BC8}"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fld id="{30A393DF-C1F6-D245-8678-0C6F828E642D}" type="datetimeFigureOut">
              <a:rPr lang="ja-JP" altLang="en-US" smtClean="0"/>
              <a:pPr/>
              <a:t>2012/4/2</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25A170E4-2C53-8848-8BAB-D7984FDD5BC8}" type="slidenum">
              <a:rPr lang="ja-JP" altLang="en-US" smtClean="0"/>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fld id="{30A393DF-C1F6-D245-8678-0C6F828E642D}" type="datetimeFigureOut">
              <a:rPr lang="ja-JP" altLang="en-US" smtClean="0"/>
              <a:pPr/>
              <a:t>2012/4/2</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25A170E4-2C53-8848-8BAB-D7984FDD5BC8}" type="slidenum">
              <a:rPr lang="ja-JP" altLang="en-US" smtClean="0"/>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fld id="{30A393DF-C1F6-D245-8678-0C6F828E642D}" type="datetimeFigureOut">
              <a:rPr lang="ja-JP" altLang="en-US" smtClean="0"/>
              <a:pPr/>
              <a:t>2012/4/2</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25A170E4-2C53-8848-8BAB-D7984FDD5BC8}" type="slidenum">
              <a:rPr lang="ja-JP" altLang="en-US"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p>
            <a:fld id="{30A393DF-C1F6-D245-8678-0C6F828E642D}" type="datetimeFigureOut">
              <a:rPr lang="ja-JP" altLang="en-US" smtClean="0"/>
              <a:pPr/>
              <a:t>2012/4/2</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25A170E4-2C53-8848-8BAB-D7984FDD5BC8}" type="slidenum">
              <a:rPr lang="ja-JP" altLang="en-US" smtClean="0"/>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p>
            <a:fld id="{30A393DF-C1F6-D245-8678-0C6F828E642D}" type="datetimeFigureOut">
              <a:rPr lang="ja-JP" altLang="en-US" smtClean="0"/>
              <a:pPr/>
              <a:t>2012/4/2</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25A170E4-2C53-8848-8BAB-D7984FDD5BC8}" type="slidenum">
              <a:rPr lang="ja-JP" altLang="en-US" smtClean="0"/>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p>
            <a:fld id="{30A393DF-C1F6-D245-8678-0C6F828E642D}" type="datetimeFigureOut">
              <a:rPr lang="ja-JP" altLang="en-US" smtClean="0"/>
              <a:pPr/>
              <a:t>2012/4/2</a:t>
            </a:fld>
            <a:endParaRPr lang="ja-JP" altLang="en-US"/>
          </a:p>
        </p:txBody>
      </p:sp>
      <p:sp>
        <p:nvSpPr>
          <p:cNvPr id="8" name="フッター プレースホルダ 7"/>
          <p:cNvSpPr>
            <a:spLocks noGrp="1"/>
          </p:cNvSpPr>
          <p:nvPr>
            <p:ph type="ftr" sz="quarter" idx="11"/>
          </p:nvPr>
        </p:nvSpPr>
        <p:spPr/>
        <p:txBody>
          <a:bodyPr/>
          <a:lstStyle/>
          <a:p>
            <a:endParaRPr lang="ja-JP" altLang="en-US"/>
          </a:p>
        </p:txBody>
      </p:sp>
      <p:sp>
        <p:nvSpPr>
          <p:cNvPr id="9" name="スライド番号プレースホルダ 8"/>
          <p:cNvSpPr>
            <a:spLocks noGrp="1"/>
          </p:cNvSpPr>
          <p:nvPr>
            <p:ph type="sldNum" sz="quarter" idx="12"/>
          </p:nvPr>
        </p:nvSpPr>
        <p:spPr/>
        <p:txBody>
          <a:bodyPr/>
          <a:lstStyle/>
          <a:p>
            <a:fld id="{25A170E4-2C53-8848-8BAB-D7984FDD5BC8}" type="slidenum">
              <a:rPr lang="ja-JP" altLang="en-US" smtClean="0"/>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p>
            <a:fld id="{30A393DF-C1F6-D245-8678-0C6F828E642D}" type="datetimeFigureOut">
              <a:rPr lang="ja-JP" altLang="en-US" smtClean="0"/>
              <a:pPr/>
              <a:t>2012/4/2</a:t>
            </a:fld>
            <a:endParaRPr lang="ja-JP" altLang="en-US"/>
          </a:p>
        </p:txBody>
      </p:sp>
      <p:sp>
        <p:nvSpPr>
          <p:cNvPr id="4" name="フッター プレースホルダ 3"/>
          <p:cNvSpPr>
            <a:spLocks noGrp="1"/>
          </p:cNvSpPr>
          <p:nvPr>
            <p:ph type="ftr" sz="quarter" idx="11"/>
          </p:nvPr>
        </p:nvSpPr>
        <p:spPr/>
        <p:txBody>
          <a:bodyPr/>
          <a:lstStyle/>
          <a:p>
            <a:endParaRPr lang="ja-JP" altLang="en-US"/>
          </a:p>
        </p:txBody>
      </p:sp>
      <p:sp>
        <p:nvSpPr>
          <p:cNvPr id="5" name="スライド番号プレースホルダ 4"/>
          <p:cNvSpPr>
            <a:spLocks noGrp="1"/>
          </p:cNvSpPr>
          <p:nvPr>
            <p:ph type="sldNum" sz="quarter" idx="12"/>
          </p:nvPr>
        </p:nvSpPr>
        <p:spPr/>
        <p:txBody>
          <a:bodyPr/>
          <a:lstStyle/>
          <a:p>
            <a:fld id="{25A170E4-2C53-8848-8BAB-D7984FDD5BC8}" type="slidenum">
              <a:rPr lang="ja-JP" altLang="en-US" smtClean="0"/>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0A393DF-C1F6-D245-8678-0C6F828E642D}" type="datetimeFigureOut">
              <a:rPr lang="ja-JP" altLang="en-US" smtClean="0"/>
              <a:pPr/>
              <a:t>2012/4/2</a:t>
            </a:fld>
            <a:endParaRPr lang="ja-JP" altLang="en-US"/>
          </a:p>
        </p:txBody>
      </p:sp>
      <p:sp>
        <p:nvSpPr>
          <p:cNvPr id="3" name="フッター プレースホルダ 2"/>
          <p:cNvSpPr>
            <a:spLocks noGrp="1"/>
          </p:cNvSpPr>
          <p:nvPr>
            <p:ph type="ftr" sz="quarter" idx="11"/>
          </p:nvPr>
        </p:nvSpPr>
        <p:spPr/>
        <p:txBody>
          <a:bodyPr/>
          <a:lstStyle/>
          <a:p>
            <a:endParaRPr lang="ja-JP" altLang="en-US"/>
          </a:p>
        </p:txBody>
      </p:sp>
      <p:sp>
        <p:nvSpPr>
          <p:cNvPr id="4" name="スライド番号プレースホルダ 3"/>
          <p:cNvSpPr>
            <a:spLocks noGrp="1"/>
          </p:cNvSpPr>
          <p:nvPr>
            <p:ph type="sldNum" sz="quarter" idx="12"/>
          </p:nvPr>
        </p:nvSpPr>
        <p:spPr/>
        <p:txBody>
          <a:bodyPr/>
          <a:lstStyle/>
          <a:p>
            <a:fld id="{25A170E4-2C53-8848-8BAB-D7984FDD5BC8}" type="slidenum">
              <a:rPr lang="ja-JP" altLang="en-US" smtClean="0"/>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p>
            <a:fld id="{30A393DF-C1F6-D245-8678-0C6F828E642D}" type="datetimeFigureOut">
              <a:rPr lang="ja-JP" altLang="en-US" smtClean="0"/>
              <a:pPr/>
              <a:t>2012/4/2</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25A170E4-2C53-8848-8BAB-D7984FDD5BC8}" type="slidenum">
              <a:rPr lang="ja-JP" altLang="en-US" smtClean="0"/>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p>
            <a:fld id="{30A393DF-C1F6-D245-8678-0C6F828E642D}" type="datetimeFigureOut">
              <a:rPr lang="ja-JP" altLang="en-US" smtClean="0"/>
              <a:pPr/>
              <a:t>2012/4/2</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25A170E4-2C53-8848-8BAB-D7984FDD5BC8}" type="slidenum">
              <a:rPr lang="ja-JP" altLang="en-US" smtClean="0"/>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A393DF-C1F6-D245-8678-0C6F828E642D}" type="datetimeFigureOut">
              <a:rPr lang="ja-JP" altLang="en-US" smtClean="0"/>
              <a:pPr/>
              <a:t>2012/4/2</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A170E4-2C53-8848-8BAB-D7984FDD5BC8}" type="slidenum">
              <a:rPr lang="ja-JP" altLang="en-US" smtClean="0"/>
              <a:pPr/>
              <a:t>‹#›</a:t>
            </a:fld>
            <a:endParaRPr lang="ja-JP" altLang="en-US"/>
          </a:p>
        </p:txBody>
      </p:sp>
      <p:sp>
        <p:nvSpPr>
          <p:cNvPr id="7" name="テキスト ボックス 1"/>
          <p:cNvSpPr txBox="1">
            <a:spLocks noChangeArrowheads="1"/>
          </p:cNvSpPr>
          <p:nvPr userDrawn="1"/>
        </p:nvSpPr>
        <p:spPr bwMode="auto">
          <a:xfrm>
            <a:off x="3341535" y="6646139"/>
            <a:ext cx="246093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eaLnBrk="1" hangingPunct="1"/>
            <a:r>
              <a:rPr lang="ja-JP" altLang="ja-JP" sz="1000" dirty="0" smtClean="0">
                <a:solidFill>
                  <a:srgbClr val="7F7F7F"/>
                </a:solidFill>
              </a:rPr>
              <a:t>地理情報科学教育用スライド</a:t>
            </a:r>
            <a:r>
              <a:rPr lang="ja-JP" altLang="en-US" sz="1000" dirty="0" smtClean="0">
                <a:solidFill>
                  <a:srgbClr val="7F7F7F"/>
                </a:solidFill>
              </a:rPr>
              <a:t>　</a:t>
            </a:r>
            <a:r>
              <a:rPr lang="en-US" altLang="ja-JP" sz="1000" dirty="0" smtClean="0">
                <a:solidFill>
                  <a:srgbClr val="7F7F7F"/>
                </a:solidFill>
              </a:rPr>
              <a:t>©</a:t>
            </a:r>
            <a:r>
              <a:rPr lang="ja-JP" altLang="en-US" sz="1000" dirty="0" smtClean="0">
                <a:solidFill>
                  <a:srgbClr val="7F7F7F"/>
                </a:solidFill>
              </a:rPr>
              <a:t>太田重盛</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notesSlide" Target="../notesSlides/notesSlide11.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1.bin"/><Relationship Id="rId11" Type="http://schemas.openxmlformats.org/officeDocument/2006/relationships/image" Target="../media/image8.jpeg"/><Relationship Id="rId5" Type="http://schemas.openxmlformats.org/officeDocument/2006/relationships/image" Target="../media/image4.wmf"/><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57200" y="2010661"/>
            <a:ext cx="8001000" cy="1589789"/>
          </a:xfrm>
        </p:spPr>
        <p:txBody>
          <a:bodyPr>
            <a:normAutofit/>
          </a:bodyPr>
          <a:lstStyle/>
          <a:p>
            <a:pPr lvl="0"/>
            <a:r>
              <a:rPr lang="ja-JP" altLang="en-US" sz="2800" dirty="0" smtClean="0">
                <a:latin typeface="+mj-ea"/>
              </a:rPr>
              <a:t>第６章　</a:t>
            </a:r>
            <a:r>
              <a:rPr lang="en-US" altLang="ja-JP" sz="2800" dirty="0" smtClean="0">
                <a:latin typeface="+mj-ea"/>
              </a:rPr>
              <a:t>GIS</a:t>
            </a:r>
            <a:r>
              <a:rPr lang="ja-JP" altLang="en-US" sz="2800" dirty="0" smtClean="0">
                <a:latin typeface="+mj-ea"/>
              </a:rPr>
              <a:t>と社会</a:t>
            </a:r>
            <a:r>
              <a:rPr lang="en-US" altLang="ja-JP" sz="4444" dirty="0" smtClean="0">
                <a:latin typeface="+mj-ea"/>
              </a:rPr>
              <a:t/>
            </a:r>
            <a:br>
              <a:rPr lang="en-US" altLang="ja-JP" sz="4444" dirty="0" smtClean="0">
                <a:latin typeface="+mj-ea"/>
              </a:rPr>
            </a:br>
            <a:r>
              <a:rPr lang="ja-JP" altLang="en-US" sz="4000" dirty="0" smtClean="0">
                <a:latin typeface="+mj-ea"/>
              </a:rPr>
              <a:t>２．空間データの流通と共用</a:t>
            </a:r>
            <a:endParaRPr lang="ja-JP" altLang="en-US" sz="4000" dirty="0"/>
          </a:p>
        </p:txBody>
      </p:sp>
      <p:sp>
        <p:nvSpPr>
          <p:cNvPr id="3" name="サブタイトル 2"/>
          <p:cNvSpPr>
            <a:spLocks noGrp="1"/>
          </p:cNvSpPr>
          <p:nvPr>
            <p:ph type="subTitle" idx="1"/>
          </p:nvPr>
        </p:nvSpPr>
        <p:spPr/>
        <p:txBody>
          <a:bodyPr/>
          <a:lstStyle/>
          <a:p>
            <a:r>
              <a:rPr lang="ja-JP" altLang="en-US" dirty="0" smtClean="0">
                <a:solidFill>
                  <a:schemeClr val="tx1"/>
                </a:solidFill>
              </a:rPr>
              <a:t>太田守重</a:t>
            </a:r>
            <a:endParaRPr lang="en-US" altLang="ja-JP" dirty="0" smtClean="0">
              <a:solidFill>
                <a:schemeClr val="tx1"/>
              </a:solidFill>
            </a:endParaRPr>
          </a:p>
          <a:p>
            <a:r>
              <a:rPr lang="en-US" altLang="ja-JP" dirty="0" err="1" smtClean="0">
                <a:solidFill>
                  <a:schemeClr val="tx1"/>
                </a:solidFill>
              </a:rPr>
              <a:t>morishige_ota@kkc.co.jp</a:t>
            </a:r>
            <a:endParaRPr lang="ja-JP" altLang="en-US" dirty="0">
              <a:solidFill>
                <a:schemeClr val="tx1"/>
              </a:solidFill>
            </a:endParaRPr>
          </a:p>
        </p:txBody>
      </p:sp>
      <p:sp>
        <p:nvSpPr>
          <p:cNvPr id="4" name="テキスト ボックス 3"/>
          <p:cNvSpPr txBox="1"/>
          <p:nvPr/>
        </p:nvSpPr>
        <p:spPr>
          <a:xfrm>
            <a:off x="7543800" y="304800"/>
            <a:ext cx="1261959" cy="369332"/>
          </a:xfrm>
          <a:prstGeom prst="rect">
            <a:avLst/>
          </a:prstGeom>
          <a:noFill/>
        </p:spPr>
        <p:txBody>
          <a:bodyPr wrap="none" rtlCol="0">
            <a:spAutoFit/>
          </a:bodyPr>
          <a:lstStyle/>
          <a:p>
            <a:r>
              <a:rPr kumimoji="1" lang="en-US" altLang="ja-JP" dirty="0" smtClean="0"/>
              <a:t>2011-03-</a:t>
            </a:r>
            <a:r>
              <a:rPr lang="en-US" altLang="ja-JP" dirty="0" smtClean="0"/>
              <a:t>31</a:t>
            </a:r>
            <a:endParaRPr kumimoji="1"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85800" y="528935"/>
            <a:ext cx="2736897" cy="461665"/>
          </a:xfrm>
          <a:prstGeom prst="rect">
            <a:avLst/>
          </a:prstGeom>
          <a:noFill/>
        </p:spPr>
        <p:txBody>
          <a:bodyPr wrap="none" rtlCol="0">
            <a:spAutoFit/>
          </a:bodyPr>
          <a:lstStyle/>
          <a:p>
            <a:r>
              <a:rPr lang="ja-JP" altLang="en-US" sz="2400" b="1" dirty="0" smtClean="0"/>
              <a:t>地理情報標準</a:t>
            </a:r>
            <a:r>
              <a:rPr lang="en-US" altLang="ja-JP" sz="2400" b="1" dirty="0" smtClean="0"/>
              <a:t> (4/6)</a:t>
            </a:r>
            <a:endParaRPr kumimoji="1" lang="ja-JP" altLang="en-US" sz="2400" b="1" dirty="0"/>
          </a:p>
        </p:txBody>
      </p:sp>
      <p:sp>
        <p:nvSpPr>
          <p:cNvPr id="4" name="テキスト ボックス 3"/>
          <p:cNvSpPr txBox="1"/>
          <p:nvPr/>
        </p:nvSpPr>
        <p:spPr>
          <a:xfrm>
            <a:off x="685800" y="1123890"/>
            <a:ext cx="4425761" cy="400110"/>
          </a:xfrm>
          <a:prstGeom prst="rect">
            <a:avLst/>
          </a:prstGeom>
          <a:noFill/>
        </p:spPr>
        <p:txBody>
          <a:bodyPr wrap="none" rtlCol="0">
            <a:spAutoFit/>
          </a:bodyPr>
          <a:lstStyle/>
          <a:p>
            <a:r>
              <a:rPr kumimoji="1" lang="en-US" altLang="ja-JP" sz="2000" dirty="0" smtClean="0"/>
              <a:t>ISO/TC211</a:t>
            </a:r>
            <a:r>
              <a:rPr lang="ja-JP" altLang="en-US" dirty="0" smtClean="0"/>
              <a:t>が審議し，制定された標準の例</a:t>
            </a:r>
            <a:r>
              <a:rPr kumimoji="1" lang="ja-JP" altLang="en-US" dirty="0" smtClean="0"/>
              <a:t>：</a:t>
            </a:r>
            <a:endParaRPr kumimoji="1" lang="ja-JP" altLang="en-US" dirty="0"/>
          </a:p>
        </p:txBody>
      </p:sp>
      <p:sp>
        <p:nvSpPr>
          <p:cNvPr id="6" name="テキスト ボックス 5"/>
          <p:cNvSpPr txBox="1"/>
          <p:nvPr/>
        </p:nvSpPr>
        <p:spPr>
          <a:xfrm>
            <a:off x="685800" y="1524000"/>
            <a:ext cx="7831790" cy="5209545"/>
          </a:xfrm>
          <a:prstGeom prst="rect">
            <a:avLst/>
          </a:prstGeom>
          <a:noFill/>
        </p:spPr>
        <p:txBody>
          <a:bodyPr wrap="square" rtlCol="0">
            <a:spAutoFit/>
          </a:bodyPr>
          <a:lstStyle/>
          <a:p>
            <a:pPr>
              <a:lnSpc>
                <a:spcPts val="2460"/>
              </a:lnSpc>
            </a:pPr>
            <a:r>
              <a:rPr kumimoji="1" lang="en-US" altLang="ja-JP" dirty="0" smtClean="0"/>
              <a:t>ISO 19107 Spatial schema </a:t>
            </a:r>
            <a:r>
              <a:rPr kumimoji="1" lang="en-US" altLang="ja-JP" sz="1600" dirty="0" smtClean="0"/>
              <a:t>(</a:t>
            </a:r>
            <a:r>
              <a:rPr kumimoji="1" lang="ja-JP" altLang="en-US" sz="1600" dirty="0" smtClean="0"/>
              <a:t>空間スキーマ</a:t>
            </a:r>
            <a:r>
              <a:rPr kumimoji="1" lang="en-US" altLang="ja-JP" sz="1600" dirty="0" smtClean="0"/>
              <a:t>)</a:t>
            </a:r>
          </a:p>
          <a:p>
            <a:pPr>
              <a:lnSpc>
                <a:spcPts val="2460"/>
              </a:lnSpc>
            </a:pPr>
            <a:r>
              <a:rPr lang="en-US" altLang="ja-JP" dirty="0" smtClean="0"/>
              <a:t>ISO 19108 Temporal schema </a:t>
            </a:r>
            <a:r>
              <a:rPr lang="en-US" altLang="ja-JP" sz="1600" dirty="0" smtClean="0"/>
              <a:t>(</a:t>
            </a:r>
            <a:r>
              <a:rPr lang="ja-JP" altLang="en-US" sz="1600" dirty="0" smtClean="0"/>
              <a:t>時間スキーマ</a:t>
            </a:r>
            <a:r>
              <a:rPr lang="en-US" altLang="ja-JP" sz="1600" dirty="0" smtClean="0"/>
              <a:t>)</a:t>
            </a:r>
          </a:p>
          <a:p>
            <a:pPr>
              <a:lnSpc>
                <a:spcPts val="2460"/>
              </a:lnSpc>
            </a:pPr>
            <a:r>
              <a:rPr kumimoji="1" lang="en-US" altLang="ja-JP" dirty="0" smtClean="0"/>
              <a:t>ISO 19109 Rules for application schema (</a:t>
            </a:r>
            <a:r>
              <a:rPr kumimoji="1" lang="ja-JP" altLang="en-US" sz="1600" dirty="0" smtClean="0"/>
              <a:t>応用スキーマのための規則</a:t>
            </a:r>
            <a:r>
              <a:rPr kumimoji="1" lang="en-US" altLang="ja-JP" sz="1600" dirty="0" smtClean="0"/>
              <a:t>)</a:t>
            </a:r>
          </a:p>
          <a:p>
            <a:pPr>
              <a:lnSpc>
                <a:spcPts val="2460"/>
              </a:lnSpc>
            </a:pPr>
            <a:r>
              <a:rPr lang="en-US" altLang="ja-JP" dirty="0" smtClean="0"/>
              <a:t>ISO 19111 Spatial referencing by coordinates </a:t>
            </a:r>
            <a:r>
              <a:rPr lang="en-US" altLang="ja-JP" sz="1600" dirty="0" smtClean="0"/>
              <a:t>(</a:t>
            </a:r>
            <a:r>
              <a:rPr lang="ja-JP" altLang="en-US" sz="1600" dirty="0" smtClean="0"/>
              <a:t>座標による空間参照</a:t>
            </a:r>
            <a:r>
              <a:rPr lang="en-US" altLang="ja-JP" sz="1600" dirty="0" smtClean="0"/>
              <a:t>)</a:t>
            </a:r>
          </a:p>
          <a:p>
            <a:pPr>
              <a:lnSpc>
                <a:spcPts val="2460"/>
              </a:lnSpc>
            </a:pPr>
            <a:r>
              <a:rPr lang="en-US" altLang="ja-JP" dirty="0" smtClean="0"/>
              <a:t>ISO 19112 Spatial referencing by geographic identifier </a:t>
            </a:r>
            <a:r>
              <a:rPr lang="en-US" altLang="ja-JP" sz="1600" dirty="0" smtClean="0"/>
              <a:t>(</a:t>
            </a:r>
            <a:r>
              <a:rPr lang="ja-JP" altLang="en-US" sz="1600" dirty="0" smtClean="0"/>
              <a:t>地理識別子による空間参照</a:t>
            </a:r>
            <a:r>
              <a:rPr lang="en-US" altLang="ja-JP" sz="1600" dirty="0" smtClean="0"/>
              <a:t>)</a:t>
            </a:r>
          </a:p>
          <a:p>
            <a:pPr>
              <a:lnSpc>
                <a:spcPts val="2460"/>
              </a:lnSpc>
            </a:pPr>
            <a:r>
              <a:rPr lang="en-US" altLang="ja-JP" dirty="0" smtClean="0"/>
              <a:t>ISO 19113 Quality principles </a:t>
            </a:r>
            <a:r>
              <a:rPr lang="en-US" altLang="ja-JP" sz="1600" dirty="0" smtClean="0"/>
              <a:t>(</a:t>
            </a:r>
            <a:r>
              <a:rPr lang="ja-JP" altLang="en-US" sz="1600" dirty="0" smtClean="0"/>
              <a:t>品質原理</a:t>
            </a:r>
            <a:r>
              <a:rPr lang="en-US" altLang="ja-JP" sz="1600" dirty="0" smtClean="0"/>
              <a:t>)</a:t>
            </a:r>
          </a:p>
          <a:p>
            <a:pPr>
              <a:lnSpc>
                <a:spcPts val="2460"/>
              </a:lnSpc>
            </a:pPr>
            <a:r>
              <a:rPr lang="en-US" altLang="ja-JP" dirty="0" smtClean="0"/>
              <a:t>ISO 19114 Quality evaluation procedure </a:t>
            </a:r>
            <a:r>
              <a:rPr lang="en-US" altLang="ja-JP" sz="1600" dirty="0" smtClean="0"/>
              <a:t>(</a:t>
            </a:r>
            <a:r>
              <a:rPr lang="ja-JP" altLang="en-US" sz="1600" dirty="0" smtClean="0"/>
              <a:t>品質評価手順</a:t>
            </a:r>
            <a:r>
              <a:rPr lang="en-US" altLang="ja-JP" sz="1600" dirty="0" smtClean="0"/>
              <a:t>)</a:t>
            </a:r>
          </a:p>
          <a:p>
            <a:pPr>
              <a:lnSpc>
                <a:spcPts val="2460"/>
              </a:lnSpc>
            </a:pPr>
            <a:r>
              <a:rPr lang="en-US" altLang="ja-JP" dirty="0" smtClean="0"/>
              <a:t>ISO 19115 Metadata </a:t>
            </a:r>
            <a:r>
              <a:rPr lang="en-US" altLang="ja-JP" sz="1600" dirty="0" smtClean="0"/>
              <a:t>(</a:t>
            </a:r>
            <a:r>
              <a:rPr lang="ja-JP" altLang="en-US" sz="1600" dirty="0" smtClean="0"/>
              <a:t>メタデータ</a:t>
            </a:r>
            <a:r>
              <a:rPr lang="en-US" altLang="ja-JP" sz="1600" dirty="0" smtClean="0"/>
              <a:t>)</a:t>
            </a:r>
          </a:p>
          <a:p>
            <a:pPr>
              <a:lnSpc>
                <a:spcPts val="2460"/>
              </a:lnSpc>
            </a:pPr>
            <a:r>
              <a:rPr lang="en-US" altLang="ja-JP" dirty="0" smtClean="0"/>
              <a:t>ISO 19117 Portrayal </a:t>
            </a:r>
            <a:r>
              <a:rPr lang="en-US" altLang="ja-JP" sz="1600" dirty="0" smtClean="0"/>
              <a:t>(</a:t>
            </a:r>
            <a:r>
              <a:rPr lang="ja-JP" altLang="en-US" sz="1600" dirty="0" smtClean="0"/>
              <a:t>描画法</a:t>
            </a:r>
            <a:r>
              <a:rPr lang="en-US" altLang="ja-JP" sz="1600" dirty="0" smtClean="0"/>
              <a:t>)</a:t>
            </a:r>
          </a:p>
          <a:p>
            <a:pPr>
              <a:lnSpc>
                <a:spcPts val="2460"/>
              </a:lnSpc>
            </a:pPr>
            <a:r>
              <a:rPr lang="en-US" altLang="ja-JP" dirty="0" smtClean="0"/>
              <a:t>ISO 19118 Encoding </a:t>
            </a:r>
            <a:r>
              <a:rPr lang="en-US" altLang="ja-JP" sz="1600" dirty="0" smtClean="0"/>
              <a:t>(</a:t>
            </a:r>
            <a:r>
              <a:rPr lang="ja-JP" altLang="en-US" sz="1600" dirty="0" smtClean="0"/>
              <a:t>符号化法</a:t>
            </a:r>
            <a:r>
              <a:rPr lang="en-US" altLang="ja-JP" sz="1600" dirty="0" smtClean="0"/>
              <a:t>)</a:t>
            </a:r>
          </a:p>
          <a:p>
            <a:pPr>
              <a:lnSpc>
                <a:spcPts val="2460"/>
              </a:lnSpc>
            </a:pPr>
            <a:r>
              <a:rPr lang="en-US" altLang="ja-JP" dirty="0" smtClean="0"/>
              <a:t>ISO 19123 Schema for coverage geometry and functions </a:t>
            </a:r>
            <a:r>
              <a:rPr lang="en-US" altLang="ja-JP" sz="1600" dirty="0" smtClean="0"/>
              <a:t>(</a:t>
            </a:r>
            <a:r>
              <a:rPr lang="ja-JP" altLang="en-US" sz="1600" dirty="0" smtClean="0"/>
              <a:t>被覆の幾何と関数のためのスキーマ</a:t>
            </a:r>
            <a:r>
              <a:rPr lang="en-US" altLang="ja-JP" sz="1600" dirty="0" smtClean="0"/>
              <a:t>)</a:t>
            </a:r>
          </a:p>
          <a:p>
            <a:pPr>
              <a:lnSpc>
                <a:spcPts val="2460"/>
              </a:lnSpc>
            </a:pPr>
            <a:r>
              <a:rPr lang="en-US" altLang="ja-JP" dirty="0" smtClean="0"/>
              <a:t>ISO 19128 Web map server interface (WMS)</a:t>
            </a:r>
          </a:p>
          <a:p>
            <a:pPr>
              <a:lnSpc>
                <a:spcPts val="2460"/>
              </a:lnSpc>
            </a:pPr>
            <a:r>
              <a:rPr lang="en-US" altLang="ja-JP" dirty="0" smtClean="0"/>
              <a:t>ISO 19136 Geography markup language (GML)</a:t>
            </a:r>
            <a:r>
              <a:rPr lang="ja-JP" altLang="en-US" dirty="0" smtClean="0"/>
              <a:t>　</a:t>
            </a:r>
            <a:r>
              <a:rPr lang="en-US" altLang="ja-JP" sz="1600" dirty="0" smtClean="0"/>
              <a:t>(</a:t>
            </a:r>
            <a:r>
              <a:rPr lang="ja-JP" altLang="en-US" sz="1600" dirty="0" smtClean="0"/>
              <a:t>地理マーク付け言語</a:t>
            </a:r>
            <a:r>
              <a:rPr lang="en-US" altLang="ja-JP" sz="1600" dirty="0" smtClean="0"/>
              <a:t>)</a:t>
            </a:r>
          </a:p>
          <a:p>
            <a:pPr>
              <a:lnSpc>
                <a:spcPts val="2460"/>
              </a:lnSpc>
            </a:pPr>
            <a:r>
              <a:rPr lang="en-US" altLang="ja-JP" dirty="0" smtClean="0"/>
              <a:t>ISO 19142 Web feature service (WFS)</a:t>
            </a:r>
          </a:p>
          <a:p>
            <a:pPr>
              <a:lnSpc>
                <a:spcPts val="2460"/>
              </a:lnSpc>
            </a:pPr>
            <a:endParaRPr lang="en-US" altLang="ja-JP" sz="16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74" descr="map"/>
          <p:cNvPicPr>
            <a:picLocks noChangeAspect="1" noChangeArrowheads="1"/>
          </p:cNvPicPr>
          <p:nvPr/>
        </p:nvPicPr>
        <p:blipFill>
          <a:blip r:embed="rId4"/>
          <a:srcRect/>
          <a:stretch>
            <a:fillRect/>
          </a:stretch>
        </p:blipFill>
        <p:spPr bwMode="auto">
          <a:xfrm>
            <a:off x="4062413" y="1744662"/>
            <a:ext cx="1933575" cy="1111250"/>
          </a:xfrm>
          <a:prstGeom prst="rect">
            <a:avLst/>
          </a:prstGeom>
          <a:noFill/>
          <a:ln w="9525">
            <a:noFill/>
            <a:miter lim="800000"/>
            <a:headEnd/>
            <a:tailEnd/>
          </a:ln>
          <a:effectLst/>
        </p:spPr>
      </p:pic>
      <p:sp>
        <p:nvSpPr>
          <p:cNvPr id="6" name="Freeform 73"/>
          <p:cNvSpPr>
            <a:spLocks/>
          </p:cNvSpPr>
          <p:nvPr/>
        </p:nvSpPr>
        <p:spPr bwMode="auto">
          <a:xfrm>
            <a:off x="2400300" y="3648075"/>
            <a:ext cx="220663" cy="1585912"/>
          </a:xfrm>
          <a:custGeom>
            <a:avLst/>
            <a:gdLst/>
            <a:ahLst/>
            <a:cxnLst>
              <a:cxn ang="0">
                <a:pos x="0" y="0"/>
              </a:cxn>
              <a:cxn ang="0">
                <a:pos x="9" y="351"/>
              </a:cxn>
              <a:cxn ang="0">
                <a:pos x="54" y="594"/>
              </a:cxn>
              <a:cxn ang="0">
                <a:pos x="126" y="729"/>
              </a:cxn>
              <a:cxn ang="0">
                <a:pos x="135" y="999"/>
              </a:cxn>
            </a:cxnLst>
            <a:rect l="0" t="0" r="r" b="b"/>
            <a:pathLst>
              <a:path w="139" h="999">
                <a:moveTo>
                  <a:pt x="0" y="0"/>
                </a:moveTo>
                <a:cubicBezTo>
                  <a:pt x="0" y="126"/>
                  <a:pt x="0" y="252"/>
                  <a:pt x="9" y="351"/>
                </a:cubicBezTo>
                <a:cubicBezTo>
                  <a:pt x="18" y="450"/>
                  <a:pt x="35" y="531"/>
                  <a:pt x="54" y="594"/>
                </a:cubicBezTo>
                <a:cubicBezTo>
                  <a:pt x="73" y="657"/>
                  <a:pt x="113" y="662"/>
                  <a:pt x="126" y="729"/>
                </a:cubicBezTo>
                <a:cubicBezTo>
                  <a:pt x="139" y="796"/>
                  <a:pt x="137" y="897"/>
                  <a:pt x="135" y="999"/>
                </a:cubicBezTo>
              </a:path>
            </a:pathLst>
          </a:custGeom>
          <a:noFill/>
          <a:ln w="9525">
            <a:solidFill>
              <a:schemeClr val="tx1"/>
            </a:solidFill>
            <a:round/>
            <a:headEnd/>
            <a:tailEnd type="triangle" w="med" len="med"/>
          </a:ln>
          <a:effectLst/>
        </p:spPr>
        <p:txBody>
          <a:bodyPr>
            <a:prstTxWarp prst="textNoShape">
              <a:avLst/>
            </a:prstTxWarp>
          </a:bodyPr>
          <a:lstStyle/>
          <a:p>
            <a:endParaRPr lang="ja-JP" altLang="en-US"/>
          </a:p>
        </p:txBody>
      </p:sp>
      <p:sp>
        <p:nvSpPr>
          <p:cNvPr id="7" name="Freeform 72"/>
          <p:cNvSpPr>
            <a:spLocks/>
          </p:cNvSpPr>
          <p:nvPr/>
        </p:nvSpPr>
        <p:spPr bwMode="auto">
          <a:xfrm>
            <a:off x="4000500" y="3548062"/>
            <a:ext cx="471488" cy="1016000"/>
          </a:xfrm>
          <a:custGeom>
            <a:avLst/>
            <a:gdLst/>
            <a:ahLst/>
            <a:cxnLst>
              <a:cxn ang="0">
                <a:pos x="0" y="567"/>
              </a:cxn>
              <a:cxn ang="0">
                <a:pos x="243" y="540"/>
              </a:cxn>
              <a:cxn ang="0">
                <a:pos x="288" y="396"/>
              </a:cxn>
              <a:cxn ang="0">
                <a:pos x="288" y="288"/>
              </a:cxn>
              <a:cxn ang="0">
                <a:pos x="297" y="0"/>
              </a:cxn>
            </a:cxnLst>
            <a:rect l="0" t="0" r="r" b="b"/>
            <a:pathLst>
              <a:path w="297" h="568">
                <a:moveTo>
                  <a:pt x="0" y="567"/>
                </a:moveTo>
                <a:cubicBezTo>
                  <a:pt x="97" y="567"/>
                  <a:pt x="195" y="568"/>
                  <a:pt x="243" y="540"/>
                </a:cubicBezTo>
                <a:cubicBezTo>
                  <a:pt x="291" y="512"/>
                  <a:pt x="281" y="438"/>
                  <a:pt x="288" y="396"/>
                </a:cubicBezTo>
                <a:cubicBezTo>
                  <a:pt x="295" y="354"/>
                  <a:pt x="287" y="354"/>
                  <a:pt x="288" y="288"/>
                </a:cubicBezTo>
                <a:cubicBezTo>
                  <a:pt x="289" y="222"/>
                  <a:pt x="293" y="111"/>
                  <a:pt x="297" y="0"/>
                </a:cubicBezTo>
              </a:path>
            </a:pathLst>
          </a:custGeom>
          <a:noFill/>
          <a:ln w="9525">
            <a:solidFill>
              <a:schemeClr val="tx1"/>
            </a:solidFill>
            <a:round/>
            <a:headEnd/>
            <a:tailEnd type="triangle" w="med" len="med"/>
          </a:ln>
          <a:effectLst/>
        </p:spPr>
        <p:txBody>
          <a:bodyPr>
            <a:prstTxWarp prst="textNoShape">
              <a:avLst/>
            </a:prstTxWarp>
          </a:bodyPr>
          <a:lstStyle/>
          <a:p>
            <a:endParaRPr lang="ja-JP" altLang="en-US"/>
          </a:p>
        </p:txBody>
      </p:sp>
      <p:sp>
        <p:nvSpPr>
          <p:cNvPr id="8" name="Freeform 70"/>
          <p:cNvSpPr>
            <a:spLocks/>
          </p:cNvSpPr>
          <p:nvPr/>
        </p:nvSpPr>
        <p:spPr bwMode="auto">
          <a:xfrm>
            <a:off x="5943600" y="3119437"/>
            <a:ext cx="571500" cy="1385888"/>
          </a:xfrm>
          <a:custGeom>
            <a:avLst/>
            <a:gdLst/>
            <a:ahLst/>
            <a:cxnLst>
              <a:cxn ang="0">
                <a:pos x="0" y="639"/>
              </a:cxn>
              <a:cxn ang="0">
                <a:pos x="297" y="549"/>
              </a:cxn>
              <a:cxn ang="0">
                <a:pos x="351" y="153"/>
              </a:cxn>
              <a:cxn ang="0">
                <a:pos x="351" y="0"/>
              </a:cxn>
            </a:cxnLst>
            <a:rect l="0" t="0" r="r" b="b"/>
            <a:pathLst>
              <a:path w="360" h="639">
                <a:moveTo>
                  <a:pt x="0" y="639"/>
                </a:moveTo>
                <a:cubicBezTo>
                  <a:pt x="119" y="634"/>
                  <a:pt x="239" y="630"/>
                  <a:pt x="297" y="549"/>
                </a:cubicBezTo>
                <a:cubicBezTo>
                  <a:pt x="355" y="468"/>
                  <a:pt x="342" y="244"/>
                  <a:pt x="351" y="153"/>
                </a:cubicBezTo>
                <a:cubicBezTo>
                  <a:pt x="360" y="62"/>
                  <a:pt x="355" y="31"/>
                  <a:pt x="351" y="0"/>
                </a:cubicBezTo>
              </a:path>
            </a:pathLst>
          </a:custGeom>
          <a:noFill/>
          <a:ln w="9525">
            <a:solidFill>
              <a:schemeClr val="tx1"/>
            </a:solidFill>
            <a:round/>
            <a:headEnd/>
            <a:tailEnd type="triangle" w="med" len="med"/>
          </a:ln>
          <a:effectLst/>
        </p:spPr>
        <p:txBody>
          <a:bodyPr>
            <a:prstTxWarp prst="textNoShape">
              <a:avLst/>
            </a:prstTxWarp>
          </a:bodyPr>
          <a:lstStyle/>
          <a:p>
            <a:endParaRPr lang="ja-JP" altLang="en-US"/>
          </a:p>
        </p:txBody>
      </p:sp>
      <p:pic>
        <p:nvPicPr>
          <p:cNvPr id="10" name="Picture 4" descr="BS00089_"/>
          <p:cNvPicPr>
            <a:picLocks noChangeAspect="1" noChangeArrowheads="1"/>
          </p:cNvPicPr>
          <p:nvPr/>
        </p:nvPicPr>
        <p:blipFill>
          <a:blip r:embed="rId5"/>
          <a:srcRect/>
          <a:stretch>
            <a:fillRect/>
          </a:stretch>
        </p:blipFill>
        <p:spPr bwMode="auto">
          <a:xfrm>
            <a:off x="4953000" y="5014912"/>
            <a:ext cx="1290638" cy="1524000"/>
          </a:xfrm>
          <a:prstGeom prst="rect">
            <a:avLst/>
          </a:prstGeom>
          <a:noFill/>
        </p:spPr>
      </p:pic>
      <p:pic>
        <p:nvPicPr>
          <p:cNvPr id="11" name="Picture 5" descr="BS00089_"/>
          <p:cNvPicPr>
            <a:picLocks noChangeAspect="1" noChangeArrowheads="1"/>
          </p:cNvPicPr>
          <p:nvPr/>
        </p:nvPicPr>
        <p:blipFill>
          <a:blip r:embed="rId5"/>
          <a:srcRect/>
          <a:stretch>
            <a:fillRect/>
          </a:stretch>
        </p:blipFill>
        <p:spPr bwMode="auto">
          <a:xfrm>
            <a:off x="2062162" y="4933950"/>
            <a:ext cx="1290638" cy="1524000"/>
          </a:xfrm>
          <a:prstGeom prst="rect">
            <a:avLst/>
          </a:prstGeom>
          <a:noFill/>
        </p:spPr>
      </p:pic>
      <p:sp>
        <p:nvSpPr>
          <p:cNvPr id="12" name="Rectangle 8"/>
          <p:cNvSpPr>
            <a:spLocks noChangeArrowheads="1"/>
          </p:cNvSpPr>
          <p:nvPr/>
        </p:nvSpPr>
        <p:spPr bwMode="auto">
          <a:xfrm>
            <a:off x="1447800" y="1047750"/>
            <a:ext cx="7400925" cy="608012"/>
          </a:xfrm>
          <a:prstGeom prst="rect">
            <a:avLst/>
          </a:prstGeom>
          <a:noFill/>
          <a:ln w="9525">
            <a:noFill/>
            <a:miter lim="800000"/>
            <a:headEnd/>
            <a:tailEnd/>
          </a:ln>
          <a:effectLst/>
        </p:spPr>
        <p:txBody>
          <a:bodyPr lIns="92075" tIns="46038" rIns="92075" bIns="46038" anchor="ctr">
            <a:prstTxWarp prst="textNoShape">
              <a:avLst/>
            </a:prstTxWarp>
          </a:bodyPr>
          <a:lstStyle/>
          <a:p>
            <a:pPr algn="ctr"/>
            <a:endParaRPr lang="ja-JP" altLang="en-US" sz="4400">
              <a:solidFill>
                <a:schemeClr val="tx2"/>
              </a:solidFill>
            </a:endParaRPr>
          </a:p>
        </p:txBody>
      </p:sp>
      <p:sp>
        <p:nvSpPr>
          <p:cNvPr id="13" name="Rectangle 12"/>
          <p:cNvSpPr>
            <a:spLocks noChangeArrowheads="1"/>
          </p:cNvSpPr>
          <p:nvPr/>
        </p:nvSpPr>
        <p:spPr bwMode="auto">
          <a:xfrm>
            <a:off x="5486400" y="3867150"/>
            <a:ext cx="1905000" cy="381000"/>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ja-JP" altLang="en-US"/>
          </a:p>
        </p:txBody>
      </p:sp>
      <p:sp>
        <p:nvSpPr>
          <p:cNvPr id="14" name="Line 13"/>
          <p:cNvSpPr>
            <a:spLocks noChangeShapeType="1"/>
          </p:cNvSpPr>
          <p:nvPr/>
        </p:nvSpPr>
        <p:spPr bwMode="auto">
          <a:xfrm>
            <a:off x="1570038" y="4403725"/>
            <a:ext cx="6654800" cy="0"/>
          </a:xfrm>
          <a:prstGeom prst="line">
            <a:avLst/>
          </a:prstGeom>
          <a:noFill/>
          <a:ln w="22225">
            <a:solidFill>
              <a:schemeClr val="tx1"/>
            </a:solidFill>
            <a:round/>
            <a:headEnd/>
            <a:tailEnd/>
          </a:ln>
        </p:spPr>
        <p:txBody>
          <a:bodyPr wrap="none" anchor="ctr">
            <a:prstTxWarp prst="textNoShape">
              <a:avLst/>
            </a:prstTxWarp>
          </a:bodyPr>
          <a:lstStyle/>
          <a:p>
            <a:endParaRPr lang="ja-JP" altLang="en-US"/>
          </a:p>
        </p:txBody>
      </p:sp>
      <p:sp>
        <p:nvSpPr>
          <p:cNvPr id="15" name="Line 14"/>
          <p:cNvSpPr>
            <a:spLocks noChangeShapeType="1"/>
          </p:cNvSpPr>
          <p:nvPr/>
        </p:nvSpPr>
        <p:spPr bwMode="auto">
          <a:xfrm>
            <a:off x="2686050" y="4403725"/>
            <a:ext cx="0" cy="819150"/>
          </a:xfrm>
          <a:prstGeom prst="line">
            <a:avLst/>
          </a:prstGeom>
          <a:noFill/>
          <a:ln w="9525">
            <a:solidFill>
              <a:schemeClr val="tx1"/>
            </a:solidFill>
            <a:round/>
            <a:headEnd/>
            <a:tailEnd/>
          </a:ln>
        </p:spPr>
        <p:txBody>
          <a:bodyPr wrap="none" anchor="ctr">
            <a:prstTxWarp prst="textNoShape">
              <a:avLst/>
            </a:prstTxWarp>
          </a:bodyPr>
          <a:lstStyle/>
          <a:p>
            <a:endParaRPr lang="ja-JP" altLang="en-US"/>
          </a:p>
        </p:txBody>
      </p:sp>
      <p:sp>
        <p:nvSpPr>
          <p:cNvPr id="16" name="Rectangle 15"/>
          <p:cNvSpPr>
            <a:spLocks noChangeArrowheads="1"/>
          </p:cNvSpPr>
          <p:nvPr/>
        </p:nvSpPr>
        <p:spPr bwMode="auto">
          <a:xfrm>
            <a:off x="2451100" y="4676775"/>
            <a:ext cx="469900" cy="204787"/>
          </a:xfrm>
          <a:prstGeom prst="rect">
            <a:avLst/>
          </a:prstGeom>
          <a:solidFill>
            <a:schemeClr val="bg1"/>
          </a:solidFill>
          <a:ln w="9525">
            <a:solidFill>
              <a:schemeClr val="tx1"/>
            </a:solidFill>
            <a:miter lim="800000"/>
            <a:headEnd/>
            <a:tailEnd/>
          </a:ln>
        </p:spPr>
        <p:txBody>
          <a:bodyPr wrap="none" anchor="ctr">
            <a:prstTxWarp prst="textNoShape">
              <a:avLst/>
            </a:prstTxWarp>
          </a:bodyPr>
          <a:lstStyle/>
          <a:p>
            <a:endParaRPr lang="ja-JP" altLang="en-US"/>
          </a:p>
        </p:txBody>
      </p:sp>
      <p:grpSp>
        <p:nvGrpSpPr>
          <p:cNvPr id="17" name="Group 16"/>
          <p:cNvGrpSpPr>
            <a:grpSpLocks/>
          </p:cNvGrpSpPr>
          <p:nvPr/>
        </p:nvGrpSpPr>
        <p:grpSpPr bwMode="auto">
          <a:xfrm>
            <a:off x="5507038" y="4425950"/>
            <a:ext cx="469900" cy="817562"/>
            <a:chOff x="1872" y="2496"/>
            <a:chExt cx="288" cy="576"/>
          </a:xfrm>
        </p:grpSpPr>
        <p:sp>
          <p:nvSpPr>
            <p:cNvPr id="18" name="Line 17"/>
            <p:cNvSpPr>
              <a:spLocks noChangeShapeType="1"/>
            </p:cNvSpPr>
            <p:nvPr/>
          </p:nvSpPr>
          <p:spPr bwMode="auto">
            <a:xfrm>
              <a:off x="2016" y="2496"/>
              <a:ext cx="0" cy="576"/>
            </a:xfrm>
            <a:prstGeom prst="line">
              <a:avLst/>
            </a:prstGeom>
            <a:noFill/>
            <a:ln w="9525">
              <a:solidFill>
                <a:schemeClr val="tx1"/>
              </a:solidFill>
              <a:round/>
              <a:headEnd/>
              <a:tailEnd/>
            </a:ln>
          </p:spPr>
          <p:txBody>
            <a:bodyPr wrap="none" anchor="ctr">
              <a:prstTxWarp prst="textNoShape">
                <a:avLst/>
              </a:prstTxWarp>
            </a:bodyPr>
            <a:lstStyle/>
            <a:p>
              <a:endParaRPr lang="ja-JP" altLang="en-US"/>
            </a:p>
          </p:txBody>
        </p:sp>
        <p:sp>
          <p:nvSpPr>
            <p:cNvPr id="19" name="Rectangle 18"/>
            <p:cNvSpPr>
              <a:spLocks noChangeArrowheads="1"/>
            </p:cNvSpPr>
            <p:nvPr/>
          </p:nvSpPr>
          <p:spPr bwMode="auto">
            <a:xfrm>
              <a:off x="1872" y="2688"/>
              <a:ext cx="288" cy="144"/>
            </a:xfrm>
            <a:prstGeom prst="rect">
              <a:avLst/>
            </a:prstGeom>
            <a:solidFill>
              <a:schemeClr val="bg1"/>
            </a:solidFill>
            <a:ln w="9525">
              <a:solidFill>
                <a:schemeClr val="tx1"/>
              </a:solidFill>
              <a:miter lim="800000"/>
              <a:headEnd/>
              <a:tailEnd/>
            </a:ln>
          </p:spPr>
          <p:txBody>
            <a:bodyPr wrap="none" anchor="ctr">
              <a:prstTxWarp prst="textNoShape">
                <a:avLst/>
              </a:prstTxWarp>
            </a:bodyPr>
            <a:lstStyle/>
            <a:p>
              <a:endParaRPr lang="ja-JP" altLang="en-US"/>
            </a:p>
          </p:txBody>
        </p:sp>
      </p:grpSp>
      <p:sp>
        <p:nvSpPr>
          <p:cNvPr id="20" name="Rectangle 19"/>
          <p:cNvSpPr>
            <a:spLocks noChangeArrowheads="1"/>
          </p:cNvSpPr>
          <p:nvPr/>
        </p:nvSpPr>
        <p:spPr bwMode="auto">
          <a:xfrm>
            <a:off x="663575" y="6213475"/>
            <a:ext cx="469900" cy="204787"/>
          </a:xfrm>
          <a:prstGeom prst="rect">
            <a:avLst/>
          </a:prstGeom>
          <a:solidFill>
            <a:schemeClr val="bg1"/>
          </a:solidFill>
          <a:ln w="9525">
            <a:solidFill>
              <a:schemeClr val="tx1"/>
            </a:solidFill>
            <a:miter lim="800000"/>
            <a:headEnd/>
            <a:tailEnd/>
          </a:ln>
        </p:spPr>
        <p:txBody>
          <a:bodyPr wrap="none" anchor="ctr">
            <a:prstTxWarp prst="textNoShape">
              <a:avLst/>
            </a:prstTxWarp>
          </a:bodyPr>
          <a:lstStyle/>
          <a:p>
            <a:endParaRPr lang="ja-JP" altLang="en-US"/>
          </a:p>
        </p:txBody>
      </p:sp>
      <p:grpSp>
        <p:nvGrpSpPr>
          <p:cNvPr id="21" name="Group 20"/>
          <p:cNvGrpSpPr>
            <a:grpSpLocks/>
          </p:cNvGrpSpPr>
          <p:nvPr/>
        </p:nvGrpSpPr>
        <p:grpSpPr bwMode="auto">
          <a:xfrm>
            <a:off x="914400" y="2114550"/>
            <a:ext cx="581025" cy="879475"/>
            <a:chOff x="961" y="1249"/>
            <a:chExt cx="389" cy="767"/>
          </a:xfrm>
        </p:grpSpPr>
        <p:sp>
          <p:nvSpPr>
            <p:cNvPr id="22" name="AutoShape 21"/>
            <p:cNvSpPr>
              <a:spLocks noChangeArrowheads="1"/>
            </p:cNvSpPr>
            <p:nvPr/>
          </p:nvSpPr>
          <p:spPr bwMode="auto">
            <a:xfrm>
              <a:off x="1008" y="1536"/>
              <a:ext cx="288" cy="144"/>
            </a:xfrm>
            <a:prstGeom prst="can">
              <a:avLst>
                <a:gd name="adj" fmla="val 25000"/>
              </a:avLst>
            </a:prstGeom>
            <a:solidFill>
              <a:schemeClr val="bg1"/>
            </a:solidFill>
            <a:ln w="9525">
              <a:solidFill>
                <a:schemeClr val="tx1"/>
              </a:solidFill>
              <a:round/>
              <a:headEnd/>
              <a:tailEnd/>
            </a:ln>
          </p:spPr>
          <p:txBody>
            <a:bodyPr wrap="none" anchor="ctr">
              <a:prstTxWarp prst="textNoShape">
                <a:avLst/>
              </a:prstTxWarp>
            </a:bodyPr>
            <a:lstStyle/>
            <a:p>
              <a:endParaRPr lang="ja-JP" altLang="en-US"/>
            </a:p>
          </p:txBody>
        </p:sp>
        <p:sp>
          <p:nvSpPr>
            <p:cNvPr id="23" name="Line 22"/>
            <p:cNvSpPr>
              <a:spLocks noChangeShapeType="1"/>
            </p:cNvSpPr>
            <p:nvPr/>
          </p:nvSpPr>
          <p:spPr bwMode="auto">
            <a:xfrm>
              <a:off x="1152" y="1392"/>
              <a:ext cx="0" cy="144"/>
            </a:xfrm>
            <a:prstGeom prst="line">
              <a:avLst/>
            </a:prstGeom>
            <a:noFill/>
            <a:ln w="9525">
              <a:solidFill>
                <a:schemeClr val="tx1"/>
              </a:solidFill>
              <a:round/>
              <a:headEnd/>
              <a:tailEnd/>
            </a:ln>
          </p:spPr>
          <p:txBody>
            <a:bodyPr wrap="none" anchor="ctr">
              <a:prstTxWarp prst="textNoShape">
                <a:avLst/>
              </a:prstTxWarp>
            </a:bodyPr>
            <a:lstStyle/>
            <a:p>
              <a:endParaRPr lang="ja-JP" altLang="en-US"/>
            </a:p>
          </p:txBody>
        </p:sp>
        <p:sp>
          <p:nvSpPr>
            <p:cNvPr id="24" name="Line 23"/>
            <p:cNvSpPr>
              <a:spLocks noChangeShapeType="1"/>
            </p:cNvSpPr>
            <p:nvPr/>
          </p:nvSpPr>
          <p:spPr bwMode="auto">
            <a:xfrm flipH="1">
              <a:off x="1008" y="1680"/>
              <a:ext cx="144" cy="288"/>
            </a:xfrm>
            <a:prstGeom prst="line">
              <a:avLst/>
            </a:prstGeom>
            <a:noFill/>
            <a:ln w="9525">
              <a:solidFill>
                <a:schemeClr val="tx1"/>
              </a:solidFill>
              <a:round/>
              <a:headEnd/>
              <a:tailEnd/>
            </a:ln>
          </p:spPr>
          <p:txBody>
            <a:bodyPr wrap="none" anchor="ctr">
              <a:prstTxWarp prst="textNoShape">
                <a:avLst/>
              </a:prstTxWarp>
            </a:bodyPr>
            <a:lstStyle/>
            <a:p>
              <a:endParaRPr lang="ja-JP" altLang="en-US"/>
            </a:p>
          </p:txBody>
        </p:sp>
        <p:sp>
          <p:nvSpPr>
            <p:cNvPr id="25" name="Line 24"/>
            <p:cNvSpPr>
              <a:spLocks noChangeShapeType="1"/>
            </p:cNvSpPr>
            <p:nvPr/>
          </p:nvSpPr>
          <p:spPr bwMode="auto">
            <a:xfrm>
              <a:off x="1152" y="1680"/>
              <a:ext cx="48" cy="336"/>
            </a:xfrm>
            <a:prstGeom prst="line">
              <a:avLst/>
            </a:prstGeom>
            <a:noFill/>
            <a:ln w="9525">
              <a:solidFill>
                <a:schemeClr val="tx1"/>
              </a:solidFill>
              <a:round/>
              <a:headEnd/>
              <a:tailEnd/>
            </a:ln>
          </p:spPr>
          <p:txBody>
            <a:bodyPr wrap="none" anchor="ctr">
              <a:prstTxWarp prst="textNoShape">
                <a:avLst/>
              </a:prstTxWarp>
            </a:bodyPr>
            <a:lstStyle/>
            <a:p>
              <a:endParaRPr lang="ja-JP" altLang="en-US"/>
            </a:p>
          </p:txBody>
        </p:sp>
        <p:sp>
          <p:nvSpPr>
            <p:cNvPr id="26" name="Line 25"/>
            <p:cNvSpPr>
              <a:spLocks noChangeShapeType="1"/>
            </p:cNvSpPr>
            <p:nvPr/>
          </p:nvSpPr>
          <p:spPr bwMode="auto">
            <a:xfrm>
              <a:off x="1152" y="1680"/>
              <a:ext cx="144" cy="240"/>
            </a:xfrm>
            <a:prstGeom prst="line">
              <a:avLst/>
            </a:prstGeom>
            <a:noFill/>
            <a:ln w="9525">
              <a:solidFill>
                <a:schemeClr val="tx1"/>
              </a:solidFill>
              <a:round/>
              <a:headEnd/>
              <a:tailEnd/>
            </a:ln>
          </p:spPr>
          <p:txBody>
            <a:bodyPr wrap="none" anchor="ctr">
              <a:prstTxWarp prst="textNoShape">
                <a:avLst/>
              </a:prstTxWarp>
            </a:bodyPr>
            <a:lstStyle/>
            <a:p>
              <a:endParaRPr lang="ja-JP" altLang="en-US"/>
            </a:p>
          </p:txBody>
        </p:sp>
        <p:sp>
          <p:nvSpPr>
            <p:cNvPr id="27" name="Text Box 26"/>
            <p:cNvSpPr txBox="1">
              <a:spLocks noChangeArrowheads="1"/>
            </p:cNvSpPr>
            <p:nvPr/>
          </p:nvSpPr>
          <p:spPr bwMode="auto">
            <a:xfrm>
              <a:off x="961" y="1249"/>
              <a:ext cx="389" cy="266"/>
            </a:xfrm>
            <a:prstGeom prst="rect">
              <a:avLst/>
            </a:prstGeom>
            <a:noFill/>
            <a:ln w="9525">
              <a:noFill/>
              <a:miter lim="800000"/>
              <a:headEnd/>
              <a:tailEnd/>
            </a:ln>
          </p:spPr>
          <p:txBody>
            <a:bodyPr wrap="none">
              <a:prstTxWarp prst="textNoShape">
                <a:avLst/>
              </a:prstTxWarp>
              <a:spAutoFit/>
            </a:bodyPr>
            <a:lstStyle/>
            <a:p>
              <a:pPr eaLnBrk="0" hangingPunct="0"/>
              <a:r>
                <a:rPr lang="ja-JP" altLang="en-US" sz="1400">
                  <a:latin typeface="Times New Roman" charset="0"/>
                </a:rPr>
                <a:t>ＧＰＳ</a:t>
              </a:r>
              <a:endParaRPr lang="ja-JP" altLang="en-US">
                <a:latin typeface="Times New Roman" charset="0"/>
              </a:endParaRPr>
            </a:p>
          </p:txBody>
        </p:sp>
      </p:grpSp>
      <p:grpSp>
        <p:nvGrpSpPr>
          <p:cNvPr id="28" name="Group 27"/>
          <p:cNvGrpSpPr>
            <a:grpSpLocks/>
          </p:cNvGrpSpPr>
          <p:nvPr/>
        </p:nvGrpSpPr>
        <p:grpSpPr bwMode="auto">
          <a:xfrm>
            <a:off x="4318000" y="3486150"/>
            <a:ext cx="469900" cy="935037"/>
            <a:chOff x="1872" y="2496"/>
            <a:chExt cx="288" cy="576"/>
          </a:xfrm>
        </p:grpSpPr>
        <p:sp>
          <p:nvSpPr>
            <p:cNvPr id="29" name="Line 28"/>
            <p:cNvSpPr>
              <a:spLocks noChangeShapeType="1"/>
            </p:cNvSpPr>
            <p:nvPr/>
          </p:nvSpPr>
          <p:spPr bwMode="auto">
            <a:xfrm>
              <a:off x="2016" y="2496"/>
              <a:ext cx="0" cy="576"/>
            </a:xfrm>
            <a:prstGeom prst="line">
              <a:avLst/>
            </a:prstGeom>
            <a:noFill/>
            <a:ln w="9525">
              <a:solidFill>
                <a:schemeClr val="tx1"/>
              </a:solidFill>
              <a:round/>
              <a:headEnd/>
              <a:tailEnd/>
            </a:ln>
          </p:spPr>
          <p:txBody>
            <a:bodyPr wrap="none" anchor="ctr">
              <a:prstTxWarp prst="textNoShape">
                <a:avLst/>
              </a:prstTxWarp>
            </a:bodyPr>
            <a:lstStyle/>
            <a:p>
              <a:endParaRPr lang="ja-JP" altLang="en-US"/>
            </a:p>
          </p:txBody>
        </p:sp>
        <p:sp>
          <p:nvSpPr>
            <p:cNvPr id="30" name="Rectangle 29"/>
            <p:cNvSpPr>
              <a:spLocks noChangeArrowheads="1"/>
            </p:cNvSpPr>
            <p:nvPr/>
          </p:nvSpPr>
          <p:spPr bwMode="auto">
            <a:xfrm>
              <a:off x="1872" y="2688"/>
              <a:ext cx="288" cy="144"/>
            </a:xfrm>
            <a:prstGeom prst="rect">
              <a:avLst/>
            </a:prstGeom>
            <a:solidFill>
              <a:schemeClr val="bg1"/>
            </a:solidFill>
            <a:ln w="9525">
              <a:solidFill>
                <a:schemeClr val="tx1"/>
              </a:solidFill>
              <a:miter lim="800000"/>
              <a:headEnd/>
              <a:tailEnd/>
            </a:ln>
          </p:spPr>
          <p:txBody>
            <a:bodyPr wrap="none" anchor="ctr">
              <a:prstTxWarp prst="textNoShape">
                <a:avLst/>
              </a:prstTxWarp>
            </a:bodyPr>
            <a:lstStyle/>
            <a:p>
              <a:endParaRPr lang="ja-JP" altLang="en-US"/>
            </a:p>
          </p:txBody>
        </p:sp>
      </p:grpSp>
      <p:grpSp>
        <p:nvGrpSpPr>
          <p:cNvPr id="35" name="Group 34"/>
          <p:cNvGrpSpPr>
            <a:grpSpLocks/>
          </p:cNvGrpSpPr>
          <p:nvPr/>
        </p:nvGrpSpPr>
        <p:grpSpPr bwMode="auto">
          <a:xfrm>
            <a:off x="6350000" y="3022600"/>
            <a:ext cx="469900" cy="817562"/>
            <a:chOff x="1872" y="2496"/>
            <a:chExt cx="288" cy="576"/>
          </a:xfrm>
        </p:grpSpPr>
        <p:sp>
          <p:nvSpPr>
            <p:cNvPr id="36" name="Line 35"/>
            <p:cNvSpPr>
              <a:spLocks noChangeShapeType="1"/>
            </p:cNvSpPr>
            <p:nvPr/>
          </p:nvSpPr>
          <p:spPr bwMode="auto">
            <a:xfrm>
              <a:off x="2016" y="2496"/>
              <a:ext cx="0" cy="576"/>
            </a:xfrm>
            <a:prstGeom prst="line">
              <a:avLst/>
            </a:prstGeom>
            <a:noFill/>
            <a:ln w="9525">
              <a:solidFill>
                <a:schemeClr val="tx1"/>
              </a:solidFill>
              <a:round/>
              <a:headEnd/>
              <a:tailEnd/>
            </a:ln>
          </p:spPr>
          <p:txBody>
            <a:bodyPr wrap="none" anchor="ctr">
              <a:prstTxWarp prst="textNoShape">
                <a:avLst/>
              </a:prstTxWarp>
            </a:bodyPr>
            <a:lstStyle/>
            <a:p>
              <a:endParaRPr lang="ja-JP" altLang="en-US"/>
            </a:p>
          </p:txBody>
        </p:sp>
        <p:sp>
          <p:nvSpPr>
            <p:cNvPr id="37" name="Rectangle 36"/>
            <p:cNvSpPr>
              <a:spLocks noChangeArrowheads="1"/>
            </p:cNvSpPr>
            <p:nvPr/>
          </p:nvSpPr>
          <p:spPr bwMode="auto">
            <a:xfrm>
              <a:off x="1872" y="2688"/>
              <a:ext cx="288" cy="144"/>
            </a:xfrm>
            <a:prstGeom prst="rect">
              <a:avLst/>
            </a:prstGeom>
            <a:solidFill>
              <a:schemeClr val="bg1"/>
            </a:solidFill>
            <a:ln w="9525">
              <a:solidFill>
                <a:schemeClr val="tx1"/>
              </a:solidFill>
              <a:miter lim="800000"/>
              <a:headEnd/>
              <a:tailEnd/>
            </a:ln>
          </p:spPr>
          <p:txBody>
            <a:bodyPr wrap="none" anchor="ctr">
              <a:prstTxWarp prst="textNoShape">
                <a:avLst/>
              </a:prstTxWarp>
            </a:bodyPr>
            <a:lstStyle/>
            <a:p>
              <a:endParaRPr lang="ja-JP" altLang="en-US"/>
            </a:p>
          </p:txBody>
        </p:sp>
      </p:grpSp>
      <p:sp>
        <p:nvSpPr>
          <p:cNvPr id="38" name="Text Box 37"/>
          <p:cNvSpPr txBox="1">
            <a:spLocks noChangeArrowheads="1"/>
          </p:cNvSpPr>
          <p:nvPr/>
        </p:nvSpPr>
        <p:spPr bwMode="auto">
          <a:xfrm>
            <a:off x="404813" y="6400800"/>
            <a:ext cx="885825" cy="304800"/>
          </a:xfrm>
          <a:prstGeom prst="rect">
            <a:avLst/>
          </a:prstGeom>
          <a:noFill/>
          <a:ln w="9525">
            <a:noFill/>
            <a:miter lim="800000"/>
            <a:headEnd/>
            <a:tailEnd/>
          </a:ln>
        </p:spPr>
        <p:txBody>
          <a:bodyPr wrap="none">
            <a:prstTxWarp prst="textNoShape">
              <a:avLst/>
            </a:prstTxWarp>
            <a:spAutoFit/>
          </a:bodyPr>
          <a:lstStyle/>
          <a:p>
            <a:pPr eaLnBrk="0" hangingPunct="0"/>
            <a:r>
              <a:rPr lang="ja-JP" altLang="en-US" sz="1400">
                <a:latin typeface="Times New Roman" charset="0"/>
              </a:rPr>
              <a:t>ｲﾝﾀﾌｪｰｽ</a:t>
            </a:r>
          </a:p>
        </p:txBody>
      </p:sp>
      <p:grpSp>
        <p:nvGrpSpPr>
          <p:cNvPr id="39" name="Group 38"/>
          <p:cNvGrpSpPr>
            <a:grpSpLocks/>
          </p:cNvGrpSpPr>
          <p:nvPr/>
        </p:nvGrpSpPr>
        <p:grpSpPr bwMode="auto">
          <a:xfrm>
            <a:off x="2324100" y="3589337"/>
            <a:ext cx="469900" cy="817563"/>
            <a:chOff x="1872" y="2496"/>
            <a:chExt cx="288" cy="576"/>
          </a:xfrm>
        </p:grpSpPr>
        <p:sp>
          <p:nvSpPr>
            <p:cNvPr id="40" name="Line 39"/>
            <p:cNvSpPr>
              <a:spLocks noChangeShapeType="1"/>
            </p:cNvSpPr>
            <p:nvPr/>
          </p:nvSpPr>
          <p:spPr bwMode="auto">
            <a:xfrm>
              <a:off x="2016" y="2496"/>
              <a:ext cx="0" cy="576"/>
            </a:xfrm>
            <a:prstGeom prst="line">
              <a:avLst/>
            </a:prstGeom>
            <a:noFill/>
            <a:ln w="9525">
              <a:solidFill>
                <a:schemeClr val="tx1"/>
              </a:solidFill>
              <a:round/>
              <a:headEnd/>
              <a:tailEnd/>
            </a:ln>
          </p:spPr>
          <p:txBody>
            <a:bodyPr wrap="none" anchor="ctr">
              <a:prstTxWarp prst="textNoShape">
                <a:avLst/>
              </a:prstTxWarp>
            </a:bodyPr>
            <a:lstStyle/>
            <a:p>
              <a:endParaRPr lang="ja-JP" altLang="en-US"/>
            </a:p>
          </p:txBody>
        </p:sp>
        <p:sp>
          <p:nvSpPr>
            <p:cNvPr id="41" name="Rectangle 40"/>
            <p:cNvSpPr>
              <a:spLocks noChangeArrowheads="1"/>
            </p:cNvSpPr>
            <p:nvPr/>
          </p:nvSpPr>
          <p:spPr bwMode="auto">
            <a:xfrm>
              <a:off x="1872" y="2688"/>
              <a:ext cx="288" cy="144"/>
            </a:xfrm>
            <a:prstGeom prst="rect">
              <a:avLst/>
            </a:prstGeom>
            <a:solidFill>
              <a:schemeClr val="bg1"/>
            </a:solidFill>
            <a:ln w="9525">
              <a:solidFill>
                <a:schemeClr val="tx1"/>
              </a:solidFill>
              <a:miter lim="800000"/>
              <a:headEnd/>
              <a:tailEnd/>
            </a:ln>
          </p:spPr>
          <p:txBody>
            <a:bodyPr wrap="none" anchor="ctr">
              <a:prstTxWarp prst="textNoShape">
                <a:avLst/>
              </a:prstTxWarp>
            </a:bodyPr>
            <a:lstStyle/>
            <a:p>
              <a:endParaRPr lang="ja-JP" altLang="en-US"/>
            </a:p>
          </p:txBody>
        </p:sp>
      </p:grpSp>
      <p:sp>
        <p:nvSpPr>
          <p:cNvPr id="42" name="Text Box 41"/>
          <p:cNvSpPr txBox="1">
            <a:spLocks noChangeArrowheads="1"/>
          </p:cNvSpPr>
          <p:nvPr/>
        </p:nvSpPr>
        <p:spPr bwMode="auto">
          <a:xfrm>
            <a:off x="381000" y="3105150"/>
            <a:ext cx="1408113" cy="581025"/>
          </a:xfrm>
          <a:prstGeom prst="rect">
            <a:avLst/>
          </a:prstGeom>
          <a:noFill/>
          <a:ln w="9525">
            <a:noFill/>
            <a:miter lim="800000"/>
            <a:headEnd/>
            <a:tailEnd/>
          </a:ln>
        </p:spPr>
        <p:txBody>
          <a:bodyPr>
            <a:prstTxWarp prst="textNoShape">
              <a:avLst/>
            </a:prstTxWarp>
            <a:spAutoFit/>
          </a:bodyPr>
          <a:lstStyle/>
          <a:p>
            <a:pPr eaLnBrk="0" hangingPunct="0"/>
            <a:r>
              <a:rPr lang="ja-JP" altLang="en-US" sz="1600">
                <a:latin typeface="Times New Roman" charset="0"/>
              </a:rPr>
              <a:t>計測・調査・</a:t>
            </a:r>
            <a:endParaRPr lang="en-US" altLang="ja-JP" sz="1600">
              <a:latin typeface="Times New Roman" charset="0"/>
            </a:endParaRPr>
          </a:p>
          <a:p>
            <a:pPr eaLnBrk="0" hangingPunct="0"/>
            <a:r>
              <a:rPr lang="ja-JP" altLang="en-US" sz="1600">
                <a:latin typeface="Times New Roman" charset="0"/>
              </a:rPr>
              <a:t>測量</a:t>
            </a:r>
          </a:p>
        </p:txBody>
      </p:sp>
      <p:sp>
        <p:nvSpPr>
          <p:cNvPr id="43" name="Text Box 42"/>
          <p:cNvSpPr txBox="1">
            <a:spLocks noChangeArrowheads="1"/>
          </p:cNvSpPr>
          <p:nvPr/>
        </p:nvSpPr>
        <p:spPr bwMode="auto">
          <a:xfrm>
            <a:off x="2971800" y="4031588"/>
            <a:ext cx="1504950" cy="292388"/>
          </a:xfrm>
          <a:prstGeom prst="rect">
            <a:avLst/>
          </a:prstGeom>
          <a:noFill/>
          <a:ln w="9525">
            <a:noFill/>
            <a:miter lim="800000"/>
            <a:headEnd/>
            <a:tailEnd/>
          </a:ln>
        </p:spPr>
        <p:txBody>
          <a:bodyPr wrap="square">
            <a:prstTxWarp prst="textNoShape">
              <a:avLst/>
            </a:prstTxWarp>
            <a:spAutoFit/>
          </a:bodyPr>
          <a:lstStyle/>
          <a:p>
            <a:pPr eaLnBrk="0" hangingPunct="0"/>
            <a:r>
              <a:rPr lang="ja-JP" altLang="en-US" sz="1300" b="1" dirty="0">
                <a:solidFill>
                  <a:srgbClr val="FF0000"/>
                </a:solidFill>
                <a:latin typeface="Times New Roman" charset="0"/>
              </a:rPr>
              <a:t>描画の</a:t>
            </a:r>
            <a:r>
              <a:rPr lang="ja-JP" altLang="en-US" sz="1300" b="1" dirty="0" smtClean="0">
                <a:solidFill>
                  <a:srgbClr val="FF0000"/>
                </a:solidFill>
                <a:latin typeface="Times New Roman" charset="0"/>
              </a:rPr>
              <a:t>ための</a:t>
            </a:r>
            <a:r>
              <a:rPr lang="ja-JP" altLang="en-US" sz="1300" b="1" dirty="0">
                <a:solidFill>
                  <a:srgbClr val="FF0000"/>
                </a:solidFill>
                <a:latin typeface="Times New Roman" charset="0"/>
              </a:rPr>
              <a:t>規則</a:t>
            </a:r>
          </a:p>
        </p:txBody>
      </p:sp>
      <p:sp>
        <p:nvSpPr>
          <p:cNvPr id="44" name="Text Box 45"/>
          <p:cNvSpPr txBox="1">
            <a:spLocks noChangeArrowheads="1"/>
          </p:cNvSpPr>
          <p:nvPr/>
        </p:nvSpPr>
        <p:spPr bwMode="auto">
          <a:xfrm>
            <a:off x="2133600" y="5543550"/>
            <a:ext cx="404813" cy="457200"/>
          </a:xfrm>
          <a:prstGeom prst="rect">
            <a:avLst/>
          </a:prstGeom>
          <a:noFill/>
          <a:ln w="9525">
            <a:noFill/>
            <a:miter lim="800000"/>
            <a:headEnd/>
            <a:tailEnd/>
          </a:ln>
          <a:effectLst/>
        </p:spPr>
        <p:txBody>
          <a:bodyPr wrap="none">
            <a:prstTxWarp prst="textNoShape">
              <a:avLst/>
            </a:prstTxWarp>
            <a:spAutoFit/>
          </a:bodyPr>
          <a:lstStyle/>
          <a:p>
            <a:pPr eaLnBrk="0" hangingPunct="0"/>
            <a:r>
              <a:rPr lang="en-US" altLang="ja-JP" dirty="0">
                <a:latin typeface="Times New Roman" charset="0"/>
              </a:rPr>
              <a:t>A</a:t>
            </a:r>
          </a:p>
        </p:txBody>
      </p:sp>
      <p:sp>
        <p:nvSpPr>
          <p:cNvPr id="45" name="Text Box 46"/>
          <p:cNvSpPr txBox="1">
            <a:spLocks noChangeArrowheads="1"/>
          </p:cNvSpPr>
          <p:nvPr/>
        </p:nvSpPr>
        <p:spPr bwMode="auto">
          <a:xfrm>
            <a:off x="5029200" y="5467350"/>
            <a:ext cx="387350" cy="457200"/>
          </a:xfrm>
          <a:prstGeom prst="rect">
            <a:avLst/>
          </a:prstGeom>
          <a:noFill/>
          <a:ln w="9525">
            <a:noFill/>
            <a:miter lim="800000"/>
            <a:headEnd/>
            <a:tailEnd/>
          </a:ln>
          <a:effectLst/>
        </p:spPr>
        <p:txBody>
          <a:bodyPr wrap="none">
            <a:prstTxWarp prst="textNoShape">
              <a:avLst/>
            </a:prstTxWarp>
            <a:spAutoFit/>
          </a:bodyPr>
          <a:lstStyle/>
          <a:p>
            <a:pPr eaLnBrk="0" hangingPunct="0"/>
            <a:r>
              <a:rPr lang="en-US" altLang="ja-JP">
                <a:latin typeface="Times New Roman" charset="0"/>
              </a:rPr>
              <a:t>B</a:t>
            </a:r>
          </a:p>
        </p:txBody>
      </p:sp>
      <p:graphicFrame>
        <p:nvGraphicFramePr>
          <p:cNvPr id="46" name="Object 47"/>
          <p:cNvGraphicFramePr>
            <a:graphicFrameLocks noChangeAspect="1"/>
          </p:cNvGraphicFramePr>
          <p:nvPr/>
        </p:nvGraphicFramePr>
        <p:xfrm>
          <a:off x="1676400" y="1885950"/>
          <a:ext cx="1524000" cy="587375"/>
        </p:xfrm>
        <a:graphic>
          <a:graphicData uri="http://schemas.openxmlformats.org/presentationml/2006/ole">
            <mc:AlternateContent xmlns:mc="http://schemas.openxmlformats.org/markup-compatibility/2006">
              <mc:Choice xmlns:v="urn:schemas-microsoft-com:vml" Requires="v">
                <p:oleObj spid="_x0000_s33801" name="Image" r:id="rId6" imgW="1334275" imgH="571630" progId="">
                  <p:embed/>
                </p:oleObj>
              </mc:Choice>
              <mc:Fallback>
                <p:oleObj name="Image" r:id="rId6" imgW="1334275" imgH="571630" progId="">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6400" y="1885950"/>
                        <a:ext cx="1524000" cy="587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47" name="Picture 48" descr="digi_01"/>
          <p:cNvPicPr>
            <a:picLocks noChangeAspect="1" noChangeArrowheads="1"/>
          </p:cNvPicPr>
          <p:nvPr/>
        </p:nvPicPr>
        <p:blipFill>
          <a:blip r:embed="rId8"/>
          <a:srcRect/>
          <a:stretch>
            <a:fillRect/>
          </a:stretch>
        </p:blipFill>
        <p:spPr bwMode="auto">
          <a:xfrm>
            <a:off x="1676400" y="2647950"/>
            <a:ext cx="1524000" cy="1006475"/>
          </a:xfrm>
          <a:prstGeom prst="rect">
            <a:avLst/>
          </a:prstGeom>
          <a:noFill/>
        </p:spPr>
      </p:pic>
      <p:sp>
        <p:nvSpPr>
          <p:cNvPr id="48" name="Text Box 49"/>
          <p:cNvSpPr txBox="1">
            <a:spLocks noChangeArrowheads="1"/>
          </p:cNvSpPr>
          <p:nvPr/>
        </p:nvSpPr>
        <p:spPr bwMode="auto">
          <a:xfrm>
            <a:off x="5410200" y="3867150"/>
            <a:ext cx="1985963" cy="366712"/>
          </a:xfrm>
          <a:prstGeom prst="rect">
            <a:avLst/>
          </a:prstGeom>
          <a:solidFill>
            <a:srgbClr val="969696"/>
          </a:solidFill>
          <a:ln w="9525">
            <a:noFill/>
            <a:miter lim="800000"/>
            <a:headEnd/>
            <a:tailEnd/>
          </a:ln>
          <a:effectLst/>
        </p:spPr>
        <p:txBody>
          <a:bodyPr wrap="none">
            <a:prstTxWarp prst="textNoShape">
              <a:avLst/>
            </a:prstTxWarp>
            <a:spAutoFit/>
          </a:bodyPr>
          <a:lstStyle/>
          <a:p>
            <a:pPr eaLnBrk="0" hangingPunct="0"/>
            <a:r>
              <a:rPr lang="ja-JP" altLang="en-US" sz="1800" b="1">
                <a:solidFill>
                  <a:schemeClr val="bg1"/>
                </a:solidFill>
                <a:latin typeface="Times New Roman" charset="0"/>
              </a:rPr>
              <a:t>クリアリングハウス</a:t>
            </a:r>
          </a:p>
        </p:txBody>
      </p:sp>
      <p:sp>
        <p:nvSpPr>
          <p:cNvPr id="49" name="Text Box 50"/>
          <p:cNvSpPr txBox="1">
            <a:spLocks noChangeArrowheads="1"/>
          </p:cNvSpPr>
          <p:nvPr/>
        </p:nvSpPr>
        <p:spPr bwMode="auto">
          <a:xfrm>
            <a:off x="5638800" y="1176337"/>
            <a:ext cx="1199367" cy="338554"/>
          </a:xfrm>
          <a:prstGeom prst="rect">
            <a:avLst/>
          </a:prstGeom>
          <a:noFill/>
          <a:ln w="9525">
            <a:noFill/>
            <a:miter lim="800000"/>
            <a:headEnd/>
            <a:tailEnd/>
          </a:ln>
          <a:effectLst/>
        </p:spPr>
        <p:txBody>
          <a:bodyPr wrap="none">
            <a:prstTxWarp prst="textNoShape">
              <a:avLst/>
            </a:prstTxWarp>
            <a:spAutoFit/>
          </a:bodyPr>
          <a:lstStyle/>
          <a:p>
            <a:pPr eaLnBrk="0" hangingPunct="0"/>
            <a:r>
              <a:rPr lang="ja-JP" altLang="en-US" sz="1600" dirty="0">
                <a:latin typeface="Times New Roman" charset="0"/>
              </a:rPr>
              <a:t>問い合わせ</a:t>
            </a:r>
          </a:p>
        </p:txBody>
      </p:sp>
      <p:sp>
        <p:nvSpPr>
          <p:cNvPr id="50" name="Line 52"/>
          <p:cNvSpPr>
            <a:spLocks noChangeShapeType="1"/>
          </p:cNvSpPr>
          <p:nvPr/>
        </p:nvSpPr>
        <p:spPr bwMode="auto">
          <a:xfrm>
            <a:off x="6019800" y="4248150"/>
            <a:ext cx="0" cy="152400"/>
          </a:xfrm>
          <a:prstGeom prst="line">
            <a:avLst/>
          </a:prstGeom>
          <a:noFill/>
          <a:ln w="9525">
            <a:solidFill>
              <a:schemeClr val="tx1"/>
            </a:solidFill>
            <a:round/>
            <a:headEnd/>
            <a:tailEnd/>
          </a:ln>
          <a:effectLst/>
        </p:spPr>
        <p:txBody>
          <a:bodyPr wrap="none" anchor="ctr">
            <a:prstTxWarp prst="textNoShape">
              <a:avLst/>
            </a:prstTxWarp>
          </a:bodyPr>
          <a:lstStyle/>
          <a:p>
            <a:endParaRPr lang="ja-JP" altLang="en-US"/>
          </a:p>
        </p:txBody>
      </p:sp>
      <p:sp>
        <p:nvSpPr>
          <p:cNvPr id="51" name="Text Box 53"/>
          <p:cNvSpPr txBox="1">
            <a:spLocks noChangeArrowheads="1"/>
          </p:cNvSpPr>
          <p:nvPr/>
        </p:nvSpPr>
        <p:spPr bwMode="auto">
          <a:xfrm>
            <a:off x="166688" y="3905250"/>
            <a:ext cx="1646605" cy="492443"/>
          </a:xfrm>
          <a:prstGeom prst="rect">
            <a:avLst/>
          </a:prstGeom>
          <a:noFill/>
          <a:ln w="9525">
            <a:noFill/>
            <a:miter lim="800000"/>
            <a:headEnd/>
            <a:tailEnd/>
          </a:ln>
          <a:effectLst/>
        </p:spPr>
        <p:txBody>
          <a:bodyPr wrap="none">
            <a:prstTxWarp prst="textNoShape">
              <a:avLst/>
            </a:prstTxWarp>
            <a:spAutoFit/>
          </a:bodyPr>
          <a:lstStyle/>
          <a:p>
            <a:pPr eaLnBrk="0" hangingPunct="0"/>
            <a:r>
              <a:rPr lang="ja-JP" altLang="en-US" sz="1300" b="1" dirty="0">
                <a:solidFill>
                  <a:srgbClr val="FF0000"/>
                </a:solidFill>
                <a:latin typeface="Times New Roman" charset="0"/>
              </a:rPr>
              <a:t>品質とその評価手順</a:t>
            </a:r>
            <a:endParaRPr lang="en-US" altLang="ja-JP" sz="1300" b="1" dirty="0">
              <a:solidFill>
                <a:srgbClr val="FF0000"/>
              </a:solidFill>
              <a:latin typeface="Times New Roman" charset="0"/>
            </a:endParaRPr>
          </a:p>
          <a:p>
            <a:pPr eaLnBrk="0" hangingPunct="0"/>
            <a:r>
              <a:rPr lang="ja-JP" altLang="en-US" sz="1300" b="1" dirty="0">
                <a:solidFill>
                  <a:srgbClr val="FF0000"/>
                </a:solidFill>
                <a:latin typeface="Times New Roman" charset="0"/>
              </a:rPr>
              <a:t>空間</a:t>
            </a:r>
            <a:r>
              <a:rPr lang="ja-JP" altLang="en-US" sz="1300" b="1" dirty="0" smtClean="0">
                <a:solidFill>
                  <a:srgbClr val="FF0000"/>
                </a:solidFill>
                <a:latin typeface="Times New Roman" charset="0"/>
              </a:rPr>
              <a:t>参照</a:t>
            </a:r>
            <a:endParaRPr lang="en-US" altLang="ja-JP" sz="1300" b="1" dirty="0">
              <a:solidFill>
                <a:srgbClr val="FF0000"/>
              </a:solidFill>
              <a:latin typeface="Times New Roman" charset="0"/>
            </a:endParaRPr>
          </a:p>
        </p:txBody>
      </p:sp>
      <p:sp>
        <p:nvSpPr>
          <p:cNvPr id="52" name="Text Box 54"/>
          <p:cNvSpPr txBox="1">
            <a:spLocks noChangeArrowheads="1"/>
          </p:cNvSpPr>
          <p:nvPr/>
        </p:nvSpPr>
        <p:spPr bwMode="auto">
          <a:xfrm>
            <a:off x="76200" y="5033962"/>
            <a:ext cx="2185987" cy="892552"/>
          </a:xfrm>
          <a:prstGeom prst="rect">
            <a:avLst/>
          </a:prstGeom>
          <a:noFill/>
          <a:ln w="9525">
            <a:noFill/>
            <a:miter lim="800000"/>
            <a:headEnd/>
            <a:tailEnd/>
          </a:ln>
          <a:effectLst/>
        </p:spPr>
        <p:txBody>
          <a:bodyPr wrap="square">
            <a:prstTxWarp prst="textNoShape">
              <a:avLst/>
            </a:prstTxWarp>
            <a:spAutoFit/>
          </a:bodyPr>
          <a:lstStyle/>
          <a:p>
            <a:r>
              <a:rPr lang="ja-JP" altLang="en-US" sz="1300" b="1" dirty="0">
                <a:solidFill>
                  <a:srgbClr val="FF0000"/>
                </a:solidFill>
              </a:rPr>
              <a:t>応用スキーマのための規則</a:t>
            </a:r>
            <a:endParaRPr lang="en-US" altLang="ja-JP" sz="1300" b="1" dirty="0">
              <a:solidFill>
                <a:srgbClr val="FF0000"/>
              </a:solidFill>
            </a:endParaRPr>
          </a:p>
          <a:p>
            <a:pPr eaLnBrk="0" hangingPunct="0"/>
            <a:r>
              <a:rPr lang="ja-JP" altLang="en-US" sz="1300" b="1" dirty="0">
                <a:solidFill>
                  <a:srgbClr val="FF0000"/>
                </a:solidFill>
                <a:latin typeface="Times New Roman" charset="0"/>
              </a:rPr>
              <a:t>空間・時間</a:t>
            </a:r>
            <a:r>
              <a:rPr lang="ja-JP" altLang="en-US" sz="1300" b="1" dirty="0" smtClean="0">
                <a:solidFill>
                  <a:srgbClr val="FF0000"/>
                </a:solidFill>
                <a:latin typeface="Times New Roman" charset="0"/>
              </a:rPr>
              <a:t>スキーマ</a:t>
            </a:r>
            <a:endParaRPr lang="en-US" altLang="ja-JP" sz="1300" b="1" dirty="0" smtClean="0">
              <a:solidFill>
                <a:srgbClr val="FF0000"/>
              </a:solidFill>
              <a:latin typeface="Times New Roman" charset="0"/>
            </a:endParaRPr>
          </a:p>
          <a:p>
            <a:pPr eaLnBrk="0" hangingPunct="0"/>
            <a:r>
              <a:rPr lang="ja-JP" altLang="en-US" sz="1300" b="1" dirty="0" smtClean="0">
                <a:solidFill>
                  <a:srgbClr val="FF0000"/>
                </a:solidFill>
                <a:latin typeface="Times New Roman" charset="0"/>
              </a:rPr>
              <a:t>被覆のためのスキーマ</a:t>
            </a:r>
            <a:endParaRPr lang="en-US" altLang="ja-JP" sz="1300" b="1" dirty="0" smtClean="0">
              <a:solidFill>
                <a:srgbClr val="FF0000"/>
              </a:solidFill>
              <a:latin typeface="Times New Roman" charset="0"/>
            </a:endParaRPr>
          </a:p>
          <a:p>
            <a:pPr eaLnBrk="0" hangingPunct="0"/>
            <a:endParaRPr lang="ja-JP" altLang="en-US" sz="1300" b="1" dirty="0">
              <a:solidFill>
                <a:srgbClr val="FF0000"/>
              </a:solidFill>
              <a:latin typeface="Times New Roman" charset="0"/>
            </a:endParaRPr>
          </a:p>
        </p:txBody>
      </p:sp>
      <p:sp>
        <p:nvSpPr>
          <p:cNvPr id="53" name="Text Box 55"/>
          <p:cNvSpPr txBox="1">
            <a:spLocks noChangeArrowheads="1"/>
          </p:cNvSpPr>
          <p:nvPr/>
        </p:nvSpPr>
        <p:spPr bwMode="auto">
          <a:xfrm>
            <a:off x="3648075" y="4667250"/>
            <a:ext cx="684803" cy="492443"/>
          </a:xfrm>
          <a:prstGeom prst="rect">
            <a:avLst/>
          </a:prstGeom>
          <a:noFill/>
          <a:ln w="9525">
            <a:noFill/>
            <a:miter lim="800000"/>
            <a:headEnd/>
            <a:tailEnd/>
          </a:ln>
          <a:effectLst/>
        </p:spPr>
        <p:txBody>
          <a:bodyPr wrap="none">
            <a:prstTxWarp prst="textNoShape">
              <a:avLst/>
            </a:prstTxWarp>
            <a:spAutoFit/>
          </a:bodyPr>
          <a:lstStyle/>
          <a:p>
            <a:pPr eaLnBrk="0" hangingPunct="0"/>
            <a:r>
              <a:rPr lang="ja-JP" altLang="en-US" sz="1300" b="1" dirty="0">
                <a:solidFill>
                  <a:srgbClr val="FF0000"/>
                </a:solidFill>
                <a:latin typeface="Times New Roman" charset="0"/>
              </a:rPr>
              <a:t>符号化</a:t>
            </a:r>
            <a:endParaRPr lang="en-US" altLang="ja-JP" sz="1300" b="1" dirty="0">
              <a:solidFill>
                <a:srgbClr val="FF0000"/>
              </a:solidFill>
              <a:latin typeface="Times New Roman" charset="0"/>
            </a:endParaRPr>
          </a:p>
          <a:p>
            <a:pPr eaLnBrk="0" hangingPunct="0"/>
            <a:r>
              <a:rPr lang="en-US" altLang="ja-JP" sz="1300" b="1" dirty="0" smtClean="0">
                <a:solidFill>
                  <a:srgbClr val="FF0000"/>
                </a:solidFill>
                <a:latin typeface="Times New Roman" charset="0"/>
              </a:rPr>
              <a:t>GML</a:t>
            </a:r>
          </a:p>
        </p:txBody>
      </p:sp>
      <p:sp>
        <p:nvSpPr>
          <p:cNvPr id="54" name="Text Box 57"/>
          <p:cNvSpPr txBox="1">
            <a:spLocks noChangeArrowheads="1"/>
          </p:cNvSpPr>
          <p:nvPr/>
        </p:nvSpPr>
        <p:spPr bwMode="auto">
          <a:xfrm>
            <a:off x="7399338" y="3873500"/>
            <a:ext cx="889987" cy="292388"/>
          </a:xfrm>
          <a:prstGeom prst="rect">
            <a:avLst/>
          </a:prstGeom>
          <a:noFill/>
          <a:ln w="9525">
            <a:noFill/>
            <a:miter lim="800000"/>
            <a:headEnd/>
            <a:tailEnd/>
          </a:ln>
          <a:effectLst/>
        </p:spPr>
        <p:txBody>
          <a:bodyPr wrap="none">
            <a:prstTxWarp prst="textNoShape">
              <a:avLst/>
            </a:prstTxWarp>
            <a:spAutoFit/>
          </a:bodyPr>
          <a:lstStyle/>
          <a:p>
            <a:pPr eaLnBrk="0" hangingPunct="0"/>
            <a:r>
              <a:rPr lang="ja-JP" altLang="en-US" sz="1300" b="1" dirty="0">
                <a:solidFill>
                  <a:srgbClr val="FF0000"/>
                </a:solidFill>
                <a:latin typeface="Times New Roman" charset="0"/>
              </a:rPr>
              <a:t>メタデータ</a:t>
            </a:r>
          </a:p>
        </p:txBody>
      </p:sp>
      <p:pic>
        <p:nvPicPr>
          <p:cNvPr id="55" name="Picture 58" descr="PH01794J"/>
          <p:cNvPicPr>
            <a:picLocks noChangeAspect="1" noChangeArrowheads="1"/>
          </p:cNvPicPr>
          <p:nvPr/>
        </p:nvPicPr>
        <p:blipFill>
          <a:blip r:embed="rId9"/>
          <a:srcRect/>
          <a:stretch>
            <a:fillRect/>
          </a:stretch>
        </p:blipFill>
        <p:spPr bwMode="auto">
          <a:xfrm>
            <a:off x="6624638" y="5176837"/>
            <a:ext cx="1752600" cy="1157288"/>
          </a:xfrm>
          <a:prstGeom prst="rect">
            <a:avLst/>
          </a:prstGeom>
          <a:noFill/>
        </p:spPr>
      </p:pic>
      <p:sp>
        <p:nvSpPr>
          <p:cNvPr id="56" name="Line 59"/>
          <p:cNvSpPr>
            <a:spLocks noChangeShapeType="1"/>
          </p:cNvSpPr>
          <p:nvPr/>
        </p:nvSpPr>
        <p:spPr bwMode="auto">
          <a:xfrm>
            <a:off x="7467600" y="4400550"/>
            <a:ext cx="1588" cy="762000"/>
          </a:xfrm>
          <a:prstGeom prst="line">
            <a:avLst/>
          </a:prstGeom>
          <a:noFill/>
          <a:ln w="9525">
            <a:solidFill>
              <a:schemeClr val="tx1"/>
            </a:solidFill>
            <a:round/>
            <a:headEnd/>
            <a:tailEnd/>
          </a:ln>
          <a:effectLst/>
        </p:spPr>
        <p:txBody>
          <a:bodyPr>
            <a:prstTxWarp prst="textNoShape">
              <a:avLst/>
            </a:prstTxWarp>
          </a:bodyPr>
          <a:lstStyle/>
          <a:p>
            <a:endParaRPr lang="ja-JP" altLang="en-US"/>
          </a:p>
        </p:txBody>
      </p:sp>
      <p:pic>
        <p:nvPicPr>
          <p:cNvPr id="57" name="Picture 60" descr="j0078617"/>
          <p:cNvPicPr>
            <a:picLocks noChangeAspect="1" noChangeArrowheads="1"/>
          </p:cNvPicPr>
          <p:nvPr/>
        </p:nvPicPr>
        <p:blipFill>
          <a:blip r:embed="rId10"/>
          <a:srcRect/>
          <a:stretch>
            <a:fillRect/>
          </a:stretch>
        </p:blipFill>
        <p:spPr bwMode="auto">
          <a:xfrm>
            <a:off x="3505200" y="2314575"/>
            <a:ext cx="1795463" cy="1200150"/>
          </a:xfrm>
          <a:prstGeom prst="rect">
            <a:avLst/>
          </a:prstGeom>
          <a:noFill/>
        </p:spPr>
      </p:pic>
      <p:sp>
        <p:nvSpPr>
          <p:cNvPr id="58" name="Text Box 61"/>
          <p:cNvSpPr txBox="1">
            <a:spLocks noChangeArrowheads="1"/>
          </p:cNvSpPr>
          <p:nvPr/>
        </p:nvSpPr>
        <p:spPr bwMode="auto">
          <a:xfrm>
            <a:off x="6705600" y="2671762"/>
            <a:ext cx="1107996" cy="338554"/>
          </a:xfrm>
          <a:prstGeom prst="rect">
            <a:avLst/>
          </a:prstGeom>
          <a:noFill/>
          <a:ln w="9525">
            <a:noFill/>
            <a:miter lim="800000"/>
            <a:headEnd/>
            <a:tailEnd/>
          </a:ln>
          <a:effectLst/>
        </p:spPr>
        <p:txBody>
          <a:bodyPr wrap="none">
            <a:prstTxWarp prst="textNoShape">
              <a:avLst/>
            </a:prstTxWarp>
            <a:spAutoFit/>
          </a:bodyPr>
          <a:lstStyle/>
          <a:p>
            <a:r>
              <a:rPr lang="ja-JP" altLang="en-US" sz="1600" dirty="0">
                <a:latin typeface="Times New Roman" charset="0"/>
              </a:rPr>
              <a:t>伝送・配達</a:t>
            </a:r>
          </a:p>
        </p:txBody>
      </p:sp>
      <p:sp>
        <p:nvSpPr>
          <p:cNvPr id="59" name="Text Box 63"/>
          <p:cNvSpPr txBox="1">
            <a:spLocks noChangeArrowheads="1"/>
          </p:cNvSpPr>
          <p:nvPr/>
        </p:nvSpPr>
        <p:spPr bwMode="auto">
          <a:xfrm>
            <a:off x="7740650" y="4438650"/>
            <a:ext cx="1403350" cy="336550"/>
          </a:xfrm>
          <a:prstGeom prst="rect">
            <a:avLst/>
          </a:prstGeom>
          <a:noFill/>
          <a:ln w="9525">
            <a:noFill/>
            <a:miter lim="800000"/>
            <a:headEnd/>
            <a:tailEnd/>
          </a:ln>
          <a:effectLst/>
        </p:spPr>
        <p:txBody>
          <a:bodyPr wrap="none">
            <a:prstTxWarp prst="textNoShape">
              <a:avLst/>
            </a:prstTxWarp>
            <a:spAutoFit/>
          </a:bodyPr>
          <a:lstStyle/>
          <a:p>
            <a:r>
              <a:rPr lang="ja-JP" altLang="en-US" sz="1600">
                <a:latin typeface="Times New Roman" charset="0"/>
              </a:rPr>
              <a:t>広域情報提供</a:t>
            </a:r>
          </a:p>
        </p:txBody>
      </p:sp>
      <p:sp>
        <p:nvSpPr>
          <p:cNvPr id="60" name="Freeform 64"/>
          <p:cNvSpPr>
            <a:spLocks/>
          </p:cNvSpPr>
          <p:nvPr/>
        </p:nvSpPr>
        <p:spPr bwMode="auto">
          <a:xfrm>
            <a:off x="2886075" y="4527550"/>
            <a:ext cx="2143125" cy="863600"/>
          </a:xfrm>
          <a:custGeom>
            <a:avLst/>
            <a:gdLst/>
            <a:ahLst/>
            <a:cxnLst>
              <a:cxn ang="0">
                <a:pos x="0" y="544"/>
              </a:cxn>
              <a:cxn ang="0">
                <a:pos x="54" y="256"/>
              </a:cxn>
              <a:cxn ang="0">
                <a:pos x="246" y="64"/>
              </a:cxn>
              <a:cxn ang="0">
                <a:pos x="1014" y="16"/>
              </a:cxn>
              <a:cxn ang="0">
                <a:pos x="1350" y="160"/>
              </a:cxn>
            </a:cxnLst>
            <a:rect l="0" t="0" r="r" b="b"/>
            <a:pathLst>
              <a:path w="1350" h="544">
                <a:moveTo>
                  <a:pt x="0" y="544"/>
                </a:moveTo>
                <a:cubicBezTo>
                  <a:pt x="7" y="496"/>
                  <a:pt x="13" y="336"/>
                  <a:pt x="54" y="256"/>
                </a:cubicBezTo>
                <a:cubicBezTo>
                  <a:pt x="95" y="176"/>
                  <a:pt x="86" y="104"/>
                  <a:pt x="246" y="64"/>
                </a:cubicBezTo>
                <a:cubicBezTo>
                  <a:pt x="406" y="24"/>
                  <a:pt x="830" y="0"/>
                  <a:pt x="1014" y="16"/>
                </a:cubicBezTo>
                <a:cubicBezTo>
                  <a:pt x="1198" y="32"/>
                  <a:pt x="1274" y="96"/>
                  <a:pt x="1350" y="160"/>
                </a:cubicBezTo>
              </a:path>
            </a:pathLst>
          </a:custGeom>
          <a:noFill/>
          <a:ln w="9525">
            <a:solidFill>
              <a:schemeClr val="tx1"/>
            </a:solidFill>
            <a:round/>
            <a:headEnd type="none" w="med" len="med"/>
            <a:tailEnd type="triangle" w="med" len="med"/>
          </a:ln>
          <a:effectLst/>
        </p:spPr>
        <p:txBody>
          <a:bodyPr>
            <a:prstTxWarp prst="textNoShape">
              <a:avLst/>
            </a:prstTxWarp>
          </a:bodyPr>
          <a:lstStyle/>
          <a:p>
            <a:endParaRPr lang="ja-JP" altLang="en-US"/>
          </a:p>
        </p:txBody>
      </p:sp>
      <p:sp>
        <p:nvSpPr>
          <p:cNvPr id="61" name="Line 66"/>
          <p:cNvSpPr>
            <a:spLocks noChangeShapeType="1"/>
          </p:cNvSpPr>
          <p:nvPr/>
        </p:nvSpPr>
        <p:spPr bwMode="auto">
          <a:xfrm>
            <a:off x="7543800" y="4476750"/>
            <a:ext cx="0" cy="609600"/>
          </a:xfrm>
          <a:prstGeom prst="line">
            <a:avLst/>
          </a:prstGeom>
          <a:noFill/>
          <a:ln w="9525">
            <a:solidFill>
              <a:schemeClr val="tx1"/>
            </a:solidFill>
            <a:round/>
            <a:headEnd/>
            <a:tailEnd type="triangle" w="med" len="med"/>
          </a:ln>
          <a:effectLst/>
        </p:spPr>
        <p:txBody>
          <a:bodyPr wrap="none" anchor="ctr">
            <a:prstTxWarp prst="textNoShape">
              <a:avLst/>
            </a:prstTxWarp>
          </a:bodyPr>
          <a:lstStyle/>
          <a:p>
            <a:endParaRPr lang="ja-JP" altLang="en-US"/>
          </a:p>
        </p:txBody>
      </p:sp>
      <p:sp>
        <p:nvSpPr>
          <p:cNvPr id="62" name="Rectangle 67"/>
          <p:cNvSpPr>
            <a:spLocks noChangeArrowheads="1"/>
          </p:cNvSpPr>
          <p:nvPr/>
        </p:nvSpPr>
        <p:spPr bwMode="auto">
          <a:xfrm>
            <a:off x="7239000" y="4629150"/>
            <a:ext cx="469900" cy="204787"/>
          </a:xfrm>
          <a:prstGeom prst="rect">
            <a:avLst/>
          </a:prstGeom>
          <a:solidFill>
            <a:schemeClr val="bg1"/>
          </a:solidFill>
          <a:ln w="9525">
            <a:solidFill>
              <a:schemeClr val="tx1"/>
            </a:solidFill>
            <a:miter lim="800000"/>
            <a:headEnd/>
            <a:tailEnd/>
          </a:ln>
        </p:spPr>
        <p:txBody>
          <a:bodyPr wrap="none" anchor="ctr">
            <a:prstTxWarp prst="textNoShape">
              <a:avLst/>
            </a:prstTxWarp>
          </a:bodyPr>
          <a:lstStyle/>
          <a:p>
            <a:endParaRPr lang="ja-JP" altLang="en-US"/>
          </a:p>
        </p:txBody>
      </p:sp>
      <p:sp>
        <p:nvSpPr>
          <p:cNvPr id="63" name="Text Box 68"/>
          <p:cNvSpPr txBox="1">
            <a:spLocks noChangeArrowheads="1"/>
          </p:cNvSpPr>
          <p:nvPr/>
        </p:nvSpPr>
        <p:spPr bwMode="auto">
          <a:xfrm>
            <a:off x="7688263" y="4824412"/>
            <a:ext cx="774571" cy="292388"/>
          </a:xfrm>
          <a:prstGeom prst="rect">
            <a:avLst/>
          </a:prstGeom>
          <a:noFill/>
          <a:ln w="9525">
            <a:noFill/>
            <a:miter lim="800000"/>
            <a:headEnd/>
            <a:tailEnd/>
          </a:ln>
          <a:effectLst/>
        </p:spPr>
        <p:txBody>
          <a:bodyPr wrap="none">
            <a:prstTxWarp prst="textNoShape">
              <a:avLst/>
            </a:prstTxWarp>
            <a:spAutoFit/>
          </a:bodyPr>
          <a:lstStyle/>
          <a:p>
            <a:r>
              <a:rPr lang="en-US" altLang="ja-JP" sz="1300" b="1" dirty="0" smtClean="0">
                <a:solidFill>
                  <a:srgbClr val="FF0000"/>
                </a:solidFill>
                <a:latin typeface="ＭＳ ゴシック" charset="-128"/>
                <a:ea typeface="ＭＳ ゴシック" charset="-128"/>
                <a:cs typeface="ＭＳ ゴシック" charset="-128"/>
              </a:rPr>
              <a:t>WMS,WFS</a:t>
            </a:r>
            <a:endParaRPr lang="ja-JP" altLang="en-US" sz="1300" b="1" dirty="0">
              <a:solidFill>
                <a:srgbClr val="FF0000"/>
              </a:solidFill>
              <a:latin typeface="ＭＳ ゴシック" charset="-128"/>
              <a:ea typeface="ＭＳ ゴシック" charset="-128"/>
              <a:cs typeface="ＭＳ ゴシック" charset="-128"/>
            </a:endParaRPr>
          </a:p>
        </p:txBody>
      </p:sp>
      <p:sp>
        <p:nvSpPr>
          <p:cNvPr id="64" name="Freeform 69"/>
          <p:cNvSpPr>
            <a:spLocks/>
          </p:cNvSpPr>
          <p:nvPr/>
        </p:nvSpPr>
        <p:spPr bwMode="auto">
          <a:xfrm>
            <a:off x="4314825" y="4467225"/>
            <a:ext cx="2886075" cy="566737"/>
          </a:xfrm>
          <a:custGeom>
            <a:avLst/>
            <a:gdLst/>
            <a:ahLst/>
            <a:cxnLst>
              <a:cxn ang="0">
                <a:pos x="0" y="51"/>
              </a:cxn>
              <a:cxn ang="0">
                <a:pos x="1458" y="51"/>
              </a:cxn>
              <a:cxn ang="0">
                <a:pos x="1818" y="357"/>
              </a:cxn>
            </a:cxnLst>
            <a:rect l="0" t="0" r="r" b="b"/>
            <a:pathLst>
              <a:path w="1818" h="357">
                <a:moveTo>
                  <a:pt x="0" y="51"/>
                </a:moveTo>
                <a:cubicBezTo>
                  <a:pt x="577" y="25"/>
                  <a:pt x="1155" y="0"/>
                  <a:pt x="1458" y="51"/>
                </a:cubicBezTo>
                <a:cubicBezTo>
                  <a:pt x="1761" y="102"/>
                  <a:pt x="1789" y="229"/>
                  <a:pt x="1818" y="357"/>
                </a:cubicBezTo>
              </a:path>
            </a:pathLst>
          </a:custGeom>
          <a:noFill/>
          <a:ln w="9525">
            <a:solidFill>
              <a:schemeClr val="tx1"/>
            </a:solidFill>
            <a:round/>
            <a:headEnd/>
            <a:tailEnd type="triangle" w="med" len="med"/>
          </a:ln>
          <a:effectLst/>
        </p:spPr>
        <p:txBody>
          <a:bodyPr>
            <a:prstTxWarp prst="textNoShape">
              <a:avLst/>
            </a:prstTxWarp>
          </a:bodyPr>
          <a:lstStyle/>
          <a:p>
            <a:endParaRPr lang="ja-JP" altLang="en-US"/>
          </a:p>
        </p:txBody>
      </p:sp>
      <p:pic>
        <p:nvPicPr>
          <p:cNvPr id="65" name="Picture 76" descr="j0078616"/>
          <p:cNvPicPr>
            <a:picLocks noChangeAspect="1" noChangeArrowheads="1"/>
          </p:cNvPicPr>
          <p:nvPr/>
        </p:nvPicPr>
        <p:blipFill>
          <a:blip r:embed="rId11"/>
          <a:srcRect/>
          <a:stretch>
            <a:fillRect/>
          </a:stretch>
        </p:blipFill>
        <p:spPr bwMode="auto">
          <a:xfrm>
            <a:off x="6900863" y="838200"/>
            <a:ext cx="2028825" cy="1355725"/>
          </a:xfrm>
          <a:prstGeom prst="rect">
            <a:avLst/>
          </a:prstGeom>
          <a:noFill/>
        </p:spPr>
      </p:pic>
      <p:sp>
        <p:nvSpPr>
          <p:cNvPr id="66" name="Freeform 77"/>
          <p:cNvSpPr>
            <a:spLocks/>
          </p:cNvSpPr>
          <p:nvPr/>
        </p:nvSpPr>
        <p:spPr bwMode="auto">
          <a:xfrm>
            <a:off x="6586537" y="2047875"/>
            <a:ext cx="300037" cy="1057275"/>
          </a:xfrm>
          <a:custGeom>
            <a:avLst/>
            <a:gdLst/>
            <a:ahLst/>
            <a:cxnLst>
              <a:cxn ang="0">
                <a:pos x="0" y="369"/>
              </a:cxn>
              <a:cxn ang="0">
                <a:pos x="0" y="0"/>
              </a:cxn>
              <a:cxn ang="0">
                <a:pos x="180" y="0"/>
              </a:cxn>
            </a:cxnLst>
            <a:rect l="0" t="0" r="r" b="b"/>
            <a:pathLst>
              <a:path w="180" h="369">
                <a:moveTo>
                  <a:pt x="0" y="369"/>
                </a:moveTo>
                <a:lnTo>
                  <a:pt x="0" y="0"/>
                </a:lnTo>
                <a:lnTo>
                  <a:pt x="180" y="0"/>
                </a:lnTo>
              </a:path>
            </a:pathLst>
          </a:custGeom>
          <a:noFill/>
          <a:ln w="9525">
            <a:solidFill>
              <a:schemeClr val="tx1"/>
            </a:solidFill>
            <a:round/>
            <a:headEnd/>
            <a:tailEnd type="triangle" w="med" len="med"/>
          </a:ln>
          <a:effectLst/>
        </p:spPr>
        <p:txBody>
          <a:bodyPr>
            <a:prstTxWarp prst="textNoShape">
              <a:avLst/>
            </a:prstTxWarp>
          </a:bodyPr>
          <a:lstStyle/>
          <a:p>
            <a:endParaRPr lang="ja-JP" altLang="en-US"/>
          </a:p>
        </p:txBody>
      </p:sp>
      <p:sp>
        <p:nvSpPr>
          <p:cNvPr id="67" name="Freeform 78"/>
          <p:cNvSpPr>
            <a:spLocks/>
          </p:cNvSpPr>
          <p:nvPr/>
        </p:nvSpPr>
        <p:spPr bwMode="auto">
          <a:xfrm>
            <a:off x="6186488" y="1533525"/>
            <a:ext cx="700087" cy="2300287"/>
          </a:xfrm>
          <a:custGeom>
            <a:avLst/>
            <a:gdLst/>
            <a:ahLst/>
            <a:cxnLst>
              <a:cxn ang="0">
                <a:pos x="441" y="0"/>
              </a:cxn>
              <a:cxn ang="0">
                <a:pos x="0" y="0"/>
              </a:cxn>
              <a:cxn ang="0">
                <a:pos x="0" y="1449"/>
              </a:cxn>
            </a:cxnLst>
            <a:rect l="0" t="0" r="r" b="b"/>
            <a:pathLst>
              <a:path w="441" h="1449">
                <a:moveTo>
                  <a:pt x="441" y="0"/>
                </a:moveTo>
                <a:lnTo>
                  <a:pt x="0" y="0"/>
                </a:lnTo>
                <a:lnTo>
                  <a:pt x="0" y="1449"/>
                </a:lnTo>
              </a:path>
            </a:pathLst>
          </a:custGeom>
          <a:noFill/>
          <a:ln w="9525">
            <a:solidFill>
              <a:schemeClr val="tx1"/>
            </a:solidFill>
            <a:round/>
            <a:headEnd/>
            <a:tailEnd type="triangle" w="med" len="med"/>
          </a:ln>
          <a:effectLst/>
        </p:spPr>
        <p:txBody>
          <a:bodyPr>
            <a:prstTxWarp prst="textNoShape">
              <a:avLst/>
            </a:prstTxWarp>
          </a:bodyPr>
          <a:lstStyle/>
          <a:p>
            <a:endParaRPr lang="ja-JP" altLang="en-US"/>
          </a:p>
        </p:txBody>
      </p:sp>
      <p:sp>
        <p:nvSpPr>
          <p:cNvPr id="68" name="Text Box 79"/>
          <p:cNvSpPr txBox="1">
            <a:spLocks noChangeArrowheads="1"/>
          </p:cNvSpPr>
          <p:nvPr/>
        </p:nvSpPr>
        <p:spPr bwMode="auto">
          <a:xfrm>
            <a:off x="6751638" y="3492500"/>
            <a:ext cx="1746250" cy="336550"/>
          </a:xfrm>
          <a:prstGeom prst="rect">
            <a:avLst/>
          </a:prstGeom>
          <a:noFill/>
          <a:ln w="9525">
            <a:noFill/>
            <a:miter lim="800000"/>
            <a:headEnd/>
            <a:tailEnd/>
          </a:ln>
          <a:effectLst/>
        </p:spPr>
        <p:txBody>
          <a:bodyPr wrap="none">
            <a:prstTxWarp prst="textNoShape">
              <a:avLst/>
            </a:prstTxWarp>
            <a:spAutoFit/>
          </a:bodyPr>
          <a:lstStyle/>
          <a:p>
            <a:r>
              <a:rPr lang="ja-JP" altLang="en-US" sz="1600"/>
              <a:t>空間データの説明</a:t>
            </a:r>
          </a:p>
        </p:txBody>
      </p:sp>
      <p:sp>
        <p:nvSpPr>
          <p:cNvPr id="71" name="テキスト ボックス 70"/>
          <p:cNvSpPr txBox="1"/>
          <p:nvPr/>
        </p:nvSpPr>
        <p:spPr>
          <a:xfrm>
            <a:off x="685800" y="528935"/>
            <a:ext cx="2736897" cy="461665"/>
          </a:xfrm>
          <a:prstGeom prst="rect">
            <a:avLst/>
          </a:prstGeom>
          <a:noFill/>
        </p:spPr>
        <p:txBody>
          <a:bodyPr wrap="none" rtlCol="0">
            <a:spAutoFit/>
          </a:bodyPr>
          <a:lstStyle/>
          <a:p>
            <a:r>
              <a:rPr lang="ja-JP" altLang="en-US" sz="2400" b="1" dirty="0" smtClean="0"/>
              <a:t>地理情報標準</a:t>
            </a:r>
            <a:r>
              <a:rPr lang="en-US" altLang="ja-JP" sz="2400" b="1" dirty="0" smtClean="0"/>
              <a:t> (5/6)</a:t>
            </a:r>
            <a:endParaRPr kumimoji="1" lang="ja-JP" altLang="en-US" sz="2400" b="1" dirty="0"/>
          </a:p>
        </p:txBody>
      </p:sp>
      <p:sp>
        <p:nvSpPr>
          <p:cNvPr id="72" name="テキスト ボックス 71"/>
          <p:cNvSpPr txBox="1"/>
          <p:nvPr/>
        </p:nvSpPr>
        <p:spPr>
          <a:xfrm>
            <a:off x="685800" y="1123890"/>
            <a:ext cx="3121367" cy="400110"/>
          </a:xfrm>
          <a:prstGeom prst="rect">
            <a:avLst/>
          </a:prstGeom>
          <a:noFill/>
        </p:spPr>
        <p:txBody>
          <a:bodyPr wrap="none" rtlCol="0">
            <a:spAutoFit/>
          </a:bodyPr>
          <a:lstStyle/>
          <a:p>
            <a:r>
              <a:rPr lang="ja-JP" altLang="en-US" sz="2000" dirty="0" smtClean="0"/>
              <a:t>地理情報標準の利用場面</a:t>
            </a:r>
            <a:r>
              <a:rPr kumimoji="1" lang="ja-JP" altLang="en-US" dirty="0" smtClean="0"/>
              <a:t>：</a:t>
            </a:r>
            <a:endParaRPr kumimoji="1" lang="ja-JP" altLang="en-US" dirty="0"/>
          </a:p>
        </p:txBody>
      </p:sp>
      <p:sp>
        <p:nvSpPr>
          <p:cNvPr id="73" name="テキスト ボックス 72"/>
          <p:cNvSpPr txBox="1"/>
          <p:nvPr/>
        </p:nvSpPr>
        <p:spPr>
          <a:xfrm>
            <a:off x="3962400" y="1259914"/>
            <a:ext cx="1005403" cy="441146"/>
          </a:xfrm>
          <a:prstGeom prst="rect">
            <a:avLst/>
          </a:prstGeom>
          <a:noFill/>
        </p:spPr>
        <p:txBody>
          <a:bodyPr wrap="none" rtlCol="0">
            <a:spAutoFit/>
          </a:bodyPr>
          <a:lstStyle/>
          <a:p>
            <a:pPr>
              <a:lnSpc>
                <a:spcPct val="150000"/>
              </a:lnSpc>
            </a:pPr>
            <a:r>
              <a:rPr kumimoji="1" lang="ja-JP" altLang="en-US" sz="1600" dirty="0" smtClean="0"/>
              <a:t>地図表示</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85800" y="528935"/>
            <a:ext cx="2761093" cy="461665"/>
          </a:xfrm>
          <a:prstGeom prst="rect">
            <a:avLst/>
          </a:prstGeom>
          <a:noFill/>
        </p:spPr>
        <p:txBody>
          <a:bodyPr wrap="none" rtlCol="0">
            <a:spAutoFit/>
          </a:bodyPr>
          <a:lstStyle/>
          <a:p>
            <a:r>
              <a:rPr lang="ja-JP" altLang="en-US" sz="2400" b="1" dirty="0" smtClean="0"/>
              <a:t>地理情報標準</a:t>
            </a:r>
            <a:r>
              <a:rPr lang="en-US" altLang="ja-JP" sz="2400" b="1" dirty="0" smtClean="0"/>
              <a:t> (6/6)</a:t>
            </a:r>
            <a:endParaRPr kumimoji="1" lang="ja-JP" altLang="en-US" sz="2400" b="1" dirty="0"/>
          </a:p>
        </p:txBody>
      </p:sp>
      <p:sp>
        <p:nvSpPr>
          <p:cNvPr id="3" name="テキスト ボックス 2"/>
          <p:cNvSpPr txBox="1"/>
          <p:nvPr/>
        </p:nvSpPr>
        <p:spPr>
          <a:xfrm>
            <a:off x="685800" y="1123890"/>
            <a:ext cx="4093939" cy="400110"/>
          </a:xfrm>
          <a:prstGeom prst="rect">
            <a:avLst/>
          </a:prstGeom>
          <a:noFill/>
        </p:spPr>
        <p:txBody>
          <a:bodyPr wrap="none" rtlCol="0">
            <a:spAutoFit/>
          </a:bodyPr>
          <a:lstStyle/>
          <a:p>
            <a:r>
              <a:rPr lang="en-US" altLang="en-US" sz="2000" dirty="0" smtClean="0"/>
              <a:t>ISO</a:t>
            </a:r>
            <a:r>
              <a:rPr lang="en-US" altLang="ja-JP" sz="2000" dirty="0" smtClean="0"/>
              <a:t>/TC211</a:t>
            </a:r>
            <a:r>
              <a:rPr lang="ja-JP" altLang="en-US" sz="2000" dirty="0" smtClean="0"/>
              <a:t>に関する</a:t>
            </a:r>
            <a:r>
              <a:rPr lang="en-US" altLang="en-US" sz="2000" dirty="0" err="1" smtClean="0"/>
              <a:t>日本の取り組み</a:t>
            </a:r>
            <a:r>
              <a:rPr kumimoji="1" lang="ja-JP" altLang="en-US" dirty="0" smtClean="0"/>
              <a:t>：</a:t>
            </a:r>
            <a:endParaRPr kumimoji="1" lang="ja-JP" altLang="en-US" dirty="0"/>
          </a:p>
        </p:txBody>
      </p:sp>
      <p:sp>
        <p:nvSpPr>
          <p:cNvPr id="5" name="Text Box 5"/>
          <p:cNvSpPr txBox="1">
            <a:spLocks noChangeArrowheads="1"/>
          </p:cNvSpPr>
          <p:nvPr/>
        </p:nvSpPr>
        <p:spPr bwMode="auto">
          <a:xfrm>
            <a:off x="3155950" y="1951038"/>
            <a:ext cx="2448807" cy="369332"/>
          </a:xfrm>
          <a:prstGeom prst="rect">
            <a:avLst/>
          </a:prstGeom>
          <a:solidFill>
            <a:schemeClr val="bg1">
              <a:lumMod val="85000"/>
            </a:schemeClr>
          </a:solidFill>
          <a:ln w="9525">
            <a:noFill/>
            <a:miter lim="800000"/>
            <a:headEnd/>
            <a:tailEnd/>
          </a:ln>
          <a:effectLst/>
        </p:spPr>
        <p:txBody>
          <a:bodyPr wrap="none">
            <a:prstTxWarp prst="textNoShape">
              <a:avLst/>
            </a:prstTxWarp>
            <a:spAutoFit/>
          </a:bodyPr>
          <a:lstStyle/>
          <a:p>
            <a:r>
              <a:rPr lang="en-US" altLang="ja-JP" dirty="0" smtClean="0">
                <a:latin typeface="+mj-ea"/>
                <a:ea typeface="+mj-ea"/>
                <a:cs typeface="小塚ゴシック Pro EL" charset="-128"/>
              </a:rPr>
              <a:t>ISO/TC211</a:t>
            </a:r>
            <a:r>
              <a:rPr lang="ja-JP" altLang="en-US" dirty="0" smtClean="0">
                <a:latin typeface="+mj-ea"/>
                <a:ea typeface="+mj-ea"/>
                <a:cs typeface="小塚ゴシック Pro EL" charset="-128"/>
              </a:rPr>
              <a:t>国内委員会</a:t>
            </a:r>
            <a:endParaRPr lang="ja-JP" altLang="en-US" dirty="0">
              <a:latin typeface="+mj-ea"/>
              <a:ea typeface="+mj-ea"/>
              <a:cs typeface="小塚ゴシック Pro EL" charset="-128"/>
            </a:endParaRPr>
          </a:p>
        </p:txBody>
      </p:sp>
      <p:sp>
        <p:nvSpPr>
          <p:cNvPr id="6" name="Text Box 6"/>
          <p:cNvSpPr txBox="1">
            <a:spLocks noChangeArrowheads="1"/>
          </p:cNvSpPr>
          <p:nvPr/>
        </p:nvSpPr>
        <p:spPr bwMode="auto">
          <a:xfrm>
            <a:off x="1787525" y="2755900"/>
            <a:ext cx="889987" cy="369332"/>
          </a:xfrm>
          <a:prstGeom prst="rect">
            <a:avLst/>
          </a:prstGeom>
          <a:solidFill>
            <a:schemeClr val="bg1">
              <a:lumMod val="85000"/>
            </a:schemeClr>
          </a:solidFill>
          <a:ln w="9525">
            <a:noFill/>
            <a:miter lim="800000"/>
            <a:headEnd/>
            <a:tailEnd/>
          </a:ln>
          <a:effectLst/>
        </p:spPr>
        <p:txBody>
          <a:bodyPr wrap="none">
            <a:prstTxWarp prst="textNoShape">
              <a:avLst/>
            </a:prstTxWarp>
            <a:spAutoFit/>
          </a:bodyPr>
          <a:lstStyle/>
          <a:p>
            <a:r>
              <a:rPr lang="ja-JP" altLang="en-US">
                <a:latin typeface="+mj-ea"/>
                <a:ea typeface="+mj-ea"/>
                <a:cs typeface="小塚ゴシック Pro EL" charset="-128"/>
              </a:rPr>
              <a:t>幹事会</a:t>
            </a:r>
          </a:p>
        </p:txBody>
      </p:sp>
      <p:sp>
        <p:nvSpPr>
          <p:cNvPr id="7" name="Text Box 7"/>
          <p:cNvSpPr txBox="1">
            <a:spLocks noChangeArrowheads="1"/>
          </p:cNvSpPr>
          <p:nvPr/>
        </p:nvSpPr>
        <p:spPr bwMode="auto">
          <a:xfrm>
            <a:off x="4140200" y="2746375"/>
            <a:ext cx="2121494" cy="369332"/>
          </a:xfrm>
          <a:prstGeom prst="rect">
            <a:avLst/>
          </a:prstGeom>
          <a:solidFill>
            <a:schemeClr val="bg1">
              <a:lumMod val="85000"/>
            </a:schemeClr>
          </a:solidFill>
          <a:ln w="9525">
            <a:noFill/>
            <a:miter lim="800000"/>
            <a:headEnd/>
            <a:tailEnd/>
          </a:ln>
          <a:effectLst/>
        </p:spPr>
        <p:txBody>
          <a:bodyPr wrap="none">
            <a:prstTxWarp prst="textNoShape">
              <a:avLst/>
            </a:prstTxWarp>
            <a:spAutoFit/>
          </a:bodyPr>
          <a:lstStyle/>
          <a:p>
            <a:r>
              <a:rPr lang="en-US" altLang="ja-JP">
                <a:latin typeface="+mj-ea"/>
                <a:ea typeface="+mj-ea"/>
                <a:cs typeface="小塚ゴシック Pro EL" charset="-128"/>
              </a:rPr>
              <a:t>JIS</a:t>
            </a:r>
            <a:r>
              <a:rPr lang="ja-JP" altLang="en-US">
                <a:latin typeface="+mj-ea"/>
                <a:ea typeface="+mj-ea"/>
                <a:cs typeface="小塚ゴシック Pro EL" charset="-128"/>
              </a:rPr>
              <a:t>原案作成委員会</a:t>
            </a:r>
          </a:p>
        </p:txBody>
      </p:sp>
      <p:sp>
        <p:nvSpPr>
          <p:cNvPr id="8" name="Text Box 10"/>
          <p:cNvSpPr txBox="1">
            <a:spLocks noChangeArrowheads="1"/>
          </p:cNvSpPr>
          <p:nvPr/>
        </p:nvSpPr>
        <p:spPr bwMode="auto">
          <a:xfrm>
            <a:off x="4941888" y="3216056"/>
            <a:ext cx="4202112" cy="3323987"/>
          </a:xfrm>
          <a:prstGeom prst="rect">
            <a:avLst/>
          </a:prstGeom>
          <a:solidFill>
            <a:srgbClr val="D9D9D9"/>
          </a:solidFill>
          <a:ln w="9525">
            <a:noFill/>
            <a:miter lim="800000"/>
            <a:headEnd/>
            <a:tailEnd/>
          </a:ln>
          <a:effectLst/>
        </p:spPr>
        <p:txBody>
          <a:bodyPr wrap="square">
            <a:prstTxWarp prst="textNoShape">
              <a:avLst/>
            </a:prstTxWarp>
            <a:spAutoFit/>
          </a:bodyPr>
          <a:lstStyle/>
          <a:p>
            <a:r>
              <a:rPr lang="en-US" altLang="ja-JP" sz="1400" b="1" u="sng" dirty="0" err="1">
                <a:latin typeface="+mj-ea"/>
                <a:ea typeface="+mj-ea"/>
                <a:cs typeface="小塚ゴシック Pro EL" charset="-128"/>
              </a:rPr>
              <a:t>【</a:t>
            </a:r>
            <a:r>
              <a:rPr lang="ja-JP" altLang="en-US" sz="1400" b="1" u="sng" dirty="0">
                <a:latin typeface="+mj-ea"/>
                <a:ea typeface="+mj-ea"/>
                <a:cs typeface="小塚ゴシック Pro EL" charset="-128"/>
              </a:rPr>
              <a:t>作業部会</a:t>
            </a:r>
            <a:r>
              <a:rPr lang="en-US" altLang="ja-JP" sz="1400" b="1" u="sng" dirty="0" err="1">
                <a:latin typeface="+mj-ea"/>
                <a:ea typeface="+mj-ea"/>
                <a:cs typeface="小塚ゴシック Pro EL" charset="-128"/>
              </a:rPr>
              <a:t>】</a:t>
            </a:r>
            <a:endParaRPr lang="en-US" altLang="ja-JP" sz="1400" b="1" u="sng" dirty="0">
              <a:latin typeface="+mj-ea"/>
              <a:ea typeface="+mj-ea"/>
              <a:cs typeface="小塚ゴシック Pro EL" charset="-128"/>
            </a:endParaRPr>
          </a:p>
          <a:p>
            <a:r>
              <a:rPr lang="ja-JP" altLang="en-US" sz="1400" dirty="0">
                <a:latin typeface="+mj-ea"/>
                <a:ea typeface="+mj-ea"/>
                <a:cs typeface="小塚ゴシック Pro EL" charset="-128"/>
              </a:rPr>
              <a:t>適合性と試験（</a:t>
            </a:r>
            <a:r>
              <a:rPr lang="en-US" altLang="ja-JP" sz="1400" dirty="0">
                <a:latin typeface="+mj-ea"/>
                <a:ea typeface="+mj-ea"/>
                <a:cs typeface="小塚ゴシック Pro EL" charset="-128"/>
              </a:rPr>
              <a:t>JIS X 7105) </a:t>
            </a:r>
            <a:r>
              <a:rPr lang="ja-JP" altLang="en-US" sz="1400" b="1" dirty="0">
                <a:solidFill>
                  <a:schemeClr val="accent2"/>
                </a:solidFill>
                <a:latin typeface="+mj-ea"/>
                <a:ea typeface="+mj-ea"/>
                <a:cs typeface="小塚ゴシック Pro EL" charset="-128"/>
              </a:rPr>
              <a:t>完了</a:t>
            </a:r>
            <a:endParaRPr lang="en-US" altLang="ja-JP" sz="1400" b="1" dirty="0">
              <a:solidFill>
                <a:schemeClr val="accent2"/>
              </a:solidFill>
              <a:latin typeface="+mj-ea"/>
              <a:ea typeface="+mj-ea"/>
              <a:cs typeface="小塚ゴシック Pro EL" charset="-128"/>
            </a:endParaRPr>
          </a:p>
          <a:p>
            <a:r>
              <a:rPr lang="ja-JP" altLang="en-US" sz="1400" dirty="0">
                <a:latin typeface="+mj-ea"/>
                <a:ea typeface="+mj-ea"/>
                <a:cs typeface="小塚ゴシック Pro EL" charset="-128"/>
              </a:rPr>
              <a:t>空間スキーマ（</a:t>
            </a:r>
            <a:r>
              <a:rPr lang="en-US" altLang="ja-JP" sz="1400" dirty="0">
                <a:latin typeface="+mj-ea"/>
                <a:ea typeface="+mj-ea"/>
                <a:cs typeface="小塚ゴシック Pro EL" charset="-128"/>
              </a:rPr>
              <a:t>JIS X 7107</a:t>
            </a:r>
            <a:r>
              <a:rPr lang="ja-JP" altLang="en-US" sz="1400" dirty="0">
                <a:latin typeface="+mj-ea"/>
                <a:ea typeface="+mj-ea"/>
                <a:cs typeface="小塚ゴシック Pro EL" charset="-128"/>
              </a:rPr>
              <a:t>）</a:t>
            </a:r>
            <a:r>
              <a:rPr lang="ja-JP" altLang="en-US" sz="1400" b="1" dirty="0">
                <a:solidFill>
                  <a:schemeClr val="accent2"/>
                </a:solidFill>
                <a:latin typeface="+mj-ea"/>
                <a:ea typeface="+mj-ea"/>
                <a:cs typeface="小塚ゴシック Pro EL" charset="-128"/>
              </a:rPr>
              <a:t>完了</a:t>
            </a:r>
            <a:endParaRPr lang="en-US" altLang="ja-JP" sz="1400" b="1" dirty="0">
              <a:solidFill>
                <a:schemeClr val="accent2"/>
              </a:solidFill>
              <a:latin typeface="+mj-ea"/>
              <a:ea typeface="+mj-ea"/>
              <a:cs typeface="小塚ゴシック Pro EL" charset="-128"/>
            </a:endParaRPr>
          </a:p>
          <a:p>
            <a:r>
              <a:rPr lang="ja-JP" altLang="en-US" sz="1400" dirty="0">
                <a:latin typeface="+mj-ea"/>
                <a:ea typeface="+mj-ea"/>
                <a:cs typeface="小塚ゴシック Pro EL" charset="-128"/>
              </a:rPr>
              <a:t>時間スキーマ（</a:t>
            </a:r>
            <a:r>
              <a:rPr lang="en-US" altLang="ja-JP" sz="1400" dirty="0">
                <a:latin typeface="+mj-ea"/>
                <a:ea typeface="+mj-ea"/>
                <a:cs typeface="小塚ゴシック Pro EL" charset="-128"/>
              </a:rPr>
              <a:t>JIS X 7108</a:t>
            </a:r>
            <a:r>
              <a:rPr lang="ja-JP" altLang="en-US" sz="1400" dirty="0">
                <a:latin typeface="+mj-ea"/>
                <a:ea typeface="+mj-ea"/>
                <a:cs typeface="小塚ゴシック Pro EL" charset="-128"/>
              </a:rPr>
              <a:t>）</a:t>
            </a:r>
            <a:r>
              <a:rPr lang="ja-JP" altLang="en-US" sz="1400" b="1" dirty="0">
                <a:solidFill>
                  <a:schemeClr val="accent2"/>
                </a:solidFill>
                <a:latin typeface="+mj-ea"/>
                <a:ea typeface="+mj-ea"/>
                <a:cs typeface="小塚ゴシック Pro EL" charset="-128"/>
              </a:rPr>
              <a:t>完了</a:t>
            </a:r>
            <a:endParaRPr lang="en-US" altLang="ja-JP" sz="1400" b="1" dirty="0">
              <a:solidFill>
                <a:schemeClr val="accent2"/>
              </a:solidFill>
              <a:latin typeface="+mj-ea"/>
              <a:ea typeface="+mj-ea"/>
              <a:cs typeface="小塚ゴシック Pro EL" charset="-128"/>
            </a:endParaRPr>
          </a:p>
          <a:p>
            <a:r>
              <a:rPr lang="ja-JP" altLang="en-US" sz="1400" dirty="0">
                <a:latin typeface="+mj-ea"/>
                <a:ea typeface="+mj-ea"/>
                <a:cs typeface="小塚ゴシック Pro EL" charset="-128"/>
              </a:rPr>
              <a:t>座標による空間参照（</a:t>
            </a:r>
            <a:r>
              <a:rPr lang="en-US" altLang="ja-JP" sz="1400" dirty="0">
                <a:latin typeface="+mj-ea"/>
                <a:ea typeface="+mj-ea"/>
                <a:cs typeface="小塚ゴシック Pro EL" charset="-128"/>
              </a:rPr>
              <a:t>JIS X 7111</a:t>
            </a:r>
            <a:r>
              <a:rPr lang="ja-JP" altLang="en-US" sz="1400" dirty="0">
                <a:latin typeface="+mj-ea"/>
                <a:ea typeface="+mj-ea"/>
                <a:cs typeface="小塚ゴシック Pro EL" charset="-128"/>
              </a:rPr>
              <a:t>）</a:t>
            </a:r>
            <a:r>
              <a:rPr lang="ja-JP" altLang="en-US" sz="1400" b="1" dirty="0">
                <a:solidFill>
                  <a:schemeClr val="accent2"/>
                </a:solidFill>
                <a:latin typeface="+mj-ea"/>
                <a:ea typeface="+mj-ea"/>
                <a:cs typeface="小塚ゴシック Pro EL" charset="-128"/>
              </a:rPr>
              <a:t>完了</a:t>
            </a:r>
            <a:endParaRPr lang="en-US" altLang="ja-JP" sz="1400" b="1" dirty="0">
              <a:solidFill>
                <a:schemeClr val="accent2"/>
              </a:solidFill>
              <a:latin typeface="+mj-ea"/>
              <a:ea typeface="+mj-ea"/>
              <a:cs typeface="小塚ゴシック Pro EL" charset="-128"/>
            </a:endParaRPr>
          </a:p>
          <a:p>
            <a:r>
              <a:rPr lang="ja-JP" altLang="en-US" sz="1400" dirty="0">
                <a:latin typeface="+mj-ea"/>
                <a:ea typeface="+mj-ea"/>
                <a:cs typeface="小塚ゴシック Pro EL" charset="-128"/>
              </a:rPr>
              <a:t>地理識別子による空間参照（</a:t>
            </a:r>
            <a:r>
              <a:rPr lang="en-US" altLang="ja-JP" sz="1400" dirty="0">
                <a:latin typeface="+mj-ea"/>
                <a:ea typeface="+mj-ea"/>
                <a:cs typeface="小塚ゴシック Pro EL" charset="-128"/>
              </a:rPr>
              <a:t>JIS X 7112</a:t>
            </a:r>
            <a:r>
              <a:rPr lang="ja-JP" altLang="en-US" sz="1400" dirty="0">
                <a:latin typeface="+mj-ea"/>
                <a:ea typeface="+mj-ea"/>
                <a:cs typeface="小塚ゴシック Pro EL" charset="-128"/>
              </a:rPr>
              <a:t>）</a:t>
            </a:r>
            <a:r>
              <a:rPr lang="ja-JP" altLang="en-US" sz="1400" b="1" dirty="0">
                <a:solidFill>
                  <a:schemeClr val="accent2"/>
                </a:solidFill>
                <a:latin typeface="+mj-ea"/>
                <a:ea typeface="+mj-ea"/>
                <a:cs typeface="小塚ゴシック Pro EL" charset="-128"/>
              </a:rPr>
              <a:t>完了</a:t>
            </a:r>
            <a:endParaRPr lang="en-US" altLang="ja-JP" sz="1400" b="1" dirty="0">
              <a:solidFill>
                <a:schemeClr val="accent2"/>
              </a:solidFill>
              <a:latin typeface="+mj-ea"/>
              <a:ea typeface="+mj-ea"/>
              <a:cs typeface="小塚ゴシック Pro EL" charset="-128"/>
            </a:endParaRPr>
          </a:p>
          <a:p>
            <a:r>
              <a:rPr lang="ja-JP" altLang="en-US" sz="1400" dirty="0">
                <a:latin typeface="+mj-ea"/>
                <a:ea typeface="+mj-ea"/>
                <a:cs typeface="小塚ゴシック Pro EL" charset="-128"/>
              </a:rPr>
              <a:t>品質原理（</a:t>
            </a:r>
            <a:r>
              <a:rPr lang="en-US" altLang="ja-JP" sz="1400" dirty="0">
                <a:latin typeface="+mj-ea"/>
                <a:ea typeface="+mj-ea"/>
                <a:cs typeface="小塚ゴシック Pro EL" charset="-128"/>
              </a:rPr>
              <a:t>JIS X 7113</a:t>
            </a:r>
            <a:r>
              <a:rPr lang="ja-JP" altLang="en-US" sz="1400" dirty="0">
                <a:latin typeface="+mj-ea"/>
                <a:ea typeface="+mj-ea"/>
                <a:cs typeface="小塚ゴシック Pro EL" charset="-128"/>
              </a:rPr>
              <a:t>）</a:t>
            </a:r>
            <a:r>
              <a:rPr lang="ja-JP" altLang="en-US" sz="1400" b="1" dirty="0">
                <a:solidFill>
                  <a:schemeClr val="accent2"/>
                </a:solidFill>
                <a:latin typeface="+mj-ea"/>
                <a:ea typeface="+mj-ea"/>
                <a:cs typeface="小塚ゴシック Pro EL" charset="-128"/>
              </a:rPr>
              <a:t>完了</a:t>
            </a:r>
            <a:endParaRPr lang="en-US" altLang="ja-JP" sz="1400" b="1" dirty="0">
              <a:solidFill>
                <a:schemeClr val="accent2"/>
              </a:solidFill>
              <a:latin typeface="+mj-ea"/>
              <a:ea typeface="+mj-ea"/>
              <a:cs typeface="小塚ゴシック Pro EL" charset="-128"/>
            </a:endParaRPr>
          </a:p>
          <a:p>
            <a:r>
              <a:rPr lang="ja-JP" altLang="en-US" sz="1400" dirty="0">
                <a:latin typeface="+mj-ea"/>
                <a:ea typeface="+mj-ea"/>
                <a:cs typeface="小塚ゴシック Pro EL" charset="-128"/>
              </a:rPr>
              <a:t>メタデータ（</a:t>
            </a:r>
            <a:r>
              <a:rPr lang="en-US" altLang="ja-JP" sz="1400" dirty="0">
                <a:latin typeface="+mj-ea"/>
                <a:ea typeface="+mj-ea"/>
                <a:cs typeface="小塚ゴシック Pro EL" charset="-128"/>
              </a:rPr>
              <a:t>JIS X 7115</a:t>
            </a:r>
            <a:r>
              <a:rPr lang="ja-JP" altLang="en-US" sz="1400" dirty="0">
                <a:latin typeface="+mj-ea"/>
                <a:ea typeface="+mj-ea"/>
                <a:cs typeface="小塚ゴシック Pro EL" charset="-128"/>
              </a:rPr>
              <a:t>）</a:t>
            </a:r>
            <a:r>
              <a:rPr lang="ja-JP" altLang="en-US" sz="1400" b="1" dirty="0">
                <a:solidFill>
                  <a:schemeClr val="accent2"/>
                </a:solidFill>
                <a:latin typeface="+mj-ea"/>
                <a:ea typeface="+mj-ea"/>
                <a:cs typeface="小塚ゴシック Pro EL" charset="-128"/>
              </a:rPr>
              <a:t>完了</a:t>
            </a:r>
            <a:endParaRPr lang="en-US" altLang="ja-JP" sz="1400" b="1" dirty="0">
              <a:solidFill>
                <a:schemeClr val="accent2"/>
              </a:solidFill>
              <a:latin typeface="+mj-ea"/>
              <a:ea typeface="+mj-ea"/>
              <a:cs typeface="小塚ゴシック Pro EL" charset="-128"/>
            </a:endParaRPr>
          </a:p>
          <a:p>
            <a:r>
              <a:rPr lang="ja-JP" altLang="en-US" sz="1400" dirty="0">
                <a:latin typeface="+mj-ea"/>
                <a:ea typeface="+mj-ea"/>
                <a:cs typeface="小塚ゴシック Pro EL" charset="-128"/>
              </a:rPr>
              <a:t>応用スキーマのための規則（</a:t>
            </a:r>
            <a:r>
              <a:rPr lang="en-US" altLang="ja-JP" sz="1400" dirty="0">
                <a:latin typeface="+mj-ea"/>
                <a:ea typeface="+mj-ea"/>
                <a:cs typeface="小塚ゴシック Pro EL" charset="-128"/>
              </a:rPr>
              <a:t>JIS X 7109</a:t>
            </a:r>
            <a:r>
              <a:rPr lang="ja-JP" altLang="en-US" sz="1400" dirty="0">
                <a:latin typeface="+mj-ea"/>
                <a:ea typeface="+mj-ea"/>
                <a:cs typeface="小塚ゴシック Pro EL" charset="-128"/>
              </a:rPr>
              <a:t>）</a:t>
            </a:r>
            <a:r>
              <a:rPr lang="ja-JP" altLang="en-US" sz="1400" b="1" dirty="0">
                <a:solidFill>
                  <a:schemeClr val="accent2"/>
                </a:solidFill>
                <a:latin typeface="+mj-ea"/>
                <a:ea typeface="+mj-ea"/>
                <a:cs typeface="小塚ゴシック Pro EL" charset="-128"/>
              </a:rPr>
              <a:t>完了</a:t>
            </a:r>
            <a:endParaRPr lang="en-US" altLang="ja-JP" sz="1400" b="1" dirty="0">
              <a:solidFill>
                <a:schemeClr val="accent2"/>
              </a:solidFill>
              <a:latin typeface="+mj-ea"/>
              <a:ea typeface="+mj-ea"/>
              <a:cs typeface="小塚ゴシック Pro EL" charset="-128"/>
            </a:endParaRPr>
          </a:p>
          <a:p>
            <a:r>
              <a:rPr lang="ja-JP" altLang="en-US" sz="1400" dirty="0">
                <a:latin typeface="+mj-ea"/>
                <a:ea typeface="+mj-ea"/>
                <a:cs typeface="小塚ゴシック Pro EL" charset="-128"/>
              </a:rPr>
              <a:t>地物カタログ化法（</a:t>
            </a:r>
            <a:r>
              <a:rPr lang="en-US" altLang="ja-JP" sz="1400" dirty="0">
                <a:latin typeface="+mj-ea"/>
                <a:ea typeface="+mj-ea"/>
                <a:cs typeface="小塚ゴシック Pro EL" charset="-128"/>
              </a:rPr>
              <a:t>JIS X 7110</a:t>
            </a:r>
            <a:r>
              <a:rPr lang="ja-JP" altLang="en-US" sz="1400" dirty="0">
                <a:latin typeface="+mj-ea"/>
                <a:ea typeface="+mj-ea"/>
                <a:cs typeface="小塚ゴシック Pro EL" charset="-128"/>
              </a:rPr>
              <a:t>）</a:t>
            </a:r>
            <a:r>
              <a:rPr lang="ja-JP" altLang="en-US" sz="1400" b="1" dirty="0">
                <a:solidFill>
                  <a:schemeClr val="accent2"/>
                </a:solidFill>
                <a:latin typeface="+mj-ea"/>
                <a:ea typeface="+mj-ea"/>
                <a:cs typeface="小塚ゴシック Pro EL" charset="-128"/>
              </a:rPr>
              <a:t>完了</a:t>
            </a:r>
            <a:endParaRPr lang="en-US" altLang="ja-JP" sz="1400" b="1" dirty="0">
              <a:solidFill>
                <a:schemeClr val="accent2"/>
              </a:solidFill>
              <a:latin typeface="+mj-ea"/>
              <a:ea typeface="+mj-ea"/>
              <a:cs typeface="小塚ゴシック Pro EL" charset="-128"/>
            </a:endParaRPr>
          </a:p>
          <a:p>
            <a:r>
              <a:rPr lang="ja-JP" altLang="en-US" sz="1400" dirty="0">
                <a:latin typeface="+mj-ea"/>
                <a:ea typeface="+mj-ea"/>
                <a:cs typeface="小塚ゴシック Pro EL" charset="-128"/>
              </a:rPr>
              <a:t>品質評価手順（</a:t>
            </a:r>
            <a:r>
              <a:rPr lang="en-US" altLang="ja-JP" sz="1400" dirty="0">
                <a:latin typeface="+mj-ea"/>
                <a:ea typeface="+mj-ea"/>
                <a:cs typeface="小塚ゴシック Pro EL" charset="-128"/>
              </a:rPr>
              <a:t>JIS X 7114</a:t>
            </a:r>
            <a:r>
              <a:rPr lang="ja-JP" altLang="en-US" sz="1400" dirty="0">
                <a:latin typeface="+mj-ea"/>
                <a:ea typeface="+mj-ea"/>
                <a:cs typeface="小塚ゴシック Pro EL" charset="-128"/>
              </a:rPr>
              <a:t>）</a:t>
            </a:r>
            <a:r>
              <a:rPr lang="ja-JP" altLang="en-US" sz="1400" b="1" dirty="0">
                <a:solidFill>
                  <a:schemeClr val="accent2"/>
                </a:solidFill>
                <a:latin typeface="+mj-ea"/>
                <a:ea typeface="+mj-ea"/>
                <a:cs typeface="小塚ゴシック Pro EL" charset="-128"/>
              </a:rPr>
              <a:t>完了</a:t>
            </a:r>
            <a:endParaRPr lang="en-US" altLang="ja-JP" sz="1400" b="1" dirty="0">
              <a:solidFill>
                <a:schemeClr val="accent2"/>
              </a:solidFill>
              <a:latin typeface="+mj-ea"/>
              <a:ea typeface="+mj-ea"/>
              <a:cs typeface="小塚ゴシック Pro EL" charset="-128"/>
            </a:endParaRPr>
          </a:p>
          <a:p>
            <a:r>
              <a:rPr kumimoji="0" lang="ja-JP" altLang="en-US" sz="1400" dirty="0">
                <a:latin typeface="+mj-ea"/>
                <a:ea typeface="+mj-ea"/>
                <a:cs typeface="小塚ゴシック Pro EL" charset="-128"/>
              </a:rPr>
              <a:t>被覆の幾何及び関数のための</a:t>
            </a:r>
            <a:r>
              <a:rPr kumimoji="0" lang="ja-JP" altLang="en-US" sz="1400" dirty="0" smtClean="0">
                <a:latin typeface="+mj-ea"/>
                <a:ea typeface="+mj-ea"/>
                <a:cs typeface="小塚ゴシック Pro EL" charset="-128"/>
              </a:rPr>
              <a:t>スキーマ（</a:t>
            </a:r>
            <a:r>
              <a:rPr kumimoji="0" lang="en-US" altLang="ja-JP" sz="1400" dirty="0">
                <a:latin typeface="+mj-ea"/>
                <a:ea typeface="+mj-ea"/>
                <a:cs typeface="小塚ゴシック Pro EL" charset="-128"/>
              </a:rPr>
              <a:t>JIS X 7123</a:t>
            </a:r>
            <a:r>
              <a:rPr kumimoji="0" lang="ja-JP" altLang="en-US" sz="1400" dirty="0">
                <a:latin typeface="+mj-ea"/>
                <a:ea typeface="+mj-ea"/>
                <a:cs typeface="小塚ゴシック Pro EL" charset="-128"/>
              </a:rPr>
              <a:t>）</a:t>
            </a:r>
            <a:endParaRPr kumimoji="0" lang="en-US" altLang="ja-JP" sz="1400" dirty="0">
              <a:latin typeface="+mj-ea"/>
              <a:ea typeface="+mj-ea"/>
              <a:cs typeface="小塚ゴシック Pro EL" charset="-128"/>
            </a:endParaRPr>
          </a:p>
          <a:p>
            <a:r>
              <a:rPr kumimoji="0" lang="ja-JP" altLang="en-US" sz="1400" dirty="0">
                <a:latin typeface="+mj-ea"/>
                <a:ea typeface="+mj-ea"/>
                <a:cs typeface="小塚ゴシック Pro EL" charset="-128"/>
              </a:rPr>
              <a:t>地理マーク付け言語（</a:t>
            </a:r>
            <a:r>
              <a:rPr kumimoji="0" lang="en-US" altLang="ja-JP" sz="1400" dirty="0">
                <a:latin typeface="+mj-ea"/>
                <a:ea typeface="+mj-ea"/>
                <a:cs typeface="小塚ゴシック Pro EL" charset="-128"/>
              </a:rPr>
              <a:t>JIS </a:t>
            </a:r>
            <a:r>
              <a:rPr kumimoji="0" lang="en-US" altLang="ja-JP" sz="1400" dirty="0" smtClean="0">
                <a:latin typeface="+mj-ea"/>
                <a:ea typeface="+mj-ea"/>
                <a:cs typeface="小塚ゴシック Pro EL" charset="-128"/>
              </a:rPr>
              <a:t>X 7136</a:t>
            </a:r>
            <a:r>
              <a:rPr kumimoji="0" lang="ja-JP" altLang="en-US" sz="1400" dirty="0" smtClean="0">
                <a:latin typeface="+mj-ea"/>
                <a:ea typeface="+mj-ea"/>
                <a:cs typeface="小塚ゴシック Pro EL" charset="-128"/>
              </a:rPr>
              <a:t>）</a:t>
            </a:r>
            <a:endParaRPr kumimoji="0" lang="en-US" altLang="ja-JP" sz="1400" dirty="0" smtClean="0">
              <a:latin typeface="+mj-ea"/>
              <a:ea typeface="+mj-ea"/>
              <a:cs typeface="小塚ゴシック Pro EL" charset="-128"/>
            </a:endParaRPr>
          </a:p>
          <a:p>
            <a:r>
              <a:rPr kumimoji="0" lang="en-US" altLang="ja-JP" sz="1400" dirty="0" smtClean="0">
                <a:latin typeface="+mj-ea"/>
                <a:ea typeface="+mj-ea"/>
                <a:cs typeface="小塚ゴシック Pro EL" charset="-128"/>
              </a:rPr>
              <a:t>JIS X 7111</a:t>
            </a:r>
            <a:r>
              <a:rPr kumimoji="0" lang="ja-JP" altLang="en-US" sz="1400" dirty="0" smtClean="0">
                <a:latin typeface="+mj-ea"/>
                <a:ea typeface="+mj-ea"/>
                <a:cs typeface="小塚ゴシック Pro EL" charset="-128"/>
              </a:rPr>
              <a:t>改訂</a:t>
            </a:r>
          </a:p>
          <a:p>
            <a:r>
              <a:rPr kumimoji="0" lang="ja-JP" altLang="en-US" sz="1400" dirty="0" smtClean="0">
                <a:latin typeface="+mj-ea"/>
                <a:ea typeface="+mj-ea"/>
                <a:cs typeface="小塚ゴシック Pro EL" charset="-128"/>
              </a:rPr>
              <a:t>データ製品仕様</a:t>
            </a:r>
            <a:r>
              <a:rPr kumimoji="0" lang="en-US" altLang="ja-JP" sz="1400" dirty="0" smtClean="0">
                <a:latin typeface="+mj-ea"/>
                <a:ea typeface="+mj-ea"/>
                <a:cs typeface="小塚ゴシック Pro EL" charset="-128"/>
              </a:rPr>
              <a:t>(JIS X 7131)</a:t>
            </a:r>
            <a:endParaRPr kumimoji="0" lang="ja-JP" altLang="en-US" sz="1400" dirty="0">
              <a:latin typeface="+mj-ea"/>
              <a:ea typeface="+mj-ea"/>
              <a:cs typeface="小塚ゴシック Pro EL" charset="-128"/>
            </a:endParaRPr>
          </a:p>
        </p:txBody>
      </p:sp>
      <p:sp>
        <p:nvSpPr>
          <p:cNvPr id="9" name="Text Box 11"/>
          <p:cNvSpPr txBox="1">
            <a:spLocks noChangeArrowheads="1"/>
          </p:cNvSpPr>
          <p:nvPr/>
        </p:nvSpPr>
        <p:spPr bwMode="auto">
          <a:xfrm>
            <a:off x="519113" y="2716213"/>
            <a:ext cx="1226818" cy="523220"/>
          </a:xfrm>
          <a:prstGeom prst="rect">
            <a:avLst/>
          </a:prstGeom>
          <a:noFill/>
          <a:ln w="9525">
            <a:noFill/>
            <a:miter lim="800000"/>
            <a:headEnd/>
            <a:tailEnd/>
          </a:ln>
          <a:effectLst/>
        </p:spPr>
        <p:txBody>
          <a:bodyPr wrap="none">
            <a:prstTxWarp prst="textNoShape">
              <a:avLst/>
            </a:prstTxWarp>
            <a:spAutoFit/>
          </a:bodyPr>
          <a:lstStyle/>
          <a:p>
            <a:r>
              <a:rPr lang="ja-JP" altLang="en-US" sz="1400">
                <a:latin typeface="+mj-ea"/>
                <a:ea typeface="+mj-ea"/>
                <a:cs typeface="小塚ゴシック Pro EL" charset="-128"/>
              </a:rPr>
              <a:t>明野和彦</a:t>
            </a:r>
            <a:endParaRPr lang="en-US" altLang="ja-JP" sz="1400">
              <a:latin typeface="+mj-ea"/>
              <a:ea typeface="+mj-ea"/>
              <a:cs typeface="小塚ゴシック Pro EL" charset="-128"/>
            </a:endParaRPr>
          </a:p>
          <a:p>
            <a:r>
              <a:rPr lang="ja-JP" altLang="en-US" sz="1400">
                <a:latin typeface="+mj-ea"/>
                <a:ea typeface="+mj-ea"/>
                <a:cs typeface="小塚ゴシック Pro EL" charset="-128"/>
              </a:rPr>
              <a:t>（国土地理院</a:t>
            </a:r>
            <a:r>
              <a:rPr lang="en-US" altLang="ja-JP" sz="1400">
                <a:latin typeface="+mj-ea"/>
                <a:ea typeface="+mj-ea"/>
                <a:cs typeface="小塚ゴシック Pro EL" charset="-128"/>
              </a:rPr>
              <a:t>)</a:t>
            </a:r>
          </a:p>
        </p:txBody>
      </p:sp>
      <p:sp>
        <p:nvSpPr>
          <p:cNvPr id="10" name="Text Box 12"/>
          <p:cNvSpPr txBox="1">
            <a:spLocks noChangeArrowheads="1"/>
          </p:cNvSpPr>
          <p:nvPr/>
        </p:nvSpPr>
        <p:spPr bwMode="auto">
          <a:xfrm>
            <a:off x="6324600" y="2773363"/>
            <a:ext cx="902811" cy="307777"/>
          </a:xfrm>
          <a:prstGeom prst="rect">
            <a:avLst/>
          </a:prstGeom>
          <a:noFill/>
          <a:ln w="9525">
            <a:noFill/>
            <a:miter lim="800000"/>
            <a:headEnd/>
            <a:tailEnd/>
          </a:ln>
          <a:effectLst/>
        </p:spPr>
        <p:txBody>
          <a:bodyPr wrap="none">
            <a:prstTxWarp prst="textNoShape">
              <a:avLst/>
            </a:prstTxWarp>
            <a:spAutoFit/>
          </a:bodyPr>
          <a:lstStyle/>
          <a:p>
            <a:r>
              <a:rPr lang="ja-JP" altLang="en-US" sz="1400" dirty="0" smtClean="0">
                <a:latin typeface="+mj-ea"/>
                <a:ea typeface="+mj-ea"/>
                <a:cs typeface="小塚ゴシック Pro EL" charset="-128"/>
              </a:rPr>
              <a:t>岡部篤行</a:t>
            </a:r>
            <a:endParaRPr lang="ja-JP" altLang="en-US" sz="1400" dirty="0">
              <a:latin typeface="+mj-ea"/>
              <a:ea typeface="+mj-ea"/>
              <a:cs typeface="小塚ゴシック Pro EL" charset="-128"/>
            </a:endParaRPr>
          </a:p>
        </p:txBody>
      </p:sp>
      <p:sp>
        <p:nvSpPr>
          <p:cNvPr id="11" name="Text Box 13"/>
          <p:cNvSpPr txBox="1">
            <a:spLocks noChangeArrowheads="1"/>
          </p:cNvSpPr>
          <p:nvPr/>
        </p:nvSpPr>
        <p:spPr bwMode="auto">
          <a:xfrm>
            <a:off x="5200948" y="1123890"/>
            <a:ext cx="3409652" cy="990600"/>
          </a:xfrm>
          <a:prstGeom prst="rect">
            <a:avLst/>
          </a:prstGeom>
          <a:noFill/>
          <a:ln w="9525">
            <a:noFill/>
            <a:miter lim="800000"/>
            <a:headEnd/>
            <a:tailEnd/>
          </a:ln>
          <a:effectLst/>
        </p:spPr>
        <p:txBody>
          <a:bodyPr wrap="square">
            <a:prstTxWarp prst="textNoShape">
              <a:avLst/>
            </a:prstTxWarp>
            <a:spAutoFit/>
          </a:bodyPr>
          <a:lstStyle/>
          <a:p>
            <a:r>
              <a:rPr lang="ja-JP" altLang="en-US" sz="1400" dirty="0" smtClean="0">
                <a:latin typeface="+mj-ea"/>
                <a:ea typeface="+mj-ea"/>
                <a:cs typeface="小塚ゴシック Pro EL" charset="-128"/>
                <a:sym typeface="Wingdings" charset="2"/>
              </a:rPr>
              <a:t>第二代会長：岡部篤行（初代：伊理正夫）</a:t>
            </a:r>
            <a:endParaRPr lang="en-US" altLang="ja-JP" sz="1400" dirty="0" smtClean="0">
              <a:latin typeface="+mj-ea"/>
              <a:ea typeface="+mj-ea"/>
              <a:cs typeface="小塚ゴシック Pro EL" charset="-128"/>
              <a:sym typeface="Wingdings" charset="2"/>
            </a:endParaRPr>
          </a:p>
          <a:p>
            <a:r>
              <a:rPr lang="ja-JP" altLang="en-US" sz="1400" dirty="0">
                <a:latin typeface="+mj-ea"/>
                <a:ea typeface="+mj-ea"/>
                <a:cs typeface="小塚ゴシック Pro EL" charset="-128"/>
                <a:sym typeface="Wingdings" charset="2"/>
              </a:rPr>
              <a:t>（東京大学名誉教授</a:t>
            </a:r>
            <a:r>
              <a:rPr lang="ja-JP" altLang="en-US" sz="1400" dirty="0" smtClean="0">
                <a:latin typeface="+mj-ea"/>
                <a:ea typeface="+mj-ea"/>
                <a:cs typeface="小塚ゴシック Pro EL" charset="-128"/>
                <a:sym typeface="Wingdings" charset="2"/>
              </a:rPr>
              <a:t>，青山学院大学教授，測</a:t>
            </a:r>
            <a:r>
              <a:rPr lang="ja-JP" altLang="en-US" sz="1400" dirty="0">
                <a:latin typeface="+mj-ea"/>
                <a:ea typeface="+mj-ea"/>
                <a:cs typeface="小塚ゴシック Pro EL" charset="-128"/>
                <a:sym typeface="Wingdings" charset="2"/>
              </a:rPr>
              <a:t>技協会長）</a:t>
            </a:r>
            <a:endParaRPr lang="en-US" altLang="ja-JP" sz="1400" dirty="0">
              <a:latin typeface="+mj-ea"/>
              <a:ea typeface="+mj-ea"/>
              <a:cs typeface="小塚ゴシック Pro EL" charset="-128"/>
            </a:endParaRPr>
          </a:p>
          <a:p>
            <a:endParaRPr lang="ja-JP" altLang="en-US" sz="1400" dirty="0">
              <a:latin typeface="+mj-ea"/>
              <a:ea typeface="+mj-ea"/>
              <a:cs typeface="小塚ゴシック Pro EL" charset="-128"/>
            </a:endParaRPr>
          </a:p>
        </p:txBody>
      </p:sp>
      <p:sp>
        <p:nvSpPr>
          <p:cNvPr id="12" name="Text Box 18"/>
          <p:cNvSpPr txBox="1">
            <a:spLocks noChangeArrowheads="1"/>
          </p:cNvSpPr>
          <p:nvPr/>
        </p:nvSpPr>
        <p:spPr bwMode="auto">
          <a:xfrm>
            <a:off x="560963" y="4016335"/>
            <a:ext cx="3236784" cy="830997"/>
          </a:xfrm>
          <a:prstGeom prst="rect">
            <a:avLst/>
          </a:prstGeom>
          <a:solidFill>
            <a:srgbClr val="D9D9D9"/>
          </a:solidFill>
          <a:ln w="9525">
            <a:noFill/>
            <a:miter lim="800000"/>
            <a:headEnd/>
            <a:tailEnd/>
          </a:ln>
          <a:effectLst/>
        </p:spPr>
        <p:txBody>
          <a:bodyPr wrap="none">
            <a:prstTxWarp prst="textNoShape">
              <a:avLst/>
            </a:prstTxWarp>
            <a:spAutoFit/>
          </a:bodyPr>
          <a:lstStyle/>
          <a:p>
            <a:r>
              <a:rPr lang="ja-JP" altLang="en-US" sz="1600" dirty="0">
                <a:latin typeface="+mj-ea"/>
                <a:ea typeface="+mj-ea"/>
                <a:cs typeface="小塚ゴシック Pro EL" charset="-128"/>
              </a:rPr>
              <a:t>国土</a:t>
            </a:r>
            <a:r>
              <a:rPr lang="ja-JP" altLang="en-US" sz="1600" dirty="0" smtClean="0">
                <a:latin typeface="+mj-ea"/>
                <a:ea typeface="+mj-ea"/>
                <a:cs typeface="小塚ゴシック Pro EL" charset="-128"/>
              </a:rPr>
              <a:t>地理院</a:t>
            </a:r>
            <a:endParaRPr lang="en-US" altLang="ja-JP" sz="1600" dirty="0" smtClean="0">
              <a:latin typeface="+mj-ea"/>
              <a:ea typeface="+mj-ea"/>
              <a:cs typeface="小塚ゴシック Pro EL" charset="-128"/>
            </a:endParaRPr>
          </a:p>
          <a:p>
            <a:r>
              <a:rPr lang="en-US" altLang="ja-JP" sz="1600" dirty="0" smtClean="0">
                <a:latin typeface="+mj-ea"/>
                <a:ea typeface="+mj-ea"/>
                <a:cs typeface="小塚ゴシック Pro EL" charset="-128"/>
              </a:rPr>
              <a:t>	</a:t>
            </a:r>
            <a:r>
              <a:rPr lang="ja-JP" altLang="en-US" sz="1600" dirty="0" smtClean="0">
                <a:latin typeface="+mj-ea"/>
                <a:ea typeface="+mj-ea"/>
                <a:cs typeface="小塚ゴシック Pro EL" charset="-128"/>
              </a:rPr>
              <a:t>官民共同研究</a:t>
            </a:r>
            <a:r>
              <a:rPr lang="en-US" altLang="ja-JP" sz="1600" dirty="0" smtClean="0">
                <a:latin typeface="+mj-ea"/>
                <a:ea typeface="+mj-ea"/>
                <a:cs typeface="小塚ゴシック Pro EL" charset="-128"/>
              </a:rPr>
              <a:t>(</a:t>
            </a:r>
            <a:r>
              <a:rPr lang="ja-JP" altLang="en-US" sz="1600" dirty="0" smtClean="0">
                <a:latin typeface="+mj-ea"/>
                <a:ea typeface="+mj-ea"/>
                <a:cs typeface="小塚ゴシック Pro EL" charset="-128"/>
              </a:rPr>
              <a:t>平成</a:t>
            </a:r>
            <a:r>
              <a:rPr lang="en-US" altLang="ja-JP" sz="1600" dirty="0">
                <a:latin typeface="+mj-ea"/>
                <a:ea typeface="+mj-ea"/>
                <a:cs typeface="小塚ゴシック Pro EL" charset="-128"/>
              </a:rPr>
              <a:t>8</a:t>
            </a:r>
            <a:r>
              <a:rPr lang="en-US" altLang="ja-JP" sz="1600" dirty="0" smtClean="0">
                <a:latin typeface="+mj-ea"/>
                <a:ea typeface="+mj-ea"/>
                <a:cs typeface="小塚ゴシック Pro EL" charset="-128"/>
              </a:rPr>
              <a:t>-17</a:t>
            </a:r>
            <a:r>
              <a:rPr lang="ja-JP" altLang="en-US" sz="1600" dirty="0" smtClean="0">
                <a:latin typeface="+mj-ea"/>
                <a:ea typeface="+mj-ea"/>
                <a:cs typeface="小塚ゴシック Pro EL" charset="-128"/>
              </a:rPr>
              <a:t>年度</a:t>
            </a:r>
            <a:r>
              <a:rPr lang="en-US" altLang="ja-JP" sz="1600" dirty="0" smtClean="0">
                <a:latin typeface="+mj-ea"/>
                <a:ea typeface="+mj-ea"/>
                <a:cs typeface="小塚ゴシック Pro EL" charset="-128"/>
              </a:rPr>
              <a:t>)</a:t>
            </a:r>
          </a:p>
          <a:p>
            <a:r>
              <a:rPr lang="en-US" altLang="ja-JP" sz="1600" dirty="0" smtClean="0">
                <a:latin typeface="+mj-ea"/>
                <a:ea typeface="+mj-ea"/>
                <a:cs typeface="小塚ゴシック Pro EL" charset="-128"/>
              </a:rPr>
              <a:t>	</a:t>
            </a:r>
            <a:r>
              <a:rPr lang="ja-JP" altLang="en-US" sz="1600" dirty="0" smtClean="0">
                <a:latin typeface="+mj-ea"/>
                <a:ea typeface="+mj-ea"/>
                <a:cs typeface="小塚ゴシック Pro EL" charset="-128"/>
              </a:rPr>
              <a:t>実用標準</a:t>
            </a:r>
            <a:r>
              <a:rPr lang="en-US" altLang="ja-JP" sz="1600" dirty="0" smtClean="0">
                <a:latin typeface="+mj-ea"/>
                <a:ea typeface="+mj-ea"/>
                <a:cs typeface="小塚ゴシック Pro EL" charset="-128"/>
              </a:rPr>
              <a:t>JPGIS, JMP</a:t>
            </a:r>
            <a:r>
              <a:rPr lang="ja-JP" altLang="en-US" sz="1600" dirty="0" smtClean="0">
                <a:latin typeface="+mj-ea"/>
                <a:ea typeface="+mj-ea"/>
                <a:cs typeface="小塚ゴシック Pro EL" charset="-128"/>
              </a:rPr>
              <a:t>の制定</a:t>
            </a:r>
            <a:endParaRPr lang="ja-JP" altLang="en-US" sz="1600" dirty="0">
              <a:latin typeface="+mj-ea"/>
              <a:ea typeface="+mj-ea"/>
              <a:cs typeface="小塚ゴシック Pro EL" charset="-128"/>
            </a:endParaRPr>
          </a:p>
        </p:txBody>
      </p:sp>
      <p:sp>
        <p:nvSpPr>
          <p:cNvPr id="13" name="Text Box 19"/>
          <p:cNvSpPr txBox="1">
            <a:spLocks noChangeArrowheads="1"/>
          </p:cNvSpPr>
          <p:nvPr/>
        </p:nvSpPr>
        <p:spPr bwMode="auto">
          <a:xfrm>
            <a:off x="519113" y="5323582"/>
            <a:ext cx="4210050" cy="1077218"/>
          </a:xfrm>
          <a:prstGeom prst="rect">
            <a:avLst/>
          </a:prstGeom>
          <a:solidFill>
            <a:srgbClr val="D9D9D9"/>
          </a:solidFill>
          <a:ln w="9525">
            <a:noFill/>
            <a:miter lim="800000"/>
            <a:headEnd/>
            <a:tailEnd/>
          </a:ln>
          <a:effectLst/>
        </p:spPr>
        <p:txBody>
          <a:bodyPr wrap="square">
            <a:prstTxWarp prst="textNoShape">
              <a:avLst/>
            </a:prstTxWarp>
            <a:spAutoFit/>
          </a:bodyPr>
          <a:lstStyle/>
          <a:p>
            <a:pPr marL="428625" indent="-428625"/>
            <a:r>
              <a:rPr lang="ja-JP" altLang="en-US" sz="1600" dirty="0">
                <a:latin typeface="+mj-ea"/>
                <a:ea typeface="+mj-ea"/>
                <a:cs typeface="小塚ゴシック Pro EL" charset="-128"/>
              </a:rPr>
              <a:t>経済産業省</a:t>
            </a:r>
            <a:endParaRPr lang="en-US" altLang="ja-JP" sz="1600" dirty="0">
              <a:latin typeface="+mj-ea"/>
              <a:ea typeface="+mj-ea"/>
              <a:cs typeface="小塚ゴシック Pro EL" charset="-128"/>
            </a:endParaRPr>
          </a:p>
          <a:p>
            <a:pPr marL="428625" indent="-428625"/>
            <a:r>
              <a:rPr lang="en-US" altLang="ja-JP" sz="1600" dirty="0" smtClean="0">
                <a:latin typeface="+mj-ea"/>
                <a:ea typeface="+mj-ea"/>
                <a:cs typeface="小塚ゴシック Pro EL" charset="-128"/>
              </a:rPr>
              <a:t>	OGC/GML</a:t>
            </a:r>
            <a:r>
              <a:rPr lang="ja-JP" altLang="en-US" sz="1600" dirty="0" smtClean="0">
                <a:latin typeface="+mj-ea"/>
                <a:ea typeface="+mj-ea"/>
                <a:cs typeface="小塚ゴシック Pro EL" charset="-128"/>
              </a:rPr>
              <a:t>の検討と国内標準の整備</a:t>
            </a:r>
            <a:endParaRPr lang="en-US" altLang="ja-JP" sz="1600" dirty="0" smtClean="0">
              <a:latin typeface="+mj-ea"/>
              <a:ea typeface="+mj-ea"/>
              <a:cs typeface="小塚ゴシック Pro EL" charset="-128"/>
            </a:endParaRPr>
          </a:p>
          <a:p>
            <a:pPr marL="428625" indent="-428625"/>
            <a:r>
              <a:rPr lang="en-US" altLang="ja-JP" sz="1600" dirty="0" smtClean="0">
                <a:latin typeface="+mj-ea"/>
                <a:ea typeface="+mj-ea"/>
                <a:cs typeface="小塚ゴシック Pro EL" charset="-128"/>
              </a:rPr>
              <a:t>	Place Identifier (ISO 19155)</a:t>
            </a:r>
            <a:r>
              <a:rPr lang="ja-JP" altLang="en-US" sz="1600" dirty="0" smtClean="0">
                <a:latin typeface="+mj-ea"/>
                <a:ea typeface="+mj-ea"/>
                <a:cs typeface="小塚ゴシック Pro EL" charset="-128"/>
              </a:rPr>
              <a:t>の国際標準化</a:t>
            </a:r>
            <a:endParaRPr lang="en-US" altLang="ja-JP" sz="1600" dirty="0" smtClean="0">
              <a:latin typeface="+mj-ea"/>
              <a:ea typeface="+mj-ea"/>
              <a:cs typeface="小塚ゴシック Pro EL" charset="-128"/>
            </a:endParaRPr>
          </a:p>
          <a:p>
            <a:pPr marL="428625" indent="-428625"/>
            <a:r>
              <a:rPr lang="en-US" altLang="ja-JP" sz="1600" dirty="0" smtClean="0">
                <a:latin typeface="+mj-ea"/>
                <a:ea typeface="+mj-ea"/>
                <a:cs typeface="小塚ゴシック Pro EL" charset="-128"/>
              </a:rPr>
              <a:t>	</a:t>
            </a:r>
          </a:p>
        </p:txBody>
      </p:sp>
      <p:cxnSp>
        <p:nvCxnSpPr>
          <p:cNvPr id="14" name="AutoShape 20"/>
          <p:cNvCxnSpPr>
            <a:cxnSpLocks noChangeShapeType="1"/>
            <a:stCxn id="6" idx="0"/>
            <a:endCxn id="5" idx="2"/>
          </p:cNvCxnSpPr>
          <p:nvPr/>
        </p:nvCxnSpPr>
        <p:spPr bwMode="auto">
          <a:xfrm rot="5400000" flipH="1" flipV="1">
            <a:off x="3088671" y="1464218"/>
            <a:ext cx="435530" cy="2147835"/>
          </a:xfrm>
          <a:prstGeom prst="bentConnector3">
            <a:avLst>
              <a:gd name="adj1" fmla="val 50000"/>
            </a:avLst>
          </a:prstGeom>
          <a:noFill/>
          <a:ln w="9525">
            <a:solidFill>
              <a:schemeClr val="tx1"/>
            </a:solidFill>
            <a:miter lim="800000"/>
            <a:headEnd/>
            <a:tailEnd/>
          </a:ln>
          <a:effectLst/>
        </p:spPr>
      </p:cxnSp>
      <p:cxnSp>
        <p:nvCxnSpPr>
          <p:cNvPr id="15" name="AutoShape 22"/>
          <p:cNvCxnSpPr>
            <a:cxnSpLocks noChangeShapeType="1"/>
            <a:stCxn id="7" idx="0"/>
            <a:endCxn id="5" idx="2"/>
          </p:cNvCxnSpPr>
          <p:nvPr/>
        </p:nvCxnSpPr>
        <p:spPr bwMode="auto">
          <a:xfrm rot="16200000" flipV="1">
            <a:off x="4577649" y="2123076"/>
            <a:ext cx="426005" cy="820593"/>
          </a:xfrm>
          <a:prstGeom prst="bentConnector3">
            <a:avLst>
              <a:gd name="adj1" fmla="val 50000"/>
            </a:avLst>
          </a:prstGeom>
          <a:noFill/>
          <a:ln w="9525">
            <a:solidFill>
              <a:schemeClr val="tx1"/>
            </a:solidFill>
            <a:miter lim="800000"/>
            <a:headEnd/>
            <a:tailEnd/>
          </a:ln>
          <a:effectLst/>
        </p:spPr>
      </p:cxnSp>
      <p:sp>
        <p:nvSpPr>
          <p:cNvPr id="16" name="Line 23"/>
          <p:cNvSpPr>
            <a:spLocks noChangeShapeType="1"/>
          </p:cNvSpPr>
          <p:nvPr/>
        </p:nvSpPr>
        <p:spPr bwMode="auto">
          <a:xfrm>
            <a:off x="4730750" y="3124200"/>
            <a:ext cx="0" cy="1690688"/>
          </a:xfrm>
          <a:prstGeom prst="line">
            <a:avLst/>
          </a:prstGeom>
          <a:noFill/>
          <a:ln w="9525">
            <a:solidFill>
              <a:schemeClr val="tx1"/>
            </a:solidFill>
            <a:round/>
            <a:headEnd/>
            <a:tailEnd/>
          </a:ln>
          <a:effectLst/>
        </p:spPr>
        <p:txBody>
          <a:bodyPr>
            <a:prstTxWarp prst="textNoShape">
              <a:avLst/>
            </a:prstTxWarp>
          </a:bodyPr>
          <a:lstStyle/>
          <a:p>
            <a:endParaRPr lang="ja-JP" altLang="en-US">
              <a:latin typeface="+mj-ea"/>
              <a:ea typeface="+mj-ea"/>
            </a:endParaRPr>
          </a:p>
        </p:txBody>
      </p:sp>
      <p:sp>
        <p:nvSpPr>
          <p:cNvPr id="17" name="Line 24"/>
          <p:cNvSpPr>
            <a:spLocks noChangeShapeType="1"/>
          </p:cNvSpPr>
          <p:nvPr/>
        </p:nvSpPr>
        <p:spPr bwMode="auto">
          <a:xfrm>
            <a:off x="4724400" y="4800600"/>
            <a:ext cx="206375" cy="0"/>
          </a:xfrm>
          <a:prstGeom prst="line">
            <a:avLst/>
          </a:prstGeom>
          <a:noFill/>
          <a:ln w="9525">
            <a:solidFill>
              <a:schemeClr val="tx1"/>
            </a:solidFill>
            <a:round/>
            <a:headEnd/>
            <a:tailEnd/>
          </a:ln>
          <a:effectLst/>
        </p:spPr>
        <p:txBody>
          <a:bodyPr>
            <a:prstTxWarp prst="textNoShape">
              <a:avLst/>
            </a:prstTxWarp>
          </a:bodyPr>
          <a:lstStyle/>
          <a:p>
            <a:endParaRPr lang="ja-JP" altLang="en-US">
              <a:latin typeface="+mj-ea"/>
              <a:ea typeface="+mj-ea"/>
            </a:endParaRPr>
          </a:p>
        </p:txBody>
      </p:sp>
      <p:sp>
        <p:nvSpPr>
          <p:cNvPr id="18" name="テキスト ボックス 17"/>
          <p:cNvSpPr txBox="1"/>
          <p:nvPr/>
        </p:nvSpPr>
        <p:spPr>
          <a:xfrm>
            <a:off x="7227411" y="286561"/>
            <a:ext cx="1406567" cy="484748"/>
          </a:xfrm>
          <a:prstGeom prst="rect">
            <a:avLst/>
          </a:prstGeom>
          <a:noFill/>
        </p:spPr>
        <p:txBody>
          <a:bodyPr wrap="none" rtlCol="0">
            <a:spAutoFit/>
          </a:bodyPr>
          <a:lstStyle/>
          <a:p>
            <a:pPr>
              <a:lnSpc>
                <a:spcPct val="150000"/>
              </a:lnSpc>
            </a:pPr>
            <a:r>
              <a:rPr kumimoji="1" lang="en-US" altLang="ja-JP" dirty="0" smtClean="0"/>
              <a:t>2011.03</a:t>
            </a:r>
            <a:r>
              <a:rPr lang="ja-JP" altLang="en-US" dirty="0" smtClean="0"/>
              <a:t>現在</a:t>
            </a:r>
            <a:endParaRPr kumimoji="1" lang="ja-JP" altLang="en-US" dirty="0" smtClean="0"/>
          </a:p>
        </p:txBody>
      </p:sp>
      <p:sp>
        <p:nvSpPr>
          <p:cNvPr id="19" name="テキスト ボックス 18"/>
          <p:cNvSpPr txBox="1"/>
          <p:nvPr/>
        </p:nvSpPr>
        <p:spPr>
          <a:xfrm>
            <a:off x="6629400" y="1828800"/>
            <a:ext cx="1826141" cy="441146"/>
          </a:xfrm>
          <a:prstGeom prst="rect">
            <a:avLst/>
          </a:prstGeom>
          <a:noFill/>
        </p:spPr>
        <p:txBody>
          <a:bodyPr wrap="none" rtlCol="0">
            <a:spAutoFit/>
          </a:bodyPr>
          <a:lstStyle/>
          <a:p>
            <a:pPr>
              <a:lnSpc>
                <a:spcPct val="150000"/>
              </a:lnSpc>
            </a:pPr>
            <a:r>
              <a:rPr kumimoji="1" lang="ja-JP" altLang="en-US" sz="1600" dirty="0" smtClean="0"/>
              <a:t>日本代表団の派遣</a:t>
            </a:r>
          </a:p>
        </p:txBody>
      </p:sp>
      <p:cxnSp>
        <p:nvCxnSpPr>
          <p:cNvPr id="21" name="直線矢印コネクタ 20"/>
          <p:cNvCxnSpPr/>
          <p:nvPr/>
        </p:nvCxnSpPr>
        <p:spPr>
          <a:xfrm>
            <a:off x="5791200" y="2132012"/>
            <a:ext cx="8382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85800" y="528935"/>
            <a:ext cx="3260096" cy="477054"/>
          </a:xfrm>
          <a:prstGeom prst="rect">
            <a:avLst/>
          </a:prstGeom>
          <a:noFill/>
        </p:spPr>
        <p:txBody>
          <a:bodyPr wrap="none" rtlCol="0">
            <a:spAutoFit/>
          </a:bodyPr>
          <a:lstStyle/>
          <a:p>
            <a:r>
              <a:rPr lang="ja-JP" altLang="en-US" sz="2400" b="1" dirty="0" smtClean="0"/>
              <a:t>インターネットと</a:t>
            </a:r>
            <a:r>
              <a:rPr lang="en-US" altLang="ja-JP" sz="2500" b="1" dirty="0" smtClean="0"/>
              <a:t>GIS </a:t>
            </a:r>
            <a:r>
              <a:rPr lang="en-US" altLang="ja-JP" sz="2200" b="1" dirty="0" smtClean="0"/>
              <a:t>(1/2)</a:t>
            </a:r>
            <a:endParaRPr kumimoji="1" lang="ja-JP" altLang="en-US" sz="2200" b="1" dirty="0"/>
          </a:p>
        </p:txBody>
      </p:sp>
      <p:pic>
        <p:nvPicPr>
          <p:cNvPr id="4" name="図 3" descr="InternetAndGIS.png"/>
          <p:cNvPicPr>
            <a:picLocks noChangeAspect="1"/>
          </p:cNvPicPr>
          <p:nvPr/>
        </p:nvPicPr>
        <p:blipFill>
          <a:blip r:embed="rId3"/>
          <a:stretch>
            <a:fillRect/>
          </a:stretch>
        </p:blipFill>
        <p:spPr>
          <a:xfrm>
            <a:off x="1714500" y="1181100"/>
            <a:ext cx="5715000" cy="5219700"/>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85800" y="528935"/>
            <a:ext cx="3260096" cy="477054"/>
          </a:xfrm>
          <a:prstGeom prst="rect">
            <a:avLst/>
          </a:prstGeom>
          <a:noFill/>
        </p:spPr>
        <p:txBody>
          <a:bodyPr wrap="none" rtlCol="0">
            <a:spAutoFit/>
          </a:bodyPr>
          <a:lstStyle/>
          <a:p>
            <a:r>
              <a:rPr lang="ja-JP" altLang="en-US" sz="2400" b="1" dirty="0" smtClean="0"/>
              <a:t>インターネットと</a:t>
            </a:r>
            <a:r>
              <a:rPr lang="en-US" altLang="ja-JP" sz="2500" b="1" dirty="0" smtClean="0"/>
              <a:t>GIS </a:t>
            </a:r>
            <a:r>
              <a:rPr lang="en-US" altLang="ja-JP" sz="2200" b="1" dirty="0" smtClean="0"/>
              <a:t>(2/2)</a:t>
            </a:r>
            <a:endParaRPr kumimoji="1" lang="ja-JP" altLang="en-US" sz="2200" b="1" dirty="0"/>
          </a:p>
        </p:txBody>
      </p:sp>
      <p:sp>
        <p:nvSpPr>
          <p:cNvPr id="3" name="テキスト ボックス 2"/>
          <p:cNvSpPr txBox="1"/>
          <p:nvPr/>
        </p:nvSpPr>
        <p:spPr>
          <a:xfrm>
            <a:off x="685800" y="1143000"/>
            <a:ext cx="4748340" cy="484748"/>
          </a:xfrm>
          <a:prstGeom prst="rect">
            <a:avLst/>
          </a:prstGeom>
          <a:noFill/>
        </p:spPr>
        <p:txBody>
          <a:bodyPr wrap="none" rtlCol="0">
            <a:spAutoFit/>
          </a:bodyPr>
          <a:lstStyle/>
          <a:p>
            <a:pPr>
              <a:lnSpc>
                <a:spcPct val="150000"/>
              </a:lnSpc>
            </a:pPr>
            <a:r>
              <a:rPr kumimoji="1" lang="en-US" altLang="ja-JP" dirty="0" smtClean="0"/>
              <a:t>Web</a:t>
            </a:r>
            <a:r>
              <a:rPr kumimoji="1" lang="ja-JP" altLang="en-US" dirty="0" smtClean="0"/>
              <a:t>サービスに関わるインタフェース標準の例：</a:t>
            </a:r>
          </a:p>
        </p:txBody>
      </p:sp>
      <p:sp>
        <p:nvSpPr>
          <p:cNvPr id="4" name="テキスト ボックス 3"/>
          <p:cNvSpPr txBox="1"/>
          <p:nvPr/>
        </p:nvSpPr>
        <p:spPr>
          <a:xfrm>
            <a:off x="685800" y="1676400"/>
            <a:ext cx="7772400" cy="4873130"/>
          </a:xfrm>
          <a:prstGeom prst="rect">
            <a:avLst/>
          </a:prstGeom>
          <a:noFill/>
        </p:spPr>
        <p:txBody>
          <a:bodyPr wrap="square" rtlCol="0">
            <a:spAutoFit/>
          </a:bodyPr>
          <a:lstStyle/>
          <a:p>
            <a:pPr>
              <a:lnSpc>
                <a:spcPct val="150000"/>
              </a:lnSpc>
            </a:pPr>
            <a:r>
              <a:rPr kumimoji="1" lang="en-US" altLang="ja-JP" sz="1600" b="1" dirty="0" smtClean="0"/>
              <a:t>GML (Geography Markup Language): </a:t>
            </a:r>
            <a:r>
              <a:rPr lang="en-US" altLang="ja-JP" sz="1600" b="1" dirty="0" smtClean="0"/>
              <a:t> </a:t>
            </a:r>
            <a:r>
              <a:rPr lang="en-US" altLang="ja-JP" sz="1600" dirty="0" smtClean="0"/>
              <a:t>OGC</a:t>
            </a:r>
            <a:r>
              <a:rPr lang="ja-JP" altLang="en-US" sz="1600" dirty="0" smtClean="0"/>
              <a:t>が検討していた，</a:t>
            </a:r>
            <a:r>
              <a:rPr lang="en-US" altLang="ja-JP" sz="1600" dirty="0" smtClean="0"/>
              <a:t>XML</a:t>
            </a:r>
            <a:r>
              <a:rPr lang="ja-JP" altLang="en-US" sz="1600" dirty="0" smtClean="0"/>
              <a:t>による空間データ記述を行うための規則を</a:t>
            </a:r>
            <a:r>
              <a:rPr lang="en-US" altLang="ja-JP" sz="1600" dirty="0" smtClean="0"/>
              <a:t>XML</a:t>
            </a:r>
            <a:r>
              <a:rPr lang="ja-JP" altLang="en-US" sz="1600" dirty="0" smtClean="0"/>
              <a:t>スキーマで記述した，空間データ交換のための標準．日本はデータベース振興センター（その後，日本情報処理振興協会に合併）が中心となり，これに協力．</a:t>
            </a:r>
            <a:r>
              <a:rPr lang="en-US" altLang="ja-JP" sz="1600" dirty="0" smtClean="0"/>
              <a:t>OGC</a:t>
            </a:r>
            <a:r>
              <a:rPr lang="ja-JP" altLang="en-US" sz="1600" dirty="0" smtClean="0"/>
              <a:t>は</a:t>
            </a:r>
            <a:r>
              <a:rPr lang="en-US" altLang="ja-JP" sz="1600" dirty="0" smtClean="0"/>
              <a:t>GML</a:t>
            </a:r>
            <a:r>
              <a:rPr lang="ja-JP" altLang="en-US" sz="1600" dirty="0" smtClean="0"/>
              <a:t>を</a:t>
            </a:r>
            <a:r>
              <a:rPr lang="en-US" altLang="ja-JP" sz="1600" dirty="0" smtClean="0"/>
              <a:t>ISO/TC211</a:t>
            </a:r>
            <a:r>
              <a:rPr lang="ja-JP" altLang="en-US" sz="1600" dirty="0" smtClean="0"/>
              <a:t>に国際標準として提案し，</a:t>
            </a:r>
            <a:r>
              <a:rPr lang="en-US" altLang="ja-JP" sz="1600" dirty="0" smtClean="0"/>
              <a:t>TC211</a:t>
            </a:r>
            <a:r>
              <a:rPr lang="ja-JP" altLang="en-US" sz="1600" dirty="0" smtClean="0"/>
              <a:t>標準との整合化作業を経て，</a:t>
            </a:r>
            <a:r>
              <a:rPr lang="en-US" altLang="ja-JP" sz="1600" dirty="0" smtClean="0"/>
              <a:t>ISO 19136</a:t>
            </a:r>
            <a:r>
              <a:rPr lang="ja-JP" altLang="en-US" sz="1600" dirty="0" smtClean="0"/>
              <a:t>として国際標準化．日本は</a:t>
            </a:r>
            <a:r>
              <a:rPr lang="en-US" altLang="ja-JP" sz="1600" dirty="0" smtClean="0"/>
              <a:t>JIS X 7136 </a:t>
            </a:r>
            <a:r>
              <a:rPr lang="ja-JP" altLang="en-US" sz="1600" dirty="0" smtClean="0"/>
              <a:t>として</a:t>
            </a:r>
            <a:r>
              <a:rPr lang="en-US" altLang="ja-JP" sz="1600" dirty="0" smtClean="0"/>
              <a:t>JIS</a:t>
            </a:r>
            <a:r>
              <a:rPr lang="ja-JP" altLang="en-US" sz="1600" dirty="0" smtClean="0"/>
              <a:t>化する予定（</a:t>
            </a:r>
            <a:r>
              <a:rPr lang="en-US" altLang="ja-JP" sz="1600" dirty="0" smtClean="0"/>
              <a:t>2011.3</a:t>
            </a:r>
            <a:r>
              <a:rPr lang="ja-JP" altLang="en-US" sz="1600" dirty="0" smtClean="0"/>
              <a:t>現在）．</a:t>
            </a:r>
            <a:endParaRPr kumimoji="1" lang="en-US" altLang="ja-JP" sz="1600" dirty="0" smtClean="0"/>
          </a:p>
          <a:p>
            <a:pPr>
              <a:lnSpc>
                <a:spcPct val="150000"/>
              </a:lnSpc>
            </a:pPr>
            <a:r>
              <a:rPr lang="en-US" altLang="ja-JP" sz="1600" b="1" dirty="0" smtClean="0"/>
              <a:t>KML (Keyhole Markup Language) : </a:t>
            </a:r>
            <a:r>
              <a:rPr lang="ja-JP" altLang="en-US" sz="1600" dirty="0" smtClean="0"/>
              <a:t>もともと</a:t>
            </a:r>
            <a:r>
              <a:rPr lang="en-US" altLang="ja-JP" sz="1600" dirty="0" smtClean="0"/>
              <a:t>Keyhole</a:t>
            </a:r>
            <a:r>
              <a:rPr lang="ja-JP" altLang="en-US" sz="1600" dirty="0" smtClean="0"/>
              <a:t>という会社が作成した</a:t>
            </a:r>
            <a:r>
              <a:rPr lang="en-US" altLang="ja-JP" sz="1600" dirty="0" smtClean="0"/>
              <a:t>XML</a:t>
            </a:r>
            <a:r>
              <a:rPr lang="ja-JP" altLang="en-US" sz="1600" dirty="0" smtClean="0"/>
              <a:t>によるマーク付け言語．</a:t>
            </a:r>
            <a:r>
              <a:rPr lang="en-US" altLang="ja-JP" sz="1600" dirty="0" smtClean="0"/>
              <a:t>OGC GML</a:t>
            </a:r>
            <a:r>
              <a:rPr lang="ja-JP" altLang="en-US" sz="1600" dirty="0" smtClean="0"/>
              <a:t>との整合を測り，</a:t>
            </a:r>
            <a:r>
              <a:rPr lang="en-US" altLang="ja-JP" sz="1600" dirty="0" smtClean="0"/>
              <a:t>2008</a:t>
            </a:r>
            <a:r>
              <a:rPr lang="ja-JP" altLang="en-US" sz="1600" dirty="0" smtClean="0"/>
              <a:t>年に</a:t>
            </a:r>
            <a:r>
              <a:rPr lang="en-US" altLang="ja-JP" sz="1600" dirty="0" smtClean="0"/>
              <a:t>KML 2.2</a:t>
            </a:r>
            <a:r>
              <a:rPr lang="ja-JP" altLang="en-US" sz="1600" dirty="0" smtClean="0"/>
              <a:t>が</a:t>
            </a:r>
            <a:r>
              <a:rPr lang="en-US" altLang="ja-JP" sz="1600" dirty="0" smtClean="0"/>
              <a:t>OGC</a:t>
            </a:r>
            <a:r>
              <a:rPr lang="ja-JP" altLang="en-US" sz="1600" dirty="0" smtClean="0"/>
              <a:t>の標準となった．</a:t>
            </a:r>
            <a:r>
              <a:rPr lang="en-US" altLang="ja-JP" sz="1600" dirty="0" smtClean="0"/>
              <a:t>Keyhole</a:t>
            </a:r>
            <a:r>
              <a:rPr lang="ja-JP" altLang="en-US" sz="1600" dirty="0" smtClean="0"/>
              <a:t>は</a:t>
            </a:r>
            <a:r>
              <a:rPr lang="en-US" altLang="ja-JP" sz="1600" dirty="0" smtClean="0"/>
              <a:t>Google</a:t>
            </a:r>
            <a:r>
              <a:rPr lang="ja-JP" altLang="en-US" sz="1600" dirty="0" smtClean="0"/>
              <a:t>に買収され，</a:t>
            </a:r>
            <a:r>
              <a:rPr lang="en-US" altLang="ja-JP" sz="1600" dirty="0" smtClean="0"/>
              <a:t>Google Maps/Earth</a:t>
            </a:r>
            <a:r>
              <a:rPr lang="ja-JP" altLang="en-US" sz="1600" dirty="0" smtClean="0"/>
              <a:t>という形で地理情報サービスを提供．</a:t>
            </a:r>
            <a:endParaRPr lang="en-US" altLang="ja-JP" sz="1600" dirty="0" smtClean="0"/>
          </a:p>
          <a:p>
            <a:pPr>
              <a:lnSpc>
                <a:spcPct val="150000"/>
              </a:lnSpc>
            </a:pPr>
            <a:r>
              <a:rPr kumimoji="1" lang="en-US" altLang="ja-JP" sz="1600" b="1" dirty="0" smtClean="0"/>
              <a:t>WMS (Web Map Service): </a:t>
            </a:r>
            <a:r>
              <a:rPr kumimoji="1" lang="en-US" altLang="ja-JP" sz="1600" dirty="0" smtClean="0"/>
              <a:t>OGC</a:t>
            </a:r>
            <a:r>
              <a:rPr kumimoji="1" lang="ja-JP" altLang="en-US" sz="1600" dirty="0" smtClean="0"/>
              <a:t>が検討していた地図画像の</a:t>
            </a:r>
            <a:r>
              <a:rPr kumimoji="1" lang="en-US" altLang="ja-JP" sz="1600" dirty="0" smtClean="0"/>
              <a:t>API</a:t>
            </a:r>
            <a:r>
              <a:rPr kumimoji="1" lang="ja-JP" altLang="en-US" sz="1600" dirty="0" smtClean="0"/>
              <a:t>標準．</a:t>
            </a:r>
            <a:r>
              <a:rPr kumimoji="1" lang="en-US" altLang="ja-JP" sz="1600" dirty="0" smtClean="0"/>
              <a:t>ISO/TC211</a:t>
            </a:r>
            <a:r>
              <a:rPr kumimoji="1" lang="ja-JP" altLang="en-US" sz="1600" dirty="0" smtClean="0"/>
              <a:t>に国際標準として提案し，</a:t>
            </a:r>
            <a:r>
              <a:rPr kumimoji="1" lang="en-US" altLang="ja-JP" sz="1600" dirty="0" smtClean="0"/>
              <a:t>ISO 19128 Web Map Server Interface </a:t>
            </a:r>
            <a:r>
              <a:rPr kumimoji="1" lang="ja-JP" altLang="en-US" sz="1600" dirty="0" smtClean="0"/>
              <a:t>として</a:t>
            </a:r>
            <a:r>
              <a:rPr kumimoji="1" lang="en-US" altLang="ja-JP" sz="1600" dirty="0" smtClean="0"/>
              <a:t>2005</a:t>
            </a:r>
            <a:r>
              <a:rPr kumimoji="1" lang="ja-JP" altLang="en-US" sz="1600" dirty="0" smtClean="0"/>
              <a:t>年に国際標準化．</a:t>
            </a:r>
            <a:r>
              <a:rPr kumimoji="1" lang="en-US" altLang="ja-JP" sz="1600" dirty="0" smtClean="0"/>
              <a:t> </a:t>
            </a:r>
          </a:p>
          <a:p>
            <a:pPr>
              <a:lnSpc>
                <a:spcPct val="150000"/>
              </a:lnSpc>
            </a:pPr>
            <a:r>
              <a:rPr lang="en-US" altLang="ja-JP" sz="1600" b="1" dirty="0" smtClean="0"/>
              <a:t>WFS (Web Feature Service): </a:t>
            </a:r>
            <a:r>
              <a:rPr lang="en-US" altLang="ja-JP" sz="1600" dirty="0" smtClean="0"/>
              <a:t>GML</a:t>
            </a:r>
            <a:r>
              <a:rPr lang="ja-JP" altLang="en-US" sz="1600" dirty="0" smtClean="0"/>
              <a:t>に準拠する地物インスタンスの転送インタフェース標準．</a:t>
            </a:r>
            <a:r>
              <a:rPr lang="en-US" altLang="ja-JP" sz="1600" dirty="0" smtClean="0"/>
              <a:t>OGC</a:t>
            </a:r>
            <a:r>
              <a:rPr lang="ja-JP" altLang="en-US" sz="1600" dirty="0" smtClean="0"/>
              <a:t>が</a:t>
            </a:r>
            <a:r>
              <a:rPr lang="en-US" altLang="ja-JP" sz="1600" dirty="0" smtClean="0"/>
              <a:t>ISO/TC211</a:t>
            </a:r>
            <a:r>
              <a:rPr lang="ja-JP" altLang="en-US" sz="1600" dirty="0" smtClean="0"/>
              <a:t>に国際標準化提案を行い，</a:t>
            </a:r>
            <a:r>
              <a:rPr lang="en-US" altLang="ja-JP" sz="1600" dirty="0" smtClean="0"/>
              <a:t>2010</a:t>
            </a:r>
            <a:r>
              <a:rPr lang="ja-JP" altLang="en-US" sz="1600" dirty="0" smtClean="0"/>
              <a:t>年に</a:t>
            </a:r>
            <a:r>
              <a:rPr lang="en-US" altLang="ja-JP" sz="1600" dirty="0" smtClean="0"/>
              <a:t>ISO 19142 Web Feature Service</a:t>
            </a:r>
            <a:r>
              <a:rPr lang="ja-JP" altLang="en-US" sz="1600" dirty="0" smtClean="0"/>
              <a:t>として国際標準化．</a:t>
            </a:r>
            <a:endParaRPr kumimoji="1" lang="ja-JP" altLang="en-US" sz="16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85800" y="528935"/>
            <a:ext cx="2214531" cy="430887"/>
          </a:xfrm>
          <a:prstGeom prst="rect">
            <a:avLst/>
          </a:prstGeom>
          <a:noFill/>
        </p:spPr>
        <p:txBody>
          <a:bodyPr wrap="none" rtlCol="0">
            <a:spAutoFit/>
          </a:bodyPr>
          <a:lstStyle/>
          <a:p>
            <a:r>
              <a:rPr lang="ja-JP" altLang="en-US" sz="2200" b="1" dirty="0" smtClean="0"/>
              <a:t>法的な問題</a:t>
            </a:r>
            <a:r>
              <a:rPr lang="en-US" altLang="ja-JP" sz="2200" b="1" dirty="0" smtClean="0"/>
              <a:t> (1/4)</a:t>
            </a:r>
            <a:endParaRPr kumimoji="1" lang="ja-JP" altLang="en-US" sz="2200" b="1" dirty="0"/>
          </a:p>
        </p:txBody>
      </p:sp>
      <p:sp>
        <p:nvSpPr>
          <p:cNvPr id="3" name="テキスト ボックス 2"/>
          <p:cNvSpPr txBox="1"/>
          <p:nvPr/>
        </p:nvSpPr>
        <p:spPr>
          <a:xfrm>
            <a:off x="685800" y="1447800"/>
            <a:ext cx="7339176" cy="5470728"/>
          </a:xfrm>
          <a:prstGeom prst="rect">
            <a:avLst/>
          </a:prstGeom>
          <a:noFill/>
        </p:spPr>
        <p:txBody>
          <a:bodyPr wrap="square" rtlCol="0">
            <a:spAutoFit/>
          </a:bodyPr>
          <a:lstStyle/>
          <a:p>
            <a:pPr>
              <a:lnSpc>
                <a:spcPct val="150000"/>
              </a:lnSpc>
            </a:pPr>
            <a:r>
              <a:rPr lang="ja-JP" altLang="en-US" dirty="0" smtClean="0"/>
              <a:t>空間情報の相互運用性が向上すると，</a:t>
            </a:r>
            <a:endParaRPr lang="en-US" altLang="ja-JP" dirty="0" smtClean="0"/>
          </a:p>
          <a:p>
            <a:pPr>
              <a:lnSpc>
                <a:spcPct val="150000"/>
              </a:lnSpc>
              <a:buFont typeface="Wingdings" charset="2"/>
              <a:buChar char="n"/>
            </a:pPr>
            <a:r>
              <a:rPr kumimoji="1" lang="ja-JP" altLang="en-US" dirty="0" smtClean="0"/>
              <a:t>いろいろな情報が場所をキーにして集約され，</a:t>
            </a:r>
            <a:r>
              <a:rPr lang="ja-JP" altLang="en-US" dirty="0" smtClean="0"/>
              <a:t>その場所にいる個人と，その個人に関わる情報が流通し，悪用される恐れがある．</a:t>
            </a:r>
            <a:endParaRPr lang="en-US" altLang="ja-JP" dirty="0" smtClean="0"/>
          </a:p>
          <a:p>
            <a:pPr>
              <a:lnSpc>
                <a:spcPct val="150000"/>
              </a:lnSpc>
              <a:buFont typeface="Wingdings" charset="2"/>
              <a:buChar char="n"/>
            </a:pPr>
            <a:r>
              <a:rPr lang="ja-JP" altLang="en-US" dirty="0" smtClean="0"/>
              <a:t>エラー情報が，人々に被害を与える恐れがある．</a:t>
            </a:r>
            <a:endParaRPr lang="en-US" altLang="ja-JP" dirty="0" smtClean="0"/>
          </a:p>
          <a:p>
            <a:pPr>
              <a:lnSpc>
                <a:spcPct val="150000"/>
              </a:lnSpc>
            </a:pPr>
            <a:endParaRPr lang="en-US" altLang="ja-JP" dirty="0" smtClean="0"/>
          </a:p>
          <a:p>
            <a:pPr>
              <a:lnSpc>
                <a:spcPct val="150000"/>
              </a:lnSpc>
            </a:pPr>
            <a:r>
              <a:rPr lang="ja-JP" altLang="en-US" dirty="0" smtClean="0"/>
              <a:t>一方で，共用すると総合的な行政サービスが可能になる場合でも、極端に多目的活用が禁止されると，サービス水準があがらず，情報基盤整備の効果が低くなる恐れがある．</a:t>
            </a:r>
            <a:endParaRPr lang="en-US" altLang="ja-JP" dirty="0" smtClean="0"/>
          </a:p>
          <a:p>
            <a:pPr>
              <a:lnSpc>
                <a:spcPct val="150000"/>
              </a:lnSpc>
            </a:pPr>
            <a:endParaRPr lang="en-US" altLang="ja-JP" dirty="0" smtClean="0"/>
          </a:p>
          <a:p>
            <a:pPr>
              <a:lnSpc>
                <a:spcPct val="150000"/>
              </a:lnSpc>
            </a:pPr>
            <a:r>
              <a:rPr lang="ja-JP" altLang="en-US" dirty="0" smtClean="0"/>
              <a:t>地理空間情報活用に関する基本的な指針が必要</a:t>
            </a:r>
            <a:endParaRPr lang="en-US" altLang="ja-JP" dirty="0" smtClean="0"/>
          </a:p>
          <a:p>
            <a:pPr>
              <a:lnSpc>
                <a:spcPct val="150000"/>
              </a:lnSpc>
            </a:pPr>
            <a:endParaRPr lang="en-US" altLang="ja-JP" dirty="0" smtClean="0"/>
          </a:p>
          <a:p>
            <a:pPr>
              <a:lnSpc>
                <a:spcPct val="150000"/>
              </a:lnSpc>
            </a:pPr>
            <a:r>
              <a:rPr lang="en-US" altLang="ja-JP" dirty="0" smtClean="0"/>
              <a:t>									</a:t>
            </a:r>
            <a:r>
              <a:rPr lang="ja-JP" altLang="en-US" b="1" dirty="0" smtClean="0"/>
              <a:t>地理空間情報活用推進基本法</a:t>
            </a:r>
            <a:endParaRPr lang="en-US" altLang="ja-JP" b="1" dirty="0" smtClean="0"/>
          </a:p>
          <a:p>
            <a:pPr>
              <a:lnSpc>
                <a:spcPct val="150000"/>
              </a:lnSpc>
            </a:pPr>
            <a:endParaRPr kumimoji="1" lang="ja-JP" altLang="en-US" dirty="0" smtClean="0"/>
          </a:p>
        </p:txBody>
      </p:sp>
      <p:sp>
        <p:nvSpPr>
          <p:cNvPr id="5" name="右矢印 4"/>
          <p:cNvSpPr/>
          <p:nvPr/>
        </p:nvSpPr>
        <p:spPr>
          <a:xfrm>
            <a:off x="3733800" y="6172200"/>
            <a:ext cx="685800" cy="228600"/>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85800" y="528935"/>
            <a:ext cx="2214531" cy="430887"/>
          </a:xfrm>
          <a:prstGeom prst="rect">
            <a:avLst/>
          </a:prstGeom>
          <a:noFill/>
        </p:spPr>
        <p:txBody>
          <a:bodyPr wrap="none" rtlCol="0">
            <a:spAutoFit/>
          </a:bodyPr>
          <a:lstStyle/>
          <a:p>
            <a:r>
              <a:rPr lang="ja-JP" altLang="en-US" sz="2200" b="1" dirty="0" smtClean="0"/>
              <a:t>法的な問題</a:t>
            </a:r>
            <a:r>
              <a:rPr lang="en-US" altLang="ja-JP" sz="2200" b="1" dirty="0" smtClean="0"/>
              <a:t> (2/4)</a:t>
            </a:r>
            <a:endParaRPr kumimoji="1" lang="ja-JP" altLang="en-US" sz="2200" b="1" dirty="0"/>
          </a:p>
        </p:txBody>
      </p:sp>
      <p:sp>
        <p:nvSpPr>
          <p:cNvPr id="3" name="テキスト ボックス 2"/>
          <p:cNvSpPr txBox="1"/>
          <p:nvPr/>
        </p:nvSpPr>
        <p:spPr>
          <a:xfrm>
            <a:off x="685800" y="1143000"/>
            <a:ext cx="5072723" cy="484748"/>
          </a:xfrm>
          <a:prstGeom prst="rect">
            <a:avLst/>
          </a:prstGeom>
          <a:noFill/>
        </p:spPr>
        <p:txBody>
          <a:bodyPr wrap="none" rtlCol="0">
            <a:spAutoFit/>
          </a:bodyPr>
          <a:lstStyle/>
          <a:p>
            <a:pPr>
              <a:lnSpc>
                <a:spcPct val="150000"/>
              </a:lnSpc>
            </a:pPr>
            <a:r>
              <a:rPr kumimoji="1" lang="ja-JP" altLang="en-US" dirty="0" smtClean="0"/>
              <a:t>地理空間情報活用推進基本法</a:t>
            </a:r>
            <a:r>
              <a:rPr lang="en-US" altLang="ja-JP" dirty="0" smtClean="0"/>
              <a:t> </a:t>
            </a:r>
            <a:r>
              <a:rPr lang="ja-JP" altLang="en-US" dirty="0" smtClean="0"/>
              <a:t>（平成１９年施行）：</a:t>
            </a:r>
            <a:endParaRPr kumimoji="1" lang="ja-JP" altLang="en-US" dirty="0" smtClean="0"/>
          </a:p>
        </p:txBody>
      </p:sp>
      <p:sp>
        <p:nvSpPr>
          <p:cNvPr id="4" name="テキスト ボックス 3"/>
          <p:cNvSpPr txBox="1"/>
          <p:nvPr/>
        </p:nvSpPr>
        <p:spPr>
          <a:xfrm>
            <a:off x="685800" y="1766374"/>
            <a:ext cx="7924800" cy="2977739"/>
          </a:xfrm>
          <a:prstGeom prst="rect">
            <a:avLst/>
          </a:prstGeom>
          <a:noFill/>
        </p:spPr>
        <p:txBody>
          <a:bodyPr wrap="square" rtlCol="0">
            <a:spAutoFit/>
          </a:bodyPr>
          <a:lstStyle/>
          <a:p>
            <a:pPr>
              <a:lnSpc>
                <a:spcPct val="150000"/>
              </a:lnSpc>
            </a:pPr>
            <a:r>
              <a:rPr lang="ja-JP" altLang="en-US" dirty="0" smtClean="0"/>
              <a:t>目的</a:t>
            </a:r>
          </a:p>
          <a:p>
            <a:pPr>
              <a:lnSpc>
                <a:spcPct val="150000"/>
              </a:lnSpc>
            </a:pPr>
            <a:r>
              <a:rPr lang="ja-JP" altLang="en-US" dirty="0" smtClean="0"/>
              <a:t>地理空間情報の活用の推進に関する施策を総合的かつ計画的に推進すること</a:t>
            </a:r>
            <a:endParaRPr lang="en-US" altLang="ja-JP" dirty="0" smtClean="0"/>
          </a:p>
          <a:p>
            <a:pPr>
              <a:lnSpc>
                <a:spcPct val="150000"/>
              </a:lnSpc>
            </a:pPr>
            <a:endParaRPr lang="ja-JP" altLang="en-US" dirty="0" smtClean="0"/>
          </a:p>
          <a:p>
            <a:pPr>
              <a:lnSpc>
                <a:spcPct val="150000"/>
              </a:lnSpc>
            </a:pPr>
            <a:r>
              <a:rPr lang="ja-JP" altLang="en-US" dirty="0" smtClean="0"/>
              <a:t>概要</a:t>
            </a:r>
          </a:p>
          <a:p>
            <a:pPr>
              <a:lnSpc>
                <a:spcPct val="150000"/>
              </a:lnSpc>
            </a:pPr>
            <a:r>
              <a:rPr lang="ja-JP" altLang="en-US" dirty="0" smtClean="0"/>
              <a:t>地理空間情報活用の基本理念</a:t>
            </a:r>
          </a:p>
          <a:p>
            <a:pPr>
              <a:lnSpc>
                <a:spcPct val="150000"/>
              </a:lnSpc>
            </a:pPr>
            <a:r>
              <a:rPr lang="ja-JP" altLang="en-US" dirty="0" smtClean="0"/>
              <a:t>国及び地方公共団体の責務及び民間事業者への要請並びに</a:t>
            </a:r>
            <a:r>
              <a:rPr kumimoji="1" lang="ja-JP" altLang="en-US" dirty="0" smtClean="0"/>
              <a:t>関係者の連携強化</a:t>
            </a:r>
            <a:endParaRPr kumimoji="1" lang="en-US" altLang="ja-JP" dirty="0" smtClean="0"/>
          </a:p>
          <a:p>
            <a:pPr>
              <a:lnSpc>
                <a:spcPct val="150000"/>
              </a:lnSpc>
            </a:pPr>
            <a:r>
              <a:rPr lang="ja-JP" altLang="en-US" dirty="0" smtClean="0"/>
              <a:t>地理空間情報活用の基本的な指針</a:t>
            </a:r>
            <a:endParaRPr kumimoji="1" lang="ja-JP" alt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85800" y="528935"/>
            <a:ext cx="2214531" cy="430887"/>
          </a:xfrm>
          <a:prstGeom prst="rect">
            <a:avLst/>
          </a:prstGeom>
          <a:noFill/>
        </p:spPr>
        <p:txBody>
          <a:bodyPr wrap="none" rtlCol="0">
            <a:spAutoFit/>
          </a:bodyPr>
          <a:lstStyle/>
          <a:p>
            <a:r>
              <a:rPr lang="ja-JP" altLang="en-US" sz="2200" b="1" dirty="0" smtClean="0"/>
              <a:t>法的な問題</a:t>
            </a:r>
            <a:r>
              <a:rPr lang="en-US" altLang="ja-JP" sz="2200" b="1" dirty="0" smtClean="0"/>
              <a:t> (3/4)</a:t>
            </a:r>
            <a:endParaRPr kumimoji="1" lang="ja-JP" altLang="en-US" sz="2200" b="1" dirty="0"/>
          </a:p>
        </p:txBody>
      </p:sp>
      <p:sp>
        <p:nvSpPr>
          <p:cNvPr id="3" name="テキスト ボックス 2"/>
          <p:cNvSpPr txBox="1"/>
          <p:nvPr/>
        </p:nvSpPr>
        <p:spPr>
          <a:xfrm>
            <a:off x="685800" y="990600"/>
            <a:ext cx="3015970" cy="484748"/>
          </a:xfrm>
          <a:prstGeom prst="rect">
            <a:avLst/>
          </a:prstGeom>
          <a:noFill/>
        </p:spPr>
        <p:txBody>
          <a:bodyPr wrap="none" rtlCol="0">
            <a:spAutoFit/>
          </a:bodyPr>
          <a:lstStyle/>
          <a:p>
            <a:pPr>
              <a:lnSpc>
                <a:spcPct val="150000"/>
              </a:lnSpc>
            </a:pPr>
            <a:r>
              <a:rPr kumimoji="1" lang="ja-JP" altLang="en-US" dirty="0" smtClean="0"/>
              <a:t>知的財産法と地理空間情報：</a:t>
            </a:r>
          </a:p>
        </p:txBody>
      </p:sp>
      <p:sp>
        <p:nvSpPr>
          <p:cNvPr id="4" name="テキスト ボックス 3"/>
          <p:cNvSpPr txBox="1"/>
          <p:nvPr/>
        </p:nvSpPr>
        <p:spPr>
          <a:xfrm>
            <a:off x="685801" y="1524000"/>
            <a:ext cx="7315200" cy="5055230"/>
          </a:xfrm>
          <a:prstGeom prst="rect">
            <a:avLst/>
          </a:prstGeom>
          <a:noFill/>
        </p:spPr>
        <p:txBody>
          <a:bodyPr wrap="square" rtlCol="0">
            <a:spAutoFit/>
          </a:bodyPr>
          <a:lstStyle/>
          <a:p>
            <a:pPr>
              <a:lnSpc>
                <a:spcPct val="150000"/>
              </a:lnSpc>
            </a:pPr>
            <a:r>
              <a:rPr kumimoji="1" lang="ja-JP" altLang="en-US" dirty="0" smtClean="0"/>
              <a:t>知的財産法：</a:t>
            </a:r>
            <a:endParaRPr kumimoji="1" lang="en-US" altLang="ja-JP" dirty="0" smtClean="0"/>
          </a:p>
          <a:p>
            <a:pPr>
              <a:lnSpc>
                <a:spcPct val="150000"/>
              </a:lnSpc>
            </a:pPr>
            <a:r>
              <a:rPr kumimoji="1" lang="ja-JP" altLang="en-US" dirty="0" smtClean="0"/>
              <a:t>著作権法，特許法など，他人の情報の不当な利用を排し，情報の財産的価値の保護を図る法律の総称</a:t>
            </a:r>
            <a:r>
              <a:rPr lang="ja-JP" altLang="en-US" dirty="0" smtClean="0"/>
              <a:t>．</a:t>
            </a:r>
            <a:r>
              <a:rPr kumimoji="1" lang="ja-JP" altLang="en-US" dirty="0" smtClean="0"/>
              <a:t>情報の自由利用は社会の発展に必要だが，模倣を許すと新規技術開発への意欲がそがれたり，偽ブランド品の横行が信用の失墜につながる可能性もあり，情報の保護が必要になる．</a:t>
            </a:r>
            <a:endParaRPr kumimoji="1" lang="en-US" altLang="ja-JP" dirty="0" smtClean="0"/>
          </a:p>
          <a:p>
            <a:pPr>
              <a:lnSpc>
                <a:spcPct val="150000"/>
              </a:lnSpc>
            </a:pPr>
            <a:endParaRPr lang="en-US" altLang="ja-JP" dirty="0" smtClean="0"/>
          </a:p>
          <a:p>
            <a:pPr>
              <a:lnSpc>
                <a:spcPct val="150000"/>
              </a:lnSpc>
            </a:pPr>
            <a:r>
              <a:rPr lang="ja-JP" altLang="en-US" dirty="0" smtClean="0"/>
              <a:t>地図は著作権の法の保護の対象となるが，「創作的表現」が保護の対象となり，標準化された表現は保護の対象にならず，また，そのもとになる地理情報（データベース）そのものが保護されるわけではない．ただし，情報収集への資本投下意欲がそがれる恐れがあるので，コストに焦点を合わせたデータベース保護制度の必要性も指摘されている．</a:t>
            </a:r>
            <a:endParaRPr lang="en-US" altLang="ja-JP" dirty="0" smtClean="0"/>
          </a:p>
          <a:p>
            <a:pPr>
              <a:lnSpc>
                <a:spcPct val="150000"/>
              </a:lnSpc>
            </a:pPr>
            <a:endParaRPr kumimoji="1" lang="ja-JP" alt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85800" y="528935"/>
            <a:ext cx="2214531" cy="430887"/>
          </a:xfrm>
          <a:prstGeom prst="rect">
            <a:avLst/>
          </a:prstGeom>
          <a:noFill/>
        </p:spPr>
        <p:txBody>
          <a:bodyPr wrap="none" rtlCol="0">
            <a:spAutoFit/>
          </a:bodyPr>
          <a:lstStyle/>
          <a:p>
            <a:r>
              <a:rPr lang="ja-JP" altLang="en-US" sz="2200" b="1" dirty="0" smtClean="0"/>
              <a:t>法的な問題</a:t>
            </a:r>
            <a:r>
              <a:rPr lang="en-US" altLang="ja-JP" sz="2200" b="1" dirty="0" smtClean="0"/>
              <a:t> (4/4)</a:t>
            </a:r>
            <a:endParaRPr kumimoji="1" lang="ja-JP" altLang="en-US" sz="2200" b="1" dirty="0"/>
          </a:p>
        </p:txBody>
      </p:sp>
      <p:sp>
        <p:nvSpPr>
          <p:cNvPr id="3" name="テキスト ボックス 2"/>
          <p:cNvSpPr txBox="1"/>
          <p:nvPr/>
        </p:nvSpPr>
        <p:spPr>
          <a:xfrm>
            <a:off x="685800" y="1219200"/>
            <a:ext cx="3246802" cy="484748"/>
          </a:xfrm>
          <a:prstGeom prst="rect">
            <a:avLst/>
          </a:prstGeom>
          <a:noFill/>
        </p:spPr>
        <p:txBody>
          <a:bodyPr wrap="none" rtlCol="0">
            <a:spAutoFit/>
          </a:bodyPr>
          <a:lstStyle/>
          <a:p>
            <a:pPr>
              <a:lnSpc>
                <a:spcPct val="150000"/>
              </a:lnSpc>
            </a:pPr>
            <a:r>
              <a:rPr kumimoji="1" lang="ja-JP" altLang="en-US" dirty="0" smtClean="0"/>
              <a:t>個人情報保護と地理空間情報：</a:t>
            </a:r>
          </a:p>
        </p:txBody>
      </p:sp>
      <p:sp>
        <p:nvSpPr>
          <p:cNvPr id="4" name="テキスト ボックス 3"/>
          <p:cNvSpPr txBox="1"/>
          <p:nvPr/>
        </p:nvSpPr>
        <p:spPr>
          <a:xfrm>
            <a:off x="685801" y="1905000"/>
            <a:ext cx="6019799" cy="4224234"/>
          </a:xfrm>
          <a:prstGeom prst="rect">
            <a:avLst/>
          </a:prstGeom>
          <a:noFill/>
        </p:spPr>
        <p:txBody>
          <a:bodyPr wrap="square" rtlCol="0">
            <a:spAutoFit/>
          </a:bodyPr>
          <a:lstStyle/>
          <a:p>
            <a:pPr>
              <a:lnSpc>
                <a:spcPct val="150000"/>
              </a:lnSpc>
            </a:pPr>
            <a:r>
              <a:rPr kumimoji="1" lang="ja-JP" altLang="en-US" dirty="0" smtClean="0"/>
              <a:t>個人情報：生存する個人に関する情報であって，当該情報に含まれる氏名，生年月日その他の記述等により特定の個人を識別できるもの（他の情報と容易に照合することができ，それにより特定の個人を識別することができることとなるものを含む）（個人情報保護法第２条第１項）</a:t>
            </a:r>
            <a:endParaRPr kumimoji="1" lang="en-US" altLang="ja-JP" dirty="0" smtClean="0"/>
          </a:p>
          <a:p>
            <a:pPr>
              <a:lnSpc>
                <a:spcPct val="150000"/>
              </a:lnSpc>
            </a:pPr>
            <a:endParaRPr lang="en-US" altLang="ja-JP" dirty="0" smtClean="0"/>
          </a:p>
          <a:p>
            <a:pPr>
              <a:lnSpc>
                <a:spcPct val="150000"/>
              </a:lnSpc>
            </a:pPr>
            <a:r>
              <a:rPr kumimoji="1" lang="ja-JP" altLang="en-US" dirty="0" smtClean="0"/>
              <a:t>地理空間情報は，</a:t>
            </a:r>
            <a:r>
              <a:rPr lang="ja-JP" altLang="en-US" dirty="0" smtClean="0"/>
              <a:t>地球上の位置と関連づけられ，同じまたは，同等の位置情報をもつ情報を集めて，個人と関連づけることが可能になる場合がある．このような状況が発生しうるときは，取り扱いに留意しなければいけない．</a:t>
            </a:r>
            <a:endParaRPr kumimoji="1" lang="ja-JP" altLang="en-US" dirty="0" smtClean="0"/>
          </a:p>
        </p:txBody>
      </p:sp>
      <p:grpSp>
        <p:nvGrpSpPr>
          <p:cNvPr id="16" name="図形グループ 15"/>
          <p:cNvGrpSpPr/>
          <p:nvPr/>
        </p:nvGrpSpPr>
        <p:grpSpPr>
          <a:xfrm>
            <a:off x="6858000" y="561345"/>
            <a:ext cx="2330866" cy="2285206"/>
            <a:chOff x="7086600" y="2515394"/>
            <a:chExt cx="2330866" cy="2285206"/>
          </a:xfrm>
        </p:grpSpPr>
        <p:sp>
          <p:nvSpPr>
            <p:cNvPr id="5" name="平行四辺形 4"/>
            <p:cNvSpPr/>
            <p:nvPr/>
          </p:nvSpPr>
          <p:spPr>
            <a:xfrm>
              <a:off x="7086600" y="3048000"/>
              <a:ext cx="1676400" cy="609600"/>
            </a:xfrm>
            <a:prstGeom prst="parallelogram">
              <a:avLst/>
            </a:prstGeom>
            <a:gradFill flip="none" rotWithShape="1">
              <a:gsLst>
                <a:gs pos="0">
                  <a:schemeClr val="bg1">
                    <a:lumMod val="75000"/>
                  </a:schemeClr>
                </a:gs>
                <a:gs pos="100000">
                  <a:srgbClr val="FFFFFF"/>
                </a:gs>
              </a:gsLst>
              <a:lin ang="4980000" scaled="0"/>
              <a:tileRect/>
            </a:gra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 name="平行四辺形 5"/>
            <p:cNvSpPr/>
            <p:nvPr/>
          </p:nvSpPr>
          <p:spPr>
            <a:xfrm>
              <a:off x="7086600" y="4191000"/>
              <a:ext cx="1676400" cy="609600"/>
            </a:xfrm>
            <a:prstGeom prst="parallelogram">
              <a:avLst/>
            </a:prstGeom>
            <a:gradFill flip="none" rotWithShape="1">
              <a:gsLst>
                <a:gs pos="0">
                  <a:schemeClr val="bg1">
                    <a:lumMod val="75000"/>
                  </a:schemeClr>
                </a:gs>
                <a:gs pos="100000">
                  <a:srgbClr val="FFFFFF"/>
                </a:gs>
              </a:gsLst>
              <a:lin ang="4980000" scaled="0"/>
              <a:tileRect/>
            </a:gra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7848600" y="2819400"/>
              <a:ext cx="1178440" cy="484748"/>
            </a:xfrm>
            <a:prstGeom prst="rect">
              <a:avLst/>
            </a:prstGeom>
            <a:noFill/>
          </p:spPr>
          <p:txBody>
            <a:bodyPr wrap="none" rtlCol="0">
              <a:spAutoFit/>
            </a:bodyPr>
            <a:lstStyle/>
            <a:p>
              <a:pPr>
                <a:lnSpc>
                  <a:spcPct val="150000"/>
                </a:lnSpc>
              </a:pPr>
              <a:r>
                <a:rPr kumimoji="1" lang="en-US" altLang="ja-JP" dirty="0" smtClean="0"/>
                <a:t>A</a:t>
              </a:r>
              <a:r>
                <a:rPr kumimoji="1" lang="ja-JP" altLang="en-US" dirty="0" smtClean="0"/>
                <a:t>さんの家</a:t>
              </a:r>
            </a:p>
          </p:txBody>
        </p:sp>
        <p:sp>
          <p:nvSpPr>
            <p:cNvPr id="14" name="フリーフォーム 13"/>
            <p:cNvSpPr/>
            <p:nvPr/>
          </p:nvSpPr>
          <p:spPr>
            <a:xfrm>
              <a:off x="7374323" y="4264623"/>
              <a:ext cx="1125073" cy="462353"/>
            </a:xfrm>
            <a:custGeom>
              <a:avLst/>
              <a:gdLst>
                <a:gd name="connsiteX0" fmla="*/ 270129 w 1125073"/>
                <a:gd name="connsiteY0" fmla="*/ 11141 h 462353"/>
                <a:gd name="connsiteX1" fmla="*/ 637727 w 1125073"/>
                <a:gd name="connsiteY1" fmla="*/ 111410 h 462353"/>
                <a:gd name="connsiteX2" fmla="*/ 1055452 w 1125073"/>
                <a:gd name="connsiteY2" fmla="*/ 111410 h 462353"/>
                <a:gd name="connsiteX3" fmla="*/ 1055452 w 1125073"/>
                <a:gd name="connsiteY3" fmla="*/ 378795 h 462353"/>
                <a:gd name="connsiteX4" fmla="*/ 721272 w 1125073"/>
                <a:gd name="connsiteY4" fmla="*/ 462353 h 462353"/>
                <a:gd name="connsiteX5" fmla="*/ 336965 w 1125073"/>
                <a:gd name="connsiteY5" fmla="*/ 378795 h 462353"/>
                <a:gd name="connsiteX6" fmla="*/ 52912 w 1125073"/>
                <a:gd name="connsiteY6" fmla="*/ 245102 h 462353"/>
                <a:gd name="connsiteX7" fmla="*/ 36203 w 1125073"/>
                <a:gd name="connsiteY7" fmla="*/ 44564 h 462353"/>
                <a:gd name="connsiteX8" fmla="*/ 270129 w 1125073"/>
                <a:gd name="connsiteY8" fmla="*/ 11141 h 462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5073" h="462353">
                  <a:moveTo>
                    <a:pt x="270129" y="11141"/>
                  </a:moveTo>
                  <a:cubicBezTo>
                    <a:pt x="370383" y="22282"/>
                    <a:pt x="506840" y="94699"/>
                    <a:pt x="637727" y="111410"/>
                  </a:cubicBezTo>
                  <a:cubicBezTo>
                    <a:pt x="768614" y="128121"/>
                    <a:pt x="985831" y="66846"/>
                    <a:pt x="1055452" y="111410"/>
                  </a:cubicBezTo>
                  <a:cubicBezTo>
                    <a:pt x="1125073" y="155974"/>
                    <a:pt x="1111149" y="320305"/>
                    <a:pt x="1055452" y="378795"/>
                  </a:cubicBezTo>
                  <a:cubicBezTo>
                    <a:pt x="999755" y="437285"/>
                    <a:pt x="841020" y="462353"/>
                    <a:pt x="721272" y="462353"/>
                  </a:cubicBezTo>
                  <a:cubicBezTo>
                    <a:pt x="601524" y="462353"/>
                    <a:pt x="448358" y="415003"/>
                    <a:pt x="336965" y="378795"/>
                  </a:cubicBezTo>
                  <a:cubicBezTo>
                    <a:pt x="225572" y="342587"/>
                    <a:pt x="103039" y="300807"/>
                    <a:pt x="52912" y="245102"/>
                  </a:cubicBezTo>
                  <a:cubicBezTo>
                    <a:pt x="2785" y="189397"/>
                    <a:pt x="0" y="86343"/>
                    <a:pt x="36203" y="44564"/>
                  </a:cubicBezTo>
                  <a:cubicBezTo>
                    <a:pt x="72406" y="2785"/>
                    <a:pt x="169875" y="0"/>
                    <a:pt x="270129" y="11141"/>
                  </a:cubicBezTo>
                  <a:close/>
                </a:path>
              </a:pathLst>
            </a:custGeom>
            <a:gradFill>
              <a:lin ang="540000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10" name="直線コネクタ 9"/>
            <p:cNvCxnSpPr>
              <a:stCxn id="5" idx="3"/>
            </p:cNvCxnSpPr>
            <p:nvPr/>
          </p:nvCxnSpPr>
          <p:spPr>
            <a:xfrm rot="5400000">
              <a:off x="7429103" y="4076303"/>
              <a:ext cx="838200" cy="794"/>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2" name="テキスト ボックス 11"/>
            <p:cNvSpPr txBox="1"/>
            <p:nvPr/>
          </p:nvSpPr>
          <p:spPr>
            <a:xfrm>
              <a:off x="7847806" y="4022249"/>
              <a:ext cx="1569660" cy="484748"/>
            </a:xfrm>
            <a:prstGeom prst="rect">
              <a:avLst/>
            </a:prstGeom>
            <a:noFill/>
          </p:spPr>
          <p:txBody>
            <a:bodyPr wrap="none" rtlCol="0">
              <a:spAutoFit/>
            </a:bodyPr>
            <a:lstStyle/>
            <a:p>
              <a:pPr>
                <a:lnSpc>
                  <a:spcPct val="150000"/>
                </a:lnSpc>
              </a:pPr>
              <a:r>
                <a:rPr kumimoji="1" lang="ja-JP" altLang="en-US" dirty="0" smtClean="0"/>
                <a:t>氾濫想定区域</a:t>
              </a:r>
            </a:p>
          </p:txBody>
        </p:sp>
        <p:sp>
          <p:nvSpPr>
            <p:cNvPr id="15" name="平行四辺形 14"/>
            <p:cNvSpPr/>
            <p:nvPr/>
          </p:nvSpPr>
          <p:spPr>
            <a:xfrm>
              <a:off x="7705532" y="3254683"/>
              <a:ext cx="287723" cy="197822"/>
            </a:xfrm>
            <a:prstGeom prst="parallelogram">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8" name="直線コネクタ 7"/>
            <p:cNvCxnSpPr/>
            <p:nvPr/>
          </p:nvCxnSpPr>
          <p:spPr>
            <a:xfrm rot="5400000">
              <a:off x="7429500" y="2933700"/>
              <a:ext cx="838200"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7" name="テキスト ボックス 16"/>
          <p:cNvSpPr txBox="1"/>
          <p:nvPr/>
        </p:nvSpPr>
        <p:spPr>
          <a:xfrm>
            <a:off x="5867400" y="528935"/>
            <a:ext cx="1800493" cy="484748"/>
          </a:xfrm>
          <a:prstGeom prst="rect">
            <a:avLst/>
          </a:prstGeom>
          <a:noFill/>
        </p:spPr>
        <p:txBody>
          <a:bodyPr wrap="none" rtlCol="0">
            <a:spAutoFit/>
          </a:bodyPr>
          <a:lstStyle/>
          <a:p>
            <a:pPr>
              <a:lnSpc>
                <a:spcPct val="150000"/>
              </a:lnSpc>
            </a:pPr>
            <a:r>
              <a:rPr kumimoji="1" lang="ja-JP" altLang="en-US" dirty="0" smtClean="0"/>
              <a:t>固定資産家屋図</a:t>
            </a:r>
          </a:p>
        </p:txBody>
      </p:sp>
      <p:sp>
        <p:nvSpPr>
          <p:cNvPr id="18" name="テキスト ボックス 17"/>
          <p:cNvSpPr txBox="1"/>
          <p:nvPr/>
        </p:nvSpPr>
        <p:spPr>
          <a:xfrm>
            <a:off x="6946853" y="2846551"/>
            <a:ext cx="1659429" cy="484748"/>
          </a:xfrm>
          <a:prstGeom prst="rect">
            <a:avLst/>
          </a:prstGeom>
          <a:noFill/>
        </p:spPr>
        <p:txBody>
          <a:bodyPr wrap="none" rtlCol="0">
            <a:spAutoFit/>
          </a:bodyPr>
          <a:lstStyle/>
          <a:p>
            <a:pPr>
              <a:lnSpc>
                <a:spcPct val="150000"/>
              </a:lnSpc>
            </a:pPr>
            <a:r>
              <a:rPr kumimoji="1" lang="ja-JP" altLang="en-US" dirty="0" smtClean="0"/>
              <a:t>ハザードマップ</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85800" y="528935"/>
            <a:ext cx="996186" cy="461665"/>
          </a:xfrm>
          <a:prstGeom prst="rect">
            <a:avLst/>
          </a:prstGeom>
          <a:noFill/>
        </p:spPr>
        <p:txBody>
          <a:bodyPr wrap="none" rtlCol="0">
            <a:spAutoFit/>
          </a:bodyPr>
          <a:lstStyle/>
          <a:p>
            <a:r>
              <a:rPr kumimoji="1" lang="ja-JP" altLang="en-US" sz="2400" b="1" dirty="0" smtClean="0"/>
              <a:t>まとめ</a:t>
            </a:r>
            <a:endParaRPr kumimoji="1" lang="ja-JP" altLang="en-US" sz="2400" b="1" dirty="0"/>
          </a:p>
        </p:txBody>
      </p:sp>
      <p:sp>
        <p:nvSpPr>
          <p:cNvPr id="3" name="テキスト ボックス 2"/>
          <p:cNvSpPr txBox="1"/>
          <p:nvPr/>
        </p:nvSpPr>
        <p:spPr>
          <a:xfrm>
            <a:off x="685801" y="1149488"/>
            <a:ext cx="7467600" cy="3393237"/>
          </a:xfrm>
          <a:prstGeom prst="rect">
            <a:avLst/>
          </a:prstGeom>
          <a:noFill/>
        </p:spPr>
        <p:txBody>
          <a:bodyPr wrap="square" rtlCol="0">
            <a:spAutoFit/>
          </a:bodyPr>
          <a:lstStyle/>
          <a:p>
            <a:pPr>
              <a:lnSpc>
                <a:spcPct val="150000"/>
              </a:lnSpc>
            </a:pPr>
            <a:r>
              <a:rPr kumimoji="1" lang="ja-JP" altLang="en-US" dirty="0" smtClean="0"/>
              <a:t>ここではまず，相互運用性と標準についてその基本を紹介し，地理情報の基盤である空間データ基盤を解説した．基盤はソフト，ハード，規則及び人材からなるが，その中で特に規則，つまり標準については，中核となる地理情報標準について解説した．現在国際的な標準化組織として，</a:t>
            </a:r>
            <a:r>
              <a:rPr kumimoji="1" lang="en-US" altLang="ja-JP" dirty="0" smtClean="0"/>
              <a:t>ISO/TC211</a:t>
            </a:r>
            <a:r>
              <a:rPr kumimoji="1" lang="ja-JP" altLang="en-US" dirty="0" smtClean="0"/>
              <a:t>や</a:t>
            </a:r>
            <a:r>
              <a:rPr kumimoji="1" lang="en-US" altLang="ja-JP" dirty="0" smtClean="0"/>
              <a:t>OGC</a:t>
            </a:r>
            <a:r>
              <a:rPr kumimoji="1" lang="ja-JP" altLang="en-US" dirty="0" smtClean="0"/>
              <a:t>などがあるが，そこで審議され，制定されている標準のいくつかについて紹介した．また，空間データ基盤を実現させるネットワーク環境及びインタフェース標準についても触れた．最後に地理空間情報活用推進基本法について触れた．</a:t>
            </a:r>
            <a:endParaRPr kumimoji="1" lang="en-US" altLang="ja-JP"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756616" y="451548"/>
            <a:ext cx="7615707" cy="461665"/>
          </a:xfrm>
          <a:prstGeom prst="rect">
            <a:avLst/>
          </a:prstGeom>
          <a:solidFill>
            <a:schemeClr val="bg1">
              <a:lumMod val="75000"/>
            </a:schemeClr>
          </a:solidFill>
        </p:spPr>
        <p:txBody>
          <a:bodyPr wrap="square" rtlCol="0">
            <a:spAutoFit/>
          </a:bodyPr>
          <a:lstStyle/>
          <a:p>
            <a:r>
              <a:rPr kumimoji="1" lang="ja-JP" altLang="en-US" sz="2400" b="1" dirty="0" smtClean="0"/>
              <a:t>ここで学ぶこと</a:t>
            </a:r>
            <a:endParaRPr kumimoji="1" lang="ja-JP" altLang="en-US" sz="2400" b="1" dirty="0"/>
          </a:p>
        </p:txBody>
      </p:sp>
      <p:sp>
        <p:nvSpPr>
          <p:cNvPr id="5" name="テキスト ボックス 4"/>
          <p:cNvSpPr txBox="1"/>
          <p:nvPr/>
        </p:nvSpPr>
        <p:spPr>
          <a:xfrm>
            <a:off x="756616" y="1219200"/>
            <a:ext cx="7615707" cy="2977739"/>
          </a:xfrm>
          <a:prstGeom prst="rect">
            <a:avLst/>
          </a:prstGeom>
          <a:noFill/>
        </p:spPr>
        <p:txBody>
          <a:bodyPr wrap="square" rtlCol="0">
            <a:spAutoFit/>
          </a:bodyPr>
          <a:lstStyle/>
          <a:p>
            <a:pPr>
              <a:lnSpc>
                <a:spcPct val="150000"/>
              </a:lnSpc>
            </a:pPr>
            <a:r>
              <a:rPr lang="ja-JP" altLang="en-US" dirty="0" smtClean="0"/>
              <a:t>　空間データの製作には，多くの場合多額の費用と手間を要する．しかし，空間データは，それが反映している時空間的なエリアの説明情報として，将来にわたり使用される可能性をもつ．空間データの再利用によって，データ整備にかかる時間と労力が圧縮できる．従って空間データの流通と共有を促す仕組みは，社会に役立つものとなる．ここでは，空間データの流通と共用について学ぶとともに，法的な問題にも触れる．</a:t>
            </a:r>
          </a:p>
          <a:p>
            <a:pPr>
              <a:lnSpc>
                <a:spcPct val="150000"/>
              </a:lnSpc>
            </a:pPr>
            <a:endParaRPr kumimoji="1" lang="ja-JP"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85800" y="528935"/>
            <a:ext cx="1415772" cy="461665"/>
          </a:xfrm>
          <a:prstGeom prst="rect">
            <a:avLst/>
          </a:prstGeom>
          <a:noFill/>
        </p:spPr>
        <p:txBody>
          <a:bodyPr wrap="none" rtlCol="0">
            <a:spAutoFit/>
          </a:bodyPr>
          <a:lstStyle/>
          <a:p>
            <a:r>
              <a:rPr lang="ja-JP" altLang="en-US" sz="2400" b="1" dirty="0" smtClean="0"/>
              <a:t>参考文献</a:t>
            </a:r>
            <a:endParaRPr kumimoji="1" lang="en-US" altLang="ja-JP" sz="2400" b="1" dirty="0" smtClean="0"/>
          </a:p>
        </p:txBody>
      </p:sp>
      <p:sp>
        <p:nvSpPr>
          <p:cNvPr id="3" name="テキスト ボックス 2"/>
          <p:cNvSpPr txBox="1"/>
          <p:nvPr/>
        </p:nvSpPr>
        <p:spPr>
          <a:xfrm>
            <a:off x="685800" y="1143000"/>
            <a:ext cx="7543800" cy="2585323"/>
          </a:xfrm>
          <a:prstGeom prst="rect">
            <a:avLst/>
          </a:prstGeom>
          <a:noFill/>
        </p:spPr>
        <p:txBody>
          <a:bodyPr wrap="square" rtlCol="0">
            <a:spAutoFit/>
          </a:bodyPr>
          <a:lstStyle/>
          <a:p>
            <a:pPr marL="342900" indent="-342900">
              <a:buFont typeface="+mj-lt"/>
              <a:buAutoNum type="arabicPeriod"/>
            </a:pPr>
            <a:r>
              <a:rPr lang="ja-JP" altLang="en-US" dirty="0" smtClean="0"/>
              <a:t>有川正俊・太田守重監修（</a:t>
            </a:r>
            <a:r>
              <a:rPr lang="en-US" altLang="ja-JP" dirty="0" smtClean="0"/>
              <a:t>2007</a:t>
            </a:r>
            <a:r>
              <a:rPr lang="ja-JP" altLang="en-US" dirty="0" smtClean="0"/>
              <a:t>）</a:t>
            </a:r>
            <a:r>
              <a:rPr lang="en-US" altLang="ja-JP" dirty="0" smtClean="0"/>
              <a:t>GIS</a:t>
            </a:r>
            <a:r>
              <a:rPr lang="ja-JP" altLang="en-US" dirty="0" smtClean="0"/>
              <a:t>のためのモデリング入門，ソフトバンククリエイティブ</a:t>
            </a:r>
          </a:p>
          <a:p>
            <a:pPr marL="342900" indent="-342900">
              <a:buFont typeface="+mj-lt"/>
              <a:buAutoNum type="arabicPeriod"/>
            </a:pPr>
            <a:r>
              <a:rPr lang="en-US" altLang="ja-JP" dirty="0" smtClean="0"/>
              <a:t>Tyler Mitchell</a:t>
            </a:r>
            <a:r>
              <a:rPr lang="ja-JP" altLang="en-US" dirty="0" smtClean="0"/>
              <a:t>著，大塚恒平，たくぼあきお，丹羽誠，真野栄一，森亮訳（</a:t>
            </a:r>
            <a:r>
              <a:rPr lang="en-US" altLang="ja-JP" dirty="0" smtClean="0"/>
              <a:t>2006</a:t>
            </a:r>
            <a:r>
              <a:rPr lang="ja-JP" altLang="en-US" dirty="0" smtClean="0"/>
              <a:t>）入門</a:t>
            </a:r>
            <a:r>
              <a:rPr lang="en-US" altLang="ja-JP" dirty="0" smtClean="0"/>
              <a:t>Web</a:t>
            </a:r>
            <a:r>
              <a:rPr lang="ja-JP" altLang="en-US" dirty="0" smtClean="0"/>
              <a:t>マッピング，オライリー・ジャパン</a:t>
            </a:r>
          </a:p>
          <a:p>
            <a:pPr marL="342900" indent="-342900">
              <a:buFont typeface="+mj-lt"/>
              <a:buAutoNum type="arabicPeriod"/>
            </a:pPr>
            <a:r>
              <a:rPr lang="en-US" altLang="ja-JP" dirty="0" smtClean="0"/>
              <a:t>Messer, I. (2007). Building European Spatial Data Infrastructures, ESRI.</a:t>
            </a:r>
          </a:p>
          <a:p>
            <a:pPr marL="342900" indent="-342900">
              <a:buFont typeface="+mj-lt"/>
              <a:buAutoNum type="arabicPeriod"/>
            </a:pPr>
            <a:r>
              <a:rPr lang="ja-JP" altLang="en-US" dirty="0" smtClean="0"/>
              <a:t>地理情報システム学会</a:t>
            </a:r>
            <a:r>
              <a:rPr lang="en-US" altLang="ja-JP" dirty="0" smtClean="0"/>
              <a:t>. </a:t>
            </a:r>
            <a:r>
              <a:rPr lang="ja-JP" altLang="en-US" dirty="0" smtClean="0"/>
              <a:t>（</a:t>
            </a:r>
            <a:r>
              <a:rPr lang="en-US" altLang="ja-JP" dirty="0" smtClean="0"/>
              <a:t>2004</a:t>
            </a:r>
            <a:r>
              <a:rPr lang="ja-JP" altLang="en-US" dirty="0" smtClean="0"/>
              <a:t>）．地理情報科学事典．朝倉書店</a:t>
            </a:r>
            <a:r>
              <a:rPr lang="en-US" altLang="ja-JP" dirty="0" smtClean="0"/>
              <a:t>.pp.408-409</a:t>
            </a:r>
            <a:r>
              <a:rPr lang="ja-JP" altLang="en-US" dirty="0" smtClean="0"/>
              <a:t>（個人情報保護制度），</a:t>
            </a:r>
            <a:r>
              <a:rPr lang="en-US" altLang="ja-JP" dirty="0" smtClean="0"/>
              <a:t> pp.410-411</a:t>
            </a:r>
            <a:r>
              <a:rPr lang="ja-JP" altLang="en-US" dirty="0" smtClean="0"/>
              <a:t>（知的財産法）</a:t>
            </a:r>
            <a:endParaRPr lang="en-US" altLang="ja-JP" dirty="0" smtClean="0"/>
          </a:p>
          <a:p>
            <a:pPr marL="342900" indent="-342900">
              <a:buFont typeface="+mj-lt"/>
              <a:buAutoNum type="arabicPeriod"/>
            </a:pPr>
            <a:endParaRPr lang="en-US" altLang="ja-JP" dirty="0" smtClean="0"/>
          </a:p>
          <a:p>
            <a:pPr marL="342900" indent="-342900">
              <a:buFont typeface="+mj-lt"/>
              <a:buAutoNum type="arabicPeriod"/>
            </a:pPr>
            <a:endParaRPr kumimoji="1"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85800" y="528935"/>
            <a:ext cx="3280315" cy="461665"/>
          </a:xfrm>
          <a:prstGeom prst="rect">
            <a:avLst/>
          </a:prstGeom>
          <a:noFill/>
        </p:spPr>
        <p:txBody>
          <a:bodyPr wrap="none" rtlCol="0">
            <a:spAutoFit/>
          </a:bodyPr>
          <a:lstStyle/>
          <a:p>
            <a:r>
              <a:rPr lang="ja-JP" altLang="en-US" sz="2400" b="1" dirty="0" smtClean="0"/>
              <a:t>相互運用性</a:t>
            </a:r>
            <a:r>
              <a:rPr lang="en-US" altLang="en-US" sz="2400" b="1" dirty="0" err="1" smtClean="0"/>
              <a:t>と</a:t>
            </a:r>
            <a:r>
              <a:rPr lang="ja-JP" altLang="en-US" sz="2400" b="1" dirty="0" smtClean="0"/>
              <a:t>標準</a:t>
            </a:r>
            <a:r>
              <a:rPr lang="en-US" altLang="ja-JP" sz="2400" b="1" dirty="0" smtClean="0"/>
              <a:t> (1/4)</a:t>
            </a:r>
            <a:endParaRPr kumimoji="1" lang="ja-JP" altLang="en-US" sz="2400" b="1" dirty="0"/>
          </a:p>
        </p:txBody>
      </p:sp>
      <p:sp>
        <p:nvSpPr>
          <p:cNvPr id="3" name="テキスト ボックス 2"/>
          <p:cNvSpPr txBox="1"/>
          <p:nvPr/>
        </p:nvSpPr>
        <p:spPr>
          <a:xfrm>
            <a:off x="685800" y="1497464"/>
            <a:ext cx="7924800" cy="3393237"/>
          </a:xfrm>
          <a:prstGeom prst="rect">
            <a:avLst/>
          </a:prstGeom>
          <a:noFill/>
        </p:spPr>
        <p:txBody>
          <a:bodyPr wrap="square" rtlCol="0">
            <a:spAutoFit/>
          </a:bodyPr>
          <a:lstStyle/>
          <a:p>
            <a:pPr>
              <a:lnSpc>
                <a:spcPct val="150000"/>
              </a:lnSpc>
            </a:pPr>
            <a:r>
              <a:rPr lang="ja-JP" altLang="en-US" dirty="0" smtClean="0"/>
              <a:t>相互運用性</a:t>
            </a:r>
            <a:r>
              <a:rPr kumimoji="1" lang="en-US" altLang="ja-JP" dirty="0" smtClean="0"/>
              <a:t> (</a:t>
            </a:r>
            <a:r>
              <a:rPr lang="en-US" altLang="ja-JP" dirty="0" smtClean="0"/>
              <a:t>Interoperability</a:t>
            </a:r>
            <a:r>
              <a:rPr kumimoji="1" lang="en-US" altLang="ja-JP" dirty="0" smtClean="0"/>
              <a:t>)</a:t>
            </a:r>
            <a:r>
              <a:rPr kumimoji="1" lang="ja-JP" altLang="en-US" dirty="0" smtClean="0"/>
              <a:t>：異なる情報システムであっても，ネットワークを通じて情報交換することが可能になること</a:t>
            </a:r>
            <a:endParaRPr kumimoji="1" lang="en-US" altLang="ja-JP" dirty="0" smtClean="0"/>
          </a:p>
          <a:p>
            <a:pPr>
              <a:lnSpc>
                <a:spcPct val="150000"/>
              </a:lnSpc>
            </a:pPr>
            <a:endParaRPr lang="en-US" altLang="ja-JP" dirty="0" smtClean="0"/>
          </a:p>
          <a:p>
            <a:pPr>
              <a:lnSpc>
                <a:spcPct val="150000"/>
              </a:lnSpc>
            </a:pPr>
            <a:r>
              <a:rPr kumimoji="1" lang="ja-JP" altLang="en-US" dirty="0" smtClean="0"/>
              <a:t>標準</a:t>
            </a:r>
            <a:r>
              <a:rPr kumimoji="1" lang="en-US" altLang="ja-JP" dirty="0" smtClean="0"/>
              <a:t> (Standard)</a:t>
            </a:r>
            <a:r>
              <a:rPr kumimoji="1" lang="ja-JP" altLang="en-US" dirty="0" smtClean="0"/>
              <a:t>：</a:t>
            </a:r>
            <a:r>
              <a:rPr lang="ja-JP" altLang="en-US" dirty="0" smtClean="0"/>
              <a:t>相互運用を可能にする規則．交換する当事者が標準の合意をすれば，相互運用性は確保できる．</a:t>
            </a:r>
            <a:endParaRPr lang="en-US" altLang="ja-JP" dirty="0" smtClean="0"/>
          </a:p>
          <a:p>
            <a:pPr>
              <a:lnSpc>
                <a:spcPct val="150000"/>
              </a:lnSpc>
            </a:pPr>
            <a:endParaRPr lang="en-US" altLang="ja-JP" dirty="0" smtClean="0"/>
          </a:p>
          <a:p>
            <a:pPr>
              <a:lnSpc>
                <a:spcPct val="150000"/>
              </a:lnSpc>
            </a:pPr>
            <a:r>
              <a:rPr kumimoji="1" lang="ja-JP" altLang="en-US" dirty="0" smtClean="0"/>
              <a:t>公開標準</a:t>
            </a:r>
            <a:r>
              <a:rPr kumimoji="1" lang="en-US" altLang="ja-JP" dirty="0" smtClean="0"/>
              <a:t>(Open standard) </a:t>
            </a:r>
            <a:r>
              <a:rPr kumimoji="1" lang="ja-JP" altLang="en-US" dirty="0" smtClean="0"/>
              <a:t>：</a:t>
            </a:r>
            <a:r>
              <a:rPr lang="ja-JP" altLang="en-US" dirty="0" smtClean="0"/>
              <a:t>公開され自由に使用することができる標準．</a:t>
            </a:r>
            <a:r>
              <a:rPr kumimoji="1" lang="ja-JP" altLang="en-US" dirty="0" smtClean="0"/>
              <a:t>公開標準に従えば，より広く，情報交換が可能になる．</a:t>
            </a:r>
            <a:r>
              <a:rPr lang="ja-JP" altLang="en-US" dirty="0" smtClean="0"/>
              <a:t>標準</a:t>
            </a:r>
            <a:endParaRPr kumimoji="1" lang="en-US" altLang="ja-JP"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85800" y="528935"/>
            <a:ext cx="3280315" cy="461665"/>
          </a:xfrm>
          <a:prstGeom prst="rect">
            <a:avLst/>
          </a:prstGeom>
          <a:noFill/>
        </p:spPr>
        <p:txBody>
          <a:bodyPr wrap="none" rtlCol="0">
            <a:spAutoFit/>
          </a:bodyPr>
          <a:lstStyle/>
          <a:p>
            <a:r>
              <a:rPr lang="ja-JP" altLang="en-US" sz="2400" b="1" dirty="0" smtClean="0"/>
              <a:t>相互運用性</a:t>
            </a:r>
            <a:r>
              <a:rPr lang="en-US" altLang="en-US" sz="2400" b="1" dirty="0" err="1" smtClean="0"/>
              <a:t>と</a:t>
            </a:r>
            <a:r>
              <a:rPr lang="ja-JP" altLang="en-US" sz="2400" b="1" dirty="0" smtClean="0"/>
              <a:t>標準</a:t>
            </a:r>
            <a:r>
              <a:rPr lang="en-US" altLang="ja-JP" sz="2400" b="1" dirty="0" smtClean="0"/>
              <a:t> (2/4)</a:t>
            </a:r>
            <a:endParaRPr kumimoji="1" lang="ja-JP" altLang="en-US" sz="2400" b="1" dirty="0"/>
          </a:p>
        </p:txBody>
      </p:sp>
      <p:sp>
        <p:nvSpPr>
          <p:cNvPr id="3" name="テキスト ボックス 2"/>
          <p:cNvSpPr txBox="1"/>
          <p:nvPr/>
        </p:nvSpPr>
        <p:spPr>
          <a:xfrm>
            <a:off x="685800" y="1295400"/>
            <a:ext cx="7620000" cy="4985981"/>
          </a:xfrm>
          <a:prstGeom prst="rect">
            <a:avLst/>
          </a:prstGeom>
          <a:noFill/>
        </p:spPr>
        <p:txBody>
          <a:bodyPr wrap="square" rtlCol="0">
            <a:spAutoFit/>
          </a:bodyPr>
          <a:lstStyle/>
          <a:p>
            <a:r>
              <a:rPr lang="ja-JP" altLang="en-US" dirty="0" smtClean="0"/>
              <a:t>情報基盤</a:t>
            </a:r>
            <a:r>
              <a:rPr lang="en-US" altLang="ja-JP" dirty="0" smtClean="0"/>
              <a:t> (Information infrastructure)</a:t>
            </a:r>
            <a:r>
              <a:rPr lang="ja-JP" altLang="en-US" dirty="0" smtClean="0"/>
              <a:t>：情報の整備，利用，流通，保存及び廃棄を支援する人々，処理，手順，ツール，設備及び技術の全て</a:t>
            </a:r>
            <a:endParaRPr lang="en-US" altLang="ja-JP" dirty="0" smtClean="0"/>
          </a:p>
          <a:p>
            <a:endParaRPr kumimoji="1" lang="en-US" altLang="ja-JP" dirty="0" smtClean="0"/>
          </a:p>
          <a:p>
            <a:r>
              <a:rPr lang="ja-JP" altLang="en-US" dirty="0" smtClean="0"/>
              <a:t>もし扱われる情報が，地理空間上の位置と関連する情報（地理情報）の場合は，</a:t>
            </a:r>
            <a:r>
              <a:rPr kumimoji="1" lang="ja-JP" altLang="en-US" dirty="0" smtClean="0"/>
              <a:t>空間データ基盤</a:t>
            </a:r>
            <a:r>
              <a:rPr kumimoji="1" lang="en-US" altLang="ja-JP" dirty="0" smtClean="0"/>
              <a:t>(Spatial Data Infrastructure)</a:t>
            </a:r>
            <a:r>
              <a:rPr kumimoji="1" lang="ja-JP" altLang="en-US" dirty="0" smtClean="0"/>
              <a:t>といわれ，その定義は，</a:t>
            </a:r>
            <a:endParaRPr kumimoji="1" lang="en-US" altLang="ja-JP" dirty="0" smtClean="0"/>
          </a:p>
          <a:p>
            <a:endParaRPr kumimoji="1" lang="en-US" altLang="ja-JP" dirty="0" smtClean="0"/>
          </a:p>
          <a:p>
            <a:r>
              <a:rPr lang="en-US" altLang="ja-JP" sz="1400" i="1" dirty="0" smtClean="0"/>
              <a:t>Spatial Data Infrastructure is the means to assemble geographic information that describes the arrangement and attributes of features and phenomena on the Earth. The infrastructure includes the materials, technology, and people necessary to acquire, process, store, and distribute such information to meet a wide variety of needs </a:t>
            </a:r>
            <a:r>
              <a:rPr lang="en-US" altLang="ja-JP" sz="1400" dirty="0" smtClean="0"/>
              <a:t>(p.16, Toward a Coordinated Spatial Data Infrastructure for the Nation (1993) , Commission on Geosciences, Environment and Resources (CGER), USA, http://</a:t>
            </a:r>
            <a:r>
              <a:rPr lang="en-US" altLang="ja-JP" sz="1400" dirty="0" err="1" smtClean="0"/>
              <a:t>www.nap.edu/catalog.php?record_id</a:t>
            </a:r>
            <a:r>
              <a:rPr lang="en-US" altLang="ja-JP" sz="1400" dirty="0" smtClean="0"/>
              <a:t>=2105)</a:t>
            </a:r>
            <a:r>
              <a:rPr lang="en-US" altLang="ja-JP" sz="1400" i="1" dirty="0" smtClean="0"/>
              <a:t>.</a:t>
            </a:r>
          </a:p>
          <a:p>
            <a:r>
              <a:rPr lang="ja-JP" altLang="en-US" dirty="0" smtClean="0"/>
              <a:t>空間データ基盤とは，地球上の現象及び地物の構成や属性を記述する地理情報をまとめるための仕組みである．この基盤は多様なニーズに応えるこのような情報を取得し，処理し，保存し，配布するために必要な資源，技術及び人々から成る．</a:t>
            </a:r>
            <a:endParaRPr lang="en-US" altLang="ja-JP" dirty="0" smtClean="0"/>
          </a:p>
          <a:p>
            <a:endParaRPr lang="en-US" altLang="ja-JP" dirty="0" smtClean="0"/>
          </a:p>
          <a:p>
            <a:r>
              <a:rPr lang="ja-JP" altLang="en-US" dirty="0" smtClean="0"/>
              <a:t>それが，国家主導で構築されると，出来上がる</a:t>
            </a:r>
            <a:r>
              <a:rPr lang="en-US" altLang="ja-JP" dirty="0" smtClean="0"/>
              <a:t>SDI</a:t>
            </a:r>
            <a:r>
              <a:rPr lang="ja-JP" altLang="en-US" dirty="0" smtClean="0"/>
              <a:t>は，国土空間データ基盤（</a:t>
            </a:r>
            <a:r>
              <a:rPr lang="en-US" altLang="ja-JP" dirty="0" smtClean="0"/>
              <a:t>National Spatial Data Infrastructure</a:t>
            </a:r>
            <a:r>
              <a:rPr lang="ja-JP" altLang="en-US" dirty="0" smtClean="0"/>
              <a:t>）と言われる．</a:t>
            </a:r>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a:spLocks noChangeArrowheads="1"/>
          </p:cNvSpPr>
          <p:nvPr/>
        </p:nvSpPr>
        <p:spPr bwMode="auto">
          <a:xfrm>
            <a:off x="457200" y="1676400"/>
            <a:ext cx="7996238" cy="2862965"/>
          </a:xfrm>
          <a:prstGeom prst="rect">
            <a:avLst/>
          </a:prstGeom>
          <a:noFill/>
          <a:ln w="9525">
            <a:noFill/>
            <a:miter lim="800000"/>
            <a:headEnd/>
            <a:tailEnd/>
          </a:ln>
          <a:effectLst/>
        </p:spPr>
        <p:txBody>
          <a:bodyPr lIns="92075" tIns="46038" rIns="92075" bIns="46038">
            <a:prstTxWarp prst="textNoShape">
              <a:avLst/>
            </a:prstTxWarp>
            <a:spAutoFit/>
          </a:bodyPr>
          <a:lstStyle/>
          <a:p>
            <a:pPr eaLnBrk="0" hangingPunct="0"/>
            <a:endParaRPr lang="en-US" altLang="ja-JP" dirty="0">
              <a:latin typeface="ＭＳ Ｐ明朝" charset="-128"/>
              <a:ea typeface="ＭＳ Ｐ明朝" charset="-128"/>
              <a:cs typeface="ＭＳ Ｐ明朝" charset="-128"/>
            </a:endParaRPr>
          </a:p>
          <a:p>
            <a:pPr eaLnBrk="0" hangingPunct="0"/>
            <a:r>
              <a:rPr lang="en-US" altLang="ja-JP" dirty="0">
                <a:solidFill>
                  <a:schemeClr val="tx1">
                    <a:lumMod val="75000"/>
                    <a:lumOff val="25000"/>
                  </a:schemeClr>
                </a:solidFill>
                <a:ea typeface="ＭＳ Ｐ明朝" charset="-128"/>
                <a:cs typeface="ＭＳ Ｐ明朝" charset="-128"/>
              </a:rPr>
              <a:t>“National Spatial Data Infrastructure</a:t>
            </a:r>
            <a:r>
              <a:rPr lang="en-US" altLang="ja-JP" dirty="0">
                <a:solidFill>
                  <a:schemeClr val="tx1">
                    <a:lumMod val="75000"/>
                    <a:lumOff val="25000"/>
                  </a:schemeClr>
                </a:solidFill>
              </a:rPr>
              <a:t>”</a:t>
            </a:r>
            <a:r>
              <a:rPr lang="en-US" altLang="ja-JP" dirty="0">
                <a:solidFill>
                  <a:schemeClr val="tx1">
                    <a:lumMod val="75000"/>
                    <a:lumOff val="25000"/>
                  </a:schemeClr>
                </a:solidFill>
                <a:ea typeface="ＭＳ Ｐ明朝" charset="-128"/>
                <a:cs typeface="ＭＳ Ｐ明朝" charset="-128"/>
              </a:rPr>
              <a:t> (NSDI) means the technology, policies, standards, and human resources necessary to acquire, process, store, distribute, and improve utilization of geospatial data.</a:t>
            </a:r>
          </a:p>
          <a:p>
            <a:pPr eaLnBrk="0" hangingPunct="0"/>
            <a:endParaRPr lang="en-US" altLang="ja-JP" dirty="0">
              <a:solidFill>
                <a:schemeClr val="tx1">
                  <a:lumMod val="75000"/>
                  <a:lumOff val="25000"/>
                </a:schemeClr>
              </a:solidFill>
              <a:ea typeface="ＭＳ Ｐ明朝" charset="-128"/>
              <a:cs typeface="ＭＳ Ｐ明朝" charset="-128"/>
            </a:endParaRPr>
          </a:p>
          <a:p>
            <a:pPr eaLnBrk="0" hangingPunct="0"/>
            <a:r>
              <a:rPr lang="ja-JP" altLang="en-US" dirty="0">
                <a:solidFill>
                  <a:schemeClr val="tx1">
                    <a:lumMod val="75000"/>
                    <a:lumOff val="25000"/>
                  </a:schemeClr>
                </a:solidFill>
                <a:ea typeface="ＭＳ ゴシック" charset="-128"/>
                <a:cs typeface="ＭＳ ゴシック" charset="-128"/>
              </a:rPr>
              <a:t>国土空間データ基盤（ＮＳＤＩ）は</a:t>
            </a:r>
            <a:endParaRPr lang="en-US" altLang="ja-JP" dirty="0">
              <a:solidFill>
                <a:schemeClr val="tx1">
                  <a:lumMod val="75000"/>
                  <a:lumOff val="25000"/>
                </a:schemeClr>
              </a:solidFill>
              <a:ea typeface="ＭＳ ゴシック" charset="-128"/>
              <a:cs typeface="ＭＳ ゴシック" charset="-128"/>
            </a:endParaRPr>
          </a:p>
          <a:p>
            <a:pPr eaLnBrk="0" hangingPunct="0"/>
            <a:r>
              <a:rPr lang="ja-JP" altLang="en-US" dirty="0">
                <a:solidFill>
                  <a:schemeClr val="tx1">
                    <a:lumMod val="75000"/>
                    <a:lumOff val="25000"/>
                  </a:schemeClr>
                </a:solidFill>
                <a:ea typeface="ＭＳ ゴシック" charset="-128"/>
                <a:cs typeface="ＭＳ ゴシック" charset="-128"/>
              </a:rPr>
              <a:t>地理的空間データの</a:t>
            </a:r>
            <a:r>
              <a:rPr lang="en-US" altLang="ja-JP" dirty="0">
                <a:solidFill>
                  <a:schemeClr val="tx1">
                    <a:lumMod val="75000"/>
                    <a:lumOff val="25000"/>
                  </a:schemeClr>
                </a:solidFill>
                <a:ea typeface="ＭＳ ゴシック" charset="-128"/>
                <a:cs typeface="ＭＳ ゴシック" charset="-128"/>
              </a:rPr>
              <a:t> </a:t>
            </a:r>
            <a:r>
              <a:rPr lang="ja-JP" altLang="en-US" dirty="0">
                <a:solidFill>
                  <a:schemeClr val="tx1">
                    <a:lumMod val="75000"/>
                    <a:lumOff val="25000"/>
                  </a:schemeClr>
                </a:solidFill>
                <a:ea typeface="ＭＳ ゴシック" charset="-128"/>
                <a:cs typeface="ＭＳ ゴシック" charset="-128"/>
              </a:rPr>
              <a:t>取得、処理、保管、配布及び</a:t>
            </a:r>
            <a:endParaRPr lang="en-US" altLang="ja-JP" dirty="0">
              <a:solidFill>
                <a:schemeClr val="tx1">
                  <a:lumMod val="75000"/>
                  <a:lumOff val="25000"/>
                </a:schemeClr>
              </a:solidFill>
              <a:ea typeface="ＭＳ ゴシック" charset="-128"/>
              <a:cs typeface="ＭＳ ゴシック" charset="-128"/>
            </a:endParaRPr>
          </a:p>
          <a:p>
            <a:pPr eaLnBrk="0" hangingPunct="0"/>
            <a:r>
              <a:rPr lang="ja-JP" altLang="en-US" dirty="0">
                <a:solidFill>
                  <a:schemeClr val="tx1">
                    <a:lumMod val="75000"/>
                    <a:lumOff val="25000"/>
                  </a:schemeClr>
                </a:solidFill>
                <a:ea typeface="ＭＳ ゴシック" charset="-128"/>
                <a:cs typeface="ＭＳ ゴシック" charset="-128"/>
              </a:rPr>
              <a:t>その利用の向上に必要な、</a:t>
            </a:r>
            <a:r>
              <a:rPr lang="en-US" altLang="ja-JP" dirty="0">
                <a:solidFill>
                  <a:schemeClr val="tx1">
                    <a:lumMod val="75000"/>
                    <a:lumOff val="25000"/>
                  </a:schemeClr>
                </a:solidFill>
                <a:ea typeface="ＭＳ ゴシック" charset="-128"/>
                <a:cs typeface="ＭＳ ゴシック" charset="-128"/>
              </a:rPr>
              <a:t> </a:t>
            </a:r>
            <a:r>
              <a:rPr lang="ja-JP" altLang="en-US" dirty="0">
                <a:solidFill>
                  <a:schemeClr val="tx1">
                    <a:lumMod val="75000"/>
                    <a:lumOff val="25000"/>
                  </a:schemeClr>
                </a:solidFill>
                <a:ea typeface="ＭＳ ゴシック" charset="-128"/>
                <a:cs typeface="ＭＳ ゴシック" charset="-128"/>
              </a:rPr>
              <a:t>技術、政策、</a:t>
            </a:r>
            <a:r>
              <a:rPr lang="ja-JP" altLang="en-US" dirty="0">
                <a:ea typeface="ＭＳ ゴシック" charset="-128"/>
                <a:cs typeface="ＭＳ ゴシック" charset="-128"/>
              </a:rPr>
              <a:t>標準、</a:t>
            </a:r>
            <a:r>
              <a:rPr lang="ja-JP" altLang="en-US" dirty="0">
                <a:solidFill>
                  <a:schemeClr val="tx1">
                    <a:lumMod val="75000"/>
                    <a:lumOff val="25000"/>
                  </a:schemeClr>
                </a:solidFill>
                <a:ea typeface="ＭＳ ゴシック" charset="-128"/>
                <a:cs typeface="ＭＳ ゴシック" charset="-128"/>
              </a:rPr>
              <a:t>人的資源</a:t>
            </a:r>
            <a:endParaRPr lang="en-US" altLang="ja-JP" dirty="0">
              <a:solidFill>
                <a:schemeClr val="tx1">
                  <a:lumMod val="75000"/>
                  <a:lumOff val="25000"/>
                </a:schemeClr>
              </a:solidFill>
              <a:ea typeface="ＭＳ ゴシック" charset="-128"/>
              <a:cs typeface="ＭＳ ゴシック" charset="-128"/>
            </a:endParaRPr>
          </a:p>
          <a:p>
            <a:pPr eaLnBrk="0" hangingPunct="0"/>
            <a:endParaRPr lang="en-US" altLang="ja-JP" dirty="0">
              <a:solidFill>
                <a:schemeClr val="tx1">
                  <a:lumMod val="75000"/>
                  <a:lumOff val="25000"/>
                </a:schemeClr>
              </a:solidFill>
              <a:ea typeface="ＭＳ Ｐ明朝" charset="-128"/>
              <a:cs typeface="ＭＳ Ｐ明朝" charset="-128"/>
            </a:endParaRPr>
          </a:p>
          <a:p>
            <a:pPr eaLnBrk="0" hangingPunct="0"/>
            <a:r>
              <a:rPr lang="ja-JP" altLang="en-US" dirty="0">
                <a:solidFill>
                  <a:schemeClr val="tx1">
                    <a:lumMod val="75000"/>
                    <a:lumOff val="25000"/>
                  </a:schemeClr>
                </a:solidFill>
                <a:ea typeface="ＭＳ ゴシック" charset="-128"/>
                <a:cs typeface="ＭＳ ゴシック" charset="-128"/>
              </a:rPr>
              <a:t>西暦２００１年</a:t>
            </a:r>
            <a:r>
              <a:rPr lang="en-US" altLang="ja-JP" dirty="0">
                <a:solidFill>
                  <a:schemeClr val="tx1">
                    <a:lumMod val="75000"/>
                    <a:lumOff val="25000"/>
                  </a:schemeClr>
                </a:solidFill>
                <a:ea typeface="ＭＳ ゴシック" charset="-128"/>
                <a:cs typeface="ＭＳ ゴシック" charset="-128"/>
              </a:rPr>
              <a:t>1</a:t>
            </a:r>
            <a:r>
              <a:rPr lang="ja-JP" altLang="en-US" dirty="0">
                <a:solidFill>
                  <a:schemeClr val="tx1">
                    <a:lumMod val="75000"/>
                    <a:lumOff val="25000"/>
                  </a:schemeClr>
                </a:solidFill>
                <a:ea typeface="ＭＳ ゴシック" charset="-128"/>
                <a:cs typeface="ＭＳ ゴシック" charset="-128"/>
              </a:rPr>
              <a:t>月までに整備を目指す。</a:t>
            </a:r>
          </a:p>
        </p:txBody>
      </p:sp>
      <p:sp>
        <p:nvSpPr>
          <p:cNvPr id="4" name="テキスト ボックス 3"/>
          <p:cNvSpPr txBox="1"/>
          <p:nvPr/>
        </p:nvSpPr>
        <p:spPr>
          <a:xfrm>
            <a:off x="457200" y="1295400"/>
            <a:ext cx="2667000" cy="484748"/>
          </a:xfrm>
          <a:prstGeom prst="rect">
            <a:avLst/>
          </a:prstGeom>
          <a:noFill/>
        </p:spPr>
        <p:txBody>
          <a:bodyPr wrap="square" rtlCol="0">
            <a:spAutoFit/>
          </a:bodyPr>
          <a:lstStyle/>
          <a:p>
            <a:pPr>
              <a:lnSpc>
                <a:spcPct val="150000"/>
              </a:lnSpc>
            </a:pPr>
            <a:r>
              <a:rPr lang="ja-JP" altLang="en-US" dirty="0" smtClean="0"/>
              <a:t>大統領令</a:t>
            </a:r>
            <a:r>
              <a:rPr lang="en-US" altLang="ja-JP" dirty="0" smtClean="0"/>
              <a:t>12906(1994.04)</a:t>
            </a:r>
          </a:p>
        </p:txBody>
      </p:sp>
      <p:sp>
        <p:nvSpPr>
          <p:cNvPr id="5" name="テキスト ボックス 4"/>
          <p:cNvSpPr txBox="1"/>
          <p:nvPr/>
        </p:nvSpPr>
        <p:spPr>
          <a:xfrm>
            <a:off x="685800" y="528935"/>
            <a:ext cx="3304511" cy="461665"/>
          </a:xfrm>
          <a:prstGeom prst="rect">
            <a:avLst/>
          </a:prstGeom>
          <a:noFill/>
        </p:spPr>
        <p:txBody>
          <a:bodyPr wrap="none" rtlCol="0">
            <a:spAutoFit/>
          </a:bodyPr>
          <a:lstStyle/>
          <a:p>
            <a:r>
              <a:rPr lang="ja-JP" altLang="en-US" sz="2400" b="1" dirty="0" smtClean="0"/>
              <a:t>相互運用性</a:t>
            </a:r>
            <a:r>
              <a:rPr lang="en-US" altLang="en-US" sz="2400" b="1" dirty="0" err="1" smtClean="0"/>
              <a:t>と</a:t>
            </a:r>
            <a:r>
              <a:rPr lang="ja-JP" altLang="en-US" sz="2400" b="1" dirty="0" smtClean="0"/>
              <a:t>標準</a:t>
            </a:r>
            <a:r>
              <a:rPr lang="en-US" altLang="ja-JP" sz="2400" b="1" dirty="0" smtClean="0"/>
              <a:t> (3/4)</a:t>
            </a:r>
            <a:endParaRPr kumimoji="1" lang="ja-JP" altLang="en-US" sz="2400" b="1" dirty="0"/>
          </a:p>
        </p:txBody>
      </p:sp>
      <p:pic>
        <p:nvPicPr>
          <p:cNvPr id="6" name="図 5"/>
          <p:cNvPicPr>
            <a:picLocks noChangeAspect="1"/>
          </p:cNvPicPr>
          <p:nvPr/>
        </p:nvPicPr>
        <p:blipFill>
          <a:blip r:embed="rId3"/>
          <a:stretch>
            <a:fillRect/>
          </a:stretch>
        </p:blipFill>
        <p:spPr>
          <a:xfrm>
            <a:off x="863600" y="4539365"/>
            <a:ext cx="7442200" cy="2042769"/>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85800" y="528935"/>
            <a:ext cx="3304511" cy="461665"/>
          </a:xfrm>
          <a:prstGeom prst="rect">
            <a:avLst/>
          </a:prstGeom>
          <a:noFill/>
        </p:spPr>
        <p:txBody>
          <a:bodyPr wrap="none" rtlCol="0">
            <a:spAutoFit/>
          </a:bodyPr>
          <a:lstStyle/>
          <a:p>
            <a:r>
              <a:rPr lang="ja-JP" altLang="en-US" sz="2400" b="1" dirty="0" smtClean="0"/>
              <a:t>相互運用性</a:t>
            </a:r>
            <a:r>
              <a:rPr lang="en-US" altLang="en-US" sz="2400" b="1" dirty="0" err="1" smtClean="0"/>
              <a:t>と</a:t>
            </a:r>
            <a:r>
              <a:rPr lang="ja-JP" altLang="en-US" sz="2400" b="1" dirty="0" smtClean="0"/>
              <a:t>標準</a:t>
            </a:r>
            <a:r>
              <a:rPr lang="en-US" altLang="ja-JP" sz="2400" b="1" dirty="0" smtClean="0"/>
              <a:t> (4/4)</a:t>
            </a:r>
            <a:endParaRPr kumimoji="1" lang="ja-JP" altLang="en-US" sz="2400" b="1" dirty="0"/>
          </a:p>
        </p:txBody>
      </p:sp>
      <p:sp>
        <p:nvSpPr>
          <p:cNvPr id="3" name="テキスト ボックス 2"/>
          <p:cNvSpPr txBox="1"/>
          <p:nvPr/>
        </p:nvSpPr>
        <p:spPr>
          <a:xfrm>
            <a:off x="838201" y="1371600"/>
            <a:ext cx="7467600" cy="1315745"/>
          </a:xfrm>
          <a:prstGeom prst="rect">
            <a:avLst/>
          </a:prstGeom>
          <a:noFill/>
        </p:spPr>
        <p:txBody>
          <a:bodyPr wrap="square" rtlCol="0">
            <a:spAutoFit/>
          </a:bodyPr>
          <a:lstStyle/>
          <a:p>
            <a:pPr>
              <a:lnSpc>
                <a:spcPct val="150000"/>
              </a:lnSpc>
            </a:pPr>
            <a:r>
              <a:rPr kumimoji="1" lang="en-US" altLang="ja-JP" dirty="0" smtClean="0"/>
              <a:t>SDI</a:t>
            </a:r>
            <a:r>
              <a:rPr kumimoji="1" lang="ja-JP" altLang="en-US" dirty="0" smtClean="0"/>
              <a:t>は分散する情報源の相互運用性が確保されなければ，成立しない．</a:t>
            </a:r>
            <a:endParaRPr kumimoji="1" lang="en-US" altLang="ja-JP" dirty="0" smtClean="0"/>
          </a:p>
          <a:p>
            <a:pPr>
              <a:lnSpc>
                <a:spcPct val="150000"/>
              </a:lnSpc>
            </a:pPr>
            <a:r>
              <a:rPr lang="ja-JP" altLang="en-US" dirty="0" smtClean="0"/>
              <a:t>そのためには，ユーザと情報源の間に，情報流通のための標準が重要．</a:t>
            </a:r>
            <a:endParaRPr lang="en-US" altLang="ja-JP" dirty="0" smtClean="0"/>
          </a:p>
          <a:p>
            <a:pPr>
              <a:lnSpc>
                <a:spcPct val="150000"/>
              </a:lnSpc>
            </a:pPr>
            <a:r>
              <a:rPr kumimoji="1" lang="ja-JP" altLang="en-US" dirty="0" smtClean="0"/>
              <a:t>この標準を地理情報標準</a:t>
            </a:r>
            <a:r>
              <a:rPr kumimoji="1" lang="en-US" altLang="ja-JP" dirty="0" smtClean="0"/>
              <a:t>(Geographic Information Standard)</a:t>
            </a:r>
            <a:r>
              <a:rPr kumimoji="1" lang="ja-JP" altLang="en-US" dirty="0" smtClean="0"/>
              <a:t>という．</a:t>
            </a:r>
            <a:endParaRPr lang="en-US" altLang="ja-JP" dirty="0" smtClean="0"/>
          </a:p>
        </p:txBody>
      </p:sp>
      <p:grpSp>
        <p:nvGrpSpPr>
          <p:cNvPr id="57" name="図形グループ 56"/>
          <p:cNvGrpSpPr/>
          <p:nvPr/>
        </p:nvGrpSpPr>
        <p:grpSpPr>
          <a:xfrm>
            <a:off x="1921799" y="3262975"/>
            <a:ext cx="1831975" cy="1842425"/>
            <a:chOff x="2088486" y="3113088"/>
            <a:chExt cx="1831975" cy="2130425"/>
          </a:xfrm>
        </p:grpSpPr>
        <p:sp>
          <p:nvSpPr>
            <p:cNvPr id="5" name="Oval 6"/>
            <p:cNvSpPr>
              <a:spLocks noChangeArrowheads="1"/>
            </p:cNvSpPr>
            <p:nvPr/>
          </p:nvSpPr>
          <p:spPr bwMode="auto">
            <a:xfrm>
              <a:off x="2942561" y="3113088"/>
              <a:ext cx="122238" cy="128587"/>
            </a:xfrm>
            <a:prstGeom prst="ellipse">
              <a:avLst/>
            </a:prstGeom>
            <a:solidFill>
              <a:srgbClr val="FF0000"/>
            </a:solidFill>
            <a:ln w="12700">
              <a:solidFill>
                <a:srgbClr val="FF0033"/>
              </a:solidFill>
              <a:round/>
              <a:headEnd/>
              <a:tailEnd/>
            </a:ln>
            <a:effectLst/>
          </p:spPr>
          <p:txBody>
            <a:bodyPr wrap="none" anchor="ctr">
              <a:prstTxWarp prst="textNoShape">
                <a:avLst/>
              </a:prstTxWarp>
            </a:bodyPr>
            <a:lstStyle/>
            <a:p>
              <a:endParaRPr lang="ja-JP" altLang="en-US"/>
            </a:p>
          </p:txBody>
        </p:sp>
        <p:sp>
          <p:nvSpPr>
            <p:cNvPr id="6" name="Oval 7"/>
            <p:cNvSpPr>
              <a:spLocks noChangeArrowheads="1"/>
            </p:cNvSpPr>
            <p:nvPr/>
          </p:nvSpPr>
          <p:spPr bwMode="auto">
            <a:xfrm>
              <a:off x="2942561" y="5113338"/>
              <a:ext cx="122238" cy="130175"/>
            </a:xfrm>
            <a:prstGeom prst="ellipse">
              <a:avLst/>
            </a:prstGeom>
            <a:solidFill>
              <a:srgbClr val="FF0000"/>
            </a:solidFill>
            <a:ln w="12700">
              <a:solidFill>
                <a:srgbClr val="FF0033"/>
              </a:solidFill>
              <a:round/>
              <a:headEnd/>
              <a:tailEnd/>
            </a:ln>
            <a:effectLst/>
          </p:spPr>
          <p:txBody>
            <a:bodyPr wrap="none" anchor="ctr">
              <a:prstTxWarp prst="textNoShape">
                <a:avLst/>
              </a:prstTxWarp>
            </a:bodyPr>
            <a:lstStyle/>
            <a:p>
              <a:endParaRPr lang="ja-JP" altLang="en-US"/>
            </a:p>
          </p:txBody>
        </p:sp>
        <p:sp>
          <p:nvSpPr>
            <p:cNvPr id="7" name="Oval 8"/>
            <p:cNvSpPr>
              <a:spLocks noChangeArrowheads="1"/>
            </p:cNvSpPr>
            <p:nvPr/>
          </p:nvSpPr>
          <p:spPr bwMode="auto">
            <a:xfrm>
              <a:off x="3798224" y="4662488"/>
              <a:ext cx="117475" cy="146050"/>
            </a:xfrm>
            <a:prstGeom prst="ellipse">
              <a:avLst/>
            </a:prstGeom>
            <a:solidFill>
              <a:srgbClr val="FF0000"/>
            </a:solidFill>
            <a:ln w="12700">
              <a:solidFill>
                <a:srgbClr val="FF0033"/>
              </a:solidFill>
              <a:round/>
              <a:headEnd/>
              <a:tailEnd/>
            </a:ln>
            <a:effectLst/>
          </p:spPr>
          <p:txBody>
            <a:bodyPr wrap="none" anchor="ctr">
              <a:prstTxWarp prst="textNoShape">
                <a:avLst/>
              </a:prstTxWarp>
            </a:bodyPr>
            <a:lstStyle/>
            <a:p>
              <a:endParaRPr lang="ja-JP" altLang="en-US"/>
            </a:p>
          </p:txBody>
        </p:sp>
        <p:sp>
          <p:nvSpPr>
            <p:cNvPr id="8" name="Oval 9"/>
            <p:cNvSpPr>
              <a:spLocks noChangeArrowheads="1"/>
            </p:cNvSpPr>
            <p:nvPr/>
          </p:nvSpPr>
          <p:spPr bwMode="auto">
            <a:xfrm>
              <a:off x="2088486" y="3563938"/>
              <a:ext cx="122238" cy="130175"/>
            </a:xfrm>
            <a:prstGeom prst="ellipse">
              <a:avLst/>
            </a:prstGeom>
            <a:solidFill>
              <a:srgbClr val="FF0000"/>
            </a:solidFill>
            <a:ln w="12700">
              <a:solidFill>
                <a:srgbClr val="FF0033"/>
              </a:solidFill>
              <a:round/>
              <a:headEnd/>
              <a:tailEnd/>
            </a:ln>
            <a:effectLst/>
          </p:spPr>
          <p:txBody>
            <a:bodyPr wrap="none" anchor="ctr">
              <a:prstTxWarp prst="textNoShape">
                <a:avLst/>
              </a:prstTxWarp>
            </a:bodyPr>
            <a:lstStyle/>
            <a:p>
              <a:endParaRPr lang="ja-JP" altLang="en-US"/>
            </a:p>
          </p:txBody>
        </p:sp>
        <p:sp>
          <p:nvSpPr>
            <p:cNvPr id="9" name="Oval 10"/>
            <p:cNvSpPr>
              <a:spLocks noChangeArrowheads="1"/>
            </p:cNvSpPr>
            <p:nvPr/>
          </p:nvSpPr>
          <p:spPr bwMode="auto">
            <a:xfrm>
              <a:off x="3798224" y="3563938"/>
              <a:ext cx="122237" cy="130175"/>
            </a:xfrm>
            <a:prstGeom prst="ellipse">
              <a:avLst/>
            </a:prstGeom>
            <a:solidFill>
              <a:srgbClr val="FF0000"/>
            </a:solidFill>
            <a:ln w="12700">
              <a:solidFill>
                <a:srgbClr val="FF0033"/>
              </a:solidFill>
              <a:round/>
              <a:headEnd/>
              <a:tailEnd/>
            </a:ln>
            <a:effectLst/>
          </p:spPr>
          <p:txBody>
            <a:bodyPr wrap="none" anchor="ctr">
              <a:prstTxWarp prst="textNoShape">
                <a:avLst/>
              </a:prstTxWarp>
            </a:bodyPr>
            <a:lstStyle/>
            <a:p>
              <a:endParaRPr lang="ja-JP" altLang="en-US"/>
            </a:p>
          </p:txBody>
        </p:sp>
        <p:sp>
          <p:nvSpPr>
            <p:cNvPr id="10" name="Oval 11"/>
            <p:cNvSpPr>
              <a:spLocks noChangeArrowheads="1"/>
            </p:cNvSpPr>
            <p:nvPr/>
          </p:nvSpPr>
          <p:spPr bwMode="auto">
            <a:xfrm>
              <a:off x="2088486" y="4662488"/>
              <a:ext cx="122238" cy="128587"/>
            </a:xfrm>
            <a:prstGeom prst="ellipse">
              <a:avLst/>
            </a:prstGeom>
            <a:solidFill>
              <a:srgbClr val="FF0000"/>
            </a:solidFill>
            <a:ln w="12700">
              <a:solidFill>
                <a:srgbClr val="FF0033"/>
              </a:solidFill>
              <a:round/>
              <a:headEnd/>
              <a:tailEnd/>
            </a:ln>
            <a:effectLst/>
          </p:spPr>
          <p:txBody>
            <a:bodyPr wrap="none" anchor="ctr">
              <a:prstTxWarp prst="textNoShape">
                <a:avLst/>
              </a:prstTxWarp>
            </a:bodyPr>
            <a:lstStyle/>
            <a:p>
              <a:endParaRPr lang="ja-JP" altLang="en-US"/>
            </a:p>
          </p:txBody>
        </p:sp>
        <p:sp>
          <p:nvSpPr>
            <p:cNvPr id="11" name="Line 12"/>
            <p:cNvSpPr>
              <a:spLocks noChangeShapeType="1"/>
            </p:cNvSpPr>
            <p:nvPr/>
          </p:nvSpPr>
          <p:spPr bwMode="auto">
            <a:xfrm flipV="1">
              <a:off x="2163098" y="3186111"/>
              <a:ext cx="809625" cy="403226"/>
            </a:xfrm>
            <a:prstGeom prst="line">
              <a:avLst/>
            </a:prstGeom>
            <a:noFill/>
            <a:ln w="12700">
              <a:solidFill>
                <a:srgbClr val="FF0033"/>
              </a:solidFill>
              <a:round/>
              <a:headEnd type="none" w="sm" len="sm"/>
              <a:tailEnd type="none" w="sm" len="sm"/>
            </a:ln>
            <a:effectLst/>
          </p:spPr>
          <p:txBody>
            <a:bodyPr wrap="none" anchor="ctr">
              <a:prstTxWarp prst="textNoShape">
                <a:avLst/>
              </a:prstTxWarp>
            </a:bodyPr>
            <a:lstStyle/>
            <a:p>
              <a:endParaRPr lang="ja-JP" altLang="en-US"/>
            </a:p>
          </p:txBody>
        </p:sp>
        <p:sp>
          <p:nvSpPr>
            <p:cNvPr id="12" name="Freeform 13"/>
            <p:cNvSpPr>
              <a:spLocks/>
            </p:cNvSpPr>
            <p:nvPr/>
          </p:nvSpPr>
          <p:spPr bwMode="auto">
            <a:xfrm>
              <a:off x="2948911" y="3162300"/>
              <a:ext cx="55563" cy="61913"/>
            </a:xfrm>
            <a:custGeom>
              <a:avLst/>
              <a:gdLst/>
              <a:ahLst/>
              <a:cxnLst>
                <a:cxn ang="0">
                  <a:pos x="0" y="0"/>
                </a:cxn>
                <a:cxn ang="0">
                  <a:pos x="18" y="38"/>
                </a:cxn>
                <a:cxn ang="0">
                  <a:pos x="34" y="4"/>
                </a:cxn>
                <a:cxn ang="0">
                  <a:pos x="0" y="0"/>
                </a:cxn>
              </a:cxnLst>
              <a:rect l="0" t="0" r="r" b="b"/>
              <a:pathLst>
                <a:path w="35" h="39">
                  <a:moveTo>
                    <a:pt x="0" y="0"/>
                  </a:moveTo>
                  <a:lnTo>
                    <a:pt x="18" y="38"/>
                  </a:lnTo>
                  <a:lnTo>
                    <a:pt x="34" y="4"/>
                  </a:lnTo>
                  <a:lnTo>
                    <a:pt x="0" y="0"/>
                  </a:lnTo>
                </a:path>
              </a:pathLst>
            </a:custGeom>
            <a:solidFill>
              <a:srgbClr val="FF0000"/>
            </a:solidFill>
            <a:ln w="12700" cap="rnd" cmpd="sng">
              <a:solidFill>
                <a:srgbClr val="FF0033"/>
              </a:solidFill>
              <a:prstDash val="solid"/>
              <a:round/>
              <a:headEnd/>
              <a:tailEnd/>
            </a:ln>
            <a:effectLst/>
          </p:spPr>
          <p:txBody>
            <a:bodyPr>
              <a:prstTxWarp prst="textNoShape">
                <a:avLst/>
              </a:prstTxWarp>
            </a:bodyPr>
            <a:lstStyle/>
            <a:p>
              <a:endParaRPr lang="ja-JP" altLang="en-US"/>
            </a:p>
          </p:txBody>
        </p:sp>
        <p:sp>
          <p:nvSpPr>
            <p:cNvPr id="13" name="Line 14"/>
            <p:cNvSpPr>
              <a:spLocks noChangeShapeType="1"/>
            </p:cNvSpPr>
            <p:nvPr/>
          </p:nvSpPr>
          <p:spPr bwMode="auto">
            <a:xfrm>
              <a:off x="3002886" y="3170238"/>
              <a:ext cx="827088" cy="441325"/>
            </a:xfrm>
            <a:prstGeom prst="line">
              <a:avLst/>
            </a:prstGeom>
            <a:noFill/>
            <a:ln w="12700">
              <a:solidFill>
                <a:srgbClr val="FF0033"/>
              </a:solidFill>
              <a:round/>
              <a:headEnd type="none" w="sm" len="sm"/>
              <a:tailEnd type="none" w="sm" len="sm"/>
            </a:ln>
            <a:effectLst/>
          </p:spPr>
          <p:txBody>
            <a:bodyPr wrap="none" anchor="ctr">
              <a:prstTxWarp prst="textNoShape">
                <a:avLst/>
              </a:prstTxWarp>
            </a:bodyPr>
            <a:lstStyle/>
            <a:p>
              <a:endParaRPr lang="ja-JP" altLang="en-US"/>
            </a:p>
          </p:txBody>
        </p:sp>
        <p:sp>
          <p:nvSpPr>
            <p:cNvPr id="14" name="Freeform 15"/>
            <p:cNvSpPr>
              <a:spLocks/>
            </p:cNvSpPr>
            <p:nvPr/>
          </p:nvSpPr>
          <p:spPr bwMode="auto">
            <a:xfrm>
              <a:off x="3806161" y="3573463"/>
              <a:ext cx="52388" cy="61912"/>
            </a:xfrm>
            <a:custGeom>
              <a:avLst/>
              <a:gdLst/>
              <a:ahLst/>
              <a:cxnLst>
                <a:cxn ang="0">
                  <a:pos x="17" y="0"/>
                </a:cxn>
                <a:cxn ang="0">
                  <a:pos x="0" y="38"/>
                </a:cxn>
                <a:cxn ang="0">
                  <a:pos x="32" y="32"/>
                </a:cxn>
                <a:cxn ang="0">
                  <a:pos x="17" y="0"/>
                </a:cxn>
              </a:cxnLst>
              <a:rect l="0" t="0" r="r" b="b"/>
              <a:pathLst>
                <a:path w="33" h="39">
                  <a:moveTo>
                    <a:pt x="17" y="0"/>
                  </a:moveTo>
                  <a:lnTo>
                    <a:pt x="0" y="38"/>
                  </a:lnTo>
                  <a:lnTo>
                    <a:pt x="32" y="32"/>
                  </a:lnTo>
                  <a:lnTo>
                    <a:pt x="17" y="0"/>
                  </a:lnTo>
                </a:path>
              </a:pathLst>
            </a:custGeom>
            <a:solidFill>
              <a:srgbClr val="FF0000"/>
            </a:solidFill>
            <a:ln w="12700" cap="rnd" cmpd="sng">
              <a:solidFill>
                <a:srgbClr val="FF0033"/>
              </a:solidFill>
              <a:prstDash val="solid"/>
              <a:round/>
              <a:headEnd/>
              <a:tailEnd/>
            </a:ln>
            <a:effectLst/>
          </p:spPr>
          <p:txBody>
            <a:bodyPr>
              <a:prstTxWarp prst="textNoShape">
                <a:avLst/>
              </a:prstTxWarp>
            </a:bodyPr>
            <a:lstStyle/>
            <a:p>
              <a:endParaRPr lang="ja-JP" altLang="en-US"/>
            </a:p>
          </p:txBody>
        </p:sp>
        <p:sp>
          <p:nvSpPr>
            <p:cNvPr id="15" name="Line 16"/>
            <p:cNvSpPr>
              <a:spLocks noChangeShapeType="1"/>
            </p:cNvSpPr>
            <p:nvPr/>
          </p:nvSpPr>
          <p:spPr bwMode="auto">
            <a:xfrm>
              <a:off x="3002886" y="3170238"/>
              <a:ext cx="839788" cy="1587500"/>
            </a:xfrm>
            <a:prstGeom prst="line">
              <a:avLst/>
            </a:prstGeom>
            <a:noFill/>
            <a:ln w="12700">
              <a:solidFill>
                <a:srgbClr val="FF0033"/>
              </a:solidFill>
              <a:round/>
              <a:headEnd type="none" w="sm" len="sm"/>
              <a:tailEnd type="none" w="sm" len="sm"/>
            </a:ln>
            <a:effectLst/>
          </p:spPr>
          <p:txBody>
            <a:bodyPr wrap="none" anchor="ctr">
              <a:prstTxWarp prst="textNoShape">
                <a:avLst/>
              </a:prstTxWarp>
            </a:bodyPr>
            <a:lstStyle/>
            <a:p>
              <a:endParaRPr lang="ja-JP" altLang="en-US"/>
            </a:p>
          </p:txBody>
        </p:sp>
        <p:sp>
          <p:nvSpPr>
            <p:cNvPr id="16" name="Freeform 17"/>
            <p:cNvSpPr>
              <a:spLocks/>
            </p:cNvSpPr>
            <p:nvPr/>
          </p:nvSpPr>
          <p:spPr bwMode="auto">
            <a:xfrm>
              <a:off x="3807749" y="4665663"/>
              <a:ext cx="60325" cy="60325"/>
            </a:xfrm>
            <a:custGeom>
              <a:avLst/>
              <a:gdLst/>
              <a:ahLst/>
              <a:cxnLst>
                <a:cxn ang="0">
                  <a:pos x="37" y="0"/>
                </a:cxn>
                <a:cxn ang="0">
                  <a:pos x="0" y="21"/>
                </a:cxn>
                <a:cxn ang="0">
                  <a:pos x="31" y="37"/>
                </a:cxn>
                <a:cxn ang="0">
                  <a:pos x="37" y="0"/>
                </a:cxn>
              </a:cxnLst>
              <a:rect l="0" t="0" r="r" b="b"/>
              <a:pathLst>
                <a:path w="38" h="38">
                  <a:moveTo>
                    <a:pt x="37" y="0"/>
                  </a:moveTo>
                  <a:lnTo>
                    <a:pt x="0" y="21"/>
                  </a:lnTo>
                  <a:lnTo>
                    <a:pt x="31" y="37"/>
                  </a:lnTo>
                  <a:lnTo>
                    <a:pt x="37" y="0"/>
                  </a:lnTo>
                </a:path>
              </a:pathLst>
            </a:custGeom>
            <a:solidFill>
              <a:srgbClr val="FF0000"/>
            </a:solidFill>
            <a:ln w="12700" cap="rnd" cmpd="sng">
              <a:solidFill>
                <a:srgbClr val="FF0033"/>
              </a:solidFill>
              <a:prstDash val="solid"/>
              <a:round/>
              <a:headEnd/>
              <a:tailEnd/>
            </a:ln>
            <a:effectLst/>
          </p:spPr>
          <p:txBody>
            <a:bodyPr>
              <a:prstTxWarp prst="textNoShape">
                <a:avLst/>
              </a:prstTxWarp>
            </a:bodyPr>
            <a:lstStyle/>
            <a:p>
              <a:endParaRPr lang="ja-JP" altLang="en-US"/>
            </a:p>
          </p:txBody>
        </p:sp>
        <p:sp>
          <p:nvSpPr>
            <p:cNvPr id="17" name="Line 18"/>
            <p:cNvSpPr>
              <a:spLocks noChangeShapeType="1"/>
            </p:cNvSpPr>
            <p:nvPr/>
          </p:nvSpPr>
          <p:spPr bwMode="auto">
            <a:xfrm>
              <a:off x="3002886" y="3170238"/>
              <a:ext cx="1588" cy="2051050"/>
            </a:xfrm>
            <a:prstGeom prst="line">
              <a:avLst/>
            </a:prstGeom>
            <a:noFill/>
            <a:ln w="12700">
              <a:solidFill>
                <a:srgbClr val="FF0033"/>
              </a:solidFill>
              <a:round/>
              <a:headEnd type="none" w="sm" len="sm"/>
              <a:tailEnd type="none" w="sm" len="sm"/>
            </a:ln>
            <a:effectLst/>
          </p:spPr>
          <p:txBody>
            <a:bodyPr wrap="none" anchor="ctr">
              <a:prstTxWarp prst="textNoShape">
                <a:avLst/>
              </a:prstTxWarp>
            </a:bodyPr>
            <a:lstStyle/>
            <a:p>
              <a:endParaRPr lang="ja-JP" altLang="en-US"/>
            </a:p>
          </p:txBody>
        </p:sp>
        <p:sp>
          <p:nvSpPr>
            <p:cNvPr id="18" name="Freeform 19"/>
            <p:cNvSpPr>
              <a:spLocks/>
            </p:cNvSpPr>
            <p:nvPr/>
          </p:nvSpPr>
          <p:spPr bwMode="auto">
            <a:xfrm>
              <a:off x="2971136" y="5127625"/>
              <a:ext cx="66675" cy="50800"/>
            </a:xfrm>
            <a:custGeom>
              <a:avLst/>
              <a:gdLst/>
              <a:ahLst/>
              <a:cxnLst>
                <a:cxn ang="0">
                  <a:pos x="41" y="0"/>
                </a:cxn>
                <a:cxn ang="0">
                  <a:pos x="0" y="0"/>
                </a:cxn>
                <a:cxn ang="0">
                  <a:pos x="20" y="31"/>
                </a:cxn>
                <a:cxn ang="0">
                  <a:pos x="41" y="0"/>
                </a:cxn>
              </a:cxnLst>
              <a:rect l="0" t="0" r="r" b="b"/>
              <a:pathLst>
                <a:path w="42" h="32">
                  <a:moveTo>
                    <a:pt x="41" y="0"/>
                  </a:moveTo>
                  <a:lnTo>
                    <a:pt x="0" y="0"/>
                  </a:lnTo>
                  <a:lnTo>
                    <a:pt x="20" y="31"/>
                  </a:lnTo>
                  <a:lnTo>
                    <a:pt x="41" y="0"/>
                  </a:lnTo>
                </a:path>
              </a:pathLst>
            </a:custGeom>
            <a:solidFill>
              <a:srgbClr val="FF0000"/>
            </a:solidFill>
            <a:ln w="12700" cap="rnd" cmpd="sng">
              <a:solidFill>
                <a:srgbClr val="FF0033"/>
              </a:solidFill>
              <a:prstDash val="solid"/>
              <a:round/>
              <a:headEnd/>
              <a:tailEnd/>
            </a:ln>
            <a:effectLst/>
          </p:spPr>
          <p:txBody>
            <a:bodyPr>
              <a:prstTxWarp prst="textNoShape">
                <a:avLst/>
              </a:prstTxWarp>
            </a:bodyPr>
            <a:lstStyle/>
            <a:p>
              <a:endParaRPr lang="ja-JP" altLang="en-US"/>
            </a:p>
          </p:txBody>
        </p:sp>
        <p:sp>
          <p:nvSpPr>
            <p:cNvPr id="19" name="Line 20"/>
            <p:cNvSpPr>
              <a:spLocks noChangeShapeType="1"/>
            </p:cNvSpPr>
            <p:nvPr/>
          </p:nvSpPr>
          <p:spPr bwMode="auto">
            <a:xfrm flipH="1">
              <a:off x="2147224" y="3170238"/>
              <a:ext cx="855662" cy="1590675"/>
            </a:xfrm>
            <a:prstGeom prst="line">
              <a:avLst/>
            </a:prstGeom>
            <a:noFill/>
            <a:ln w="12700">
              <a:solidFill>
                <a:srgbClr val="FF0033"/>
              </a:solidFill>
              <a:round/>
              <a:headEnd type="none" w="sm" len="sm"/>
              <a:tailEnd type="none" w="sm" len="sm"/>
            </a:ln>
            <a:effectLst/>
          </p:spPr>
          <p:txBody>
            <a:bodyPr wrap="none" anchor="ctr">
              <a:prstTxWarp prst="textNoShape">
                <a:avLst/>
              </a:prstTxWarp>
            </a:bodyPr>
            <a:lstStyle/>
            <a:p>
              <a:endParaRPr lang="ja-JP" altLang="en-US"/>
            </a:p>
          </p:txBody>
        </p:sp>
        <p:sp>
          <p:nvSpPr>
            <p:cNvPr id="20" name="Freeform 21"/>
            <p:cNvSpPr>
              <a:spLocks/>
            </p:cNvSpPr>
            <p:nvPr/>
          </p:nvSpPr>
          <p:spPr bwMode="auto">
            <a:xfrm>
              <a:off x="2139286" y="4665663"/>
              <a:ext cx="58738" cy="60325"/>
            </a:xfrm>
            <a:custGeom>
              <a:avLst/>
              <a:gdLst/>
              <a:ahLst/>
              <a:cxnLst>
                <a:cxn ang="0">
                  <a:pos x="36" y="21"/>
                </a:cxn>
                <a:cxn ang="0">
                  <a:pos x="0" y="0"/>
                </a:cxn>
                <a:cxn ang="0">
                  <a:pos x="5" y="37"/>
                </a:cxn>
                <a:cxn ang="0">
                  <a:pos x="36" y="21"/>
                </a:cxn>
              </a:cxnLst>
              <a:rect l="0" t="0" r="r" b="b"/>
              <a:pathLst>
                <a:path w="37" h="38">
                  <a:moveTo>
                    <a:pt x="36" y="21"/>
                  </a:moveTo>
                  <a:lnTo>
                    <a:pt x="0" y="0"/>
                  </a:lnTo>
                  <a:lnTo>
                    <a:pt x="5" y="37"/>
                  </a:lnTo>
                  <a:lnTo>
                    <a:pt x="36" y="21"/>
                  </a:lnTo>
                </a:path>
              </a:pathLst>
            </a:custGeom>
            <a:solidFill>
              <a:srgbClr val="FF0000"/>
            </a:solidFill>
            <a:ln w="12700" cap="rnd" cmpd="sng">
              <a:solidFill>
                <a:srgbClr val="FF0033"/>
              </a:solidFill>
              <a:prstDash val="solid"/>
              <a:round/>
              <a:headEnd/>
              <a:tailEnd/>
            </a:ln>
            <a:effectLst/>
          </p:spPr>
          <p:txBody>
            <a:bodyPr>
              <a:prstTxWarp prst="textNoShape">
                <a:avLst/>
              </a:prstTxWarp>
            </a:bodyPr>
            <a:lstStyle/>
            <a:p>
              <a:endParaRPr lang="ja-JP" altLang="en-US"/>
            </a:p>
          </p:txBody>
        </p:sp>
        <p:sp>
          <p:nvSpPr>
            <p:cNvPr id="21" name="Line 22"/>
            <p:cNvSpPr>
              <a:spLocks noChangeShapeType="1"/>
            </p:cNvSpPr>
            <p:nvPr/>
          </p:nvSpPr>
          <p:spPr bwMode="auto">
            <a:xfrm>
              <a:off x="3856961" y="3621088"/>
              <a:ext cx="0" cy="1150937"/>
            </a:xfrm>
            <a:prstGeom prst="line">
              <a:avLst/>
            </a:prstGeom>
            <a:noFill/>
            <a:ln w="12700">
              <a:solidFill>
                <a:srgbClr val="FF0033"/>
              </a:solidFill>
              <a:round/>
              <a:headEnd type="none" w="sm" len="sm"/>
              <a:tailEnd type="none" w="sm" len="sm"/>
            </a:ln>
            <a:effectLst/>
          </p:spPr>
          <p:txBody>
            <a:bodyPr wrap="none" anchor="ctr">
              <a:prstTxWarp prst="textNoShape">
                <a:avLst/>
              </a:prstTxWarp>
            </a:bodyPr>
            <a:lstStyle/>
            <a:p>
              <a:endParaRPr lang="ja-JP" altLang="en-US"/>
            </a:p>
          </p:txBody>
        </p:sp>
        <p:sp>
          <p:nvSpPr>
            <p:cNvPr id="22" name="Freeform 23"/>
            <p:cNvSpPr>
              <a:spLocks/>
            </p:cNvSpPr>
            <p:nvPr/>
          </p:nvSpPr>
          <p:spPr bwMode="auto">
            <a:xfrm>
              <a:off x="3826799" y="4676775"/>
              <a:ext cx="66675" cy="49213"/>
            </a:xfrm>
            <a:custGeom>
              <a:avLst/>
              <a:gdLst/>
              <a:ahLst/>
              <a:cxnLst>
                <a:cxn ang="0">
                  <a:pos x="41" y="0"/>
                </a:cxn>
                <a:cxn ang="0">
                  <a:pos x="0" y="0"/>
                </a:cxn>
                <a:cxn ang="0">
                  <a:pos x="19" y="30"/>
                </a:cxn>
                <a:cxn ang="0">
                  <a:pos x="41" y="0"/>
                </a:cxn>
              </a:cxnLst>
              <a:rect l="0" t="0" r="r" b="b"/>
              <a:pathLst>
                <a:path w="42" h="31">
                  <a:moveTo>
                    <a:pt x="41" y="0"/>
                  </a:moveTo>
                  <a:lnTo>
                    <a:pt x="0" y="0"/>
                  </a:lnTo>
                  <a:lnTo>
                    <a:pt x="19" y="30"/>
                  </a:lnTo>
                  <a:lnTo>
                    <a:pt x="41" y="0"/>
                  </a:lnTo>
                </a:path>
              </a:pathLst>
            </a:custGeom>
            <a:solidFill>
              <a:srgbClr val="FF0000"/>
            </a:solidFill>
            <a:ln w="12700" cap="rnd" cmpd="sng">
              <a:solidFill>
                <a:srgbClr val="FF0033"/>
              </a:solidFill>
              <a:prstDash val="solid"/>
              <a:round/>
              <a:headEnd/>
              <a:tailEnd/>
            </a:ln>
            <a:effectLst/>
          </p:spPr>
          <p:txBody>
            <a:bodyPr>
              <a:prstTxWarp prst="textNoShape">
                <a:avLst/>
              </a:prstTxWarp>
            </a:bodyPr>
            <a:lstStyle/>
            <a:p>
              <a:endParaRPr lang="ja-JP" altLang="en-US"/>
            </a:p>
          </p:txBody>
        </p:sp>
        <p:sp>
          <p:nvSpPr>
            <p:cNvPr id="23" name="Line 24"/>
            <p:cNvSpPr>
              <a:spLocks noChangeShapeType="1"/>
            </p:cNvSpPr>
            <p:nvPr/>
          </p:nvSpPr>
          <p:spPr bwMode="auto">
            <a:xfrm flipH="1">
              <a:off x="3004474" y="3621088"/>
              <a:ext cx="852487" cy="1557337"/>
            </a:xfrm>
            <a:prstGeom prst="line">
              <a:avLst/>
            </a:prstGeom>
            <a:noFill/>
            <a:ln w="12700">
              <a:solidFill>
                <a:srgbClr val="FF0033"/>
              </a:solidFill>
              <a:round/>
              <a:headEnd type="none" w="sm" len="sm"/>
              <a:tailEnd type="none" w="sm" len="sm"/>
            </a:ln>
            <a:effectLst/>
          </p:spPr>
          <p:txBody>
            <a:bodyPr wrap="none" anchor="ctr">
              <a:prstTxWarp prst="textNoShape">
                <a:avLst/>
              </a:prstTxWarp>
            </a:bodyPr>
            <a:lstStyle/>
            <a:p>
              <a:endParaRPr lang="ja-JP" altLang="en-US"/>
            </a:p>
          </p:txBody>
        </p:sp>
        <p:sp>
          <p:nvSpPr>
            <p:cNvPr id="24" name="Freeform 25"/>
            <p:cNvSpPr>
              <a:spLocks/>
            </p:cNvSpPr>
            <p:nvPr/>
          </p:nvSpPr>
          <p:spPr bwMode="auto">
            <a:xfrm>
              <a:off x="2994949" y="5116513"/>
              <a:ext cx="60325" cy="61912"/>
            </a:xfrm>
            <a:custGeom>
              <a:avLst/>
              <a:gdLst/>
              <a:ahLst/>
              <a:cxnLst>
                <a:cxn ang="0">
                  <a:pos x="37" y="21"/>
                </a:cxn>
                <a:cxn ang="0">
                  <a:pos x="0" y="0"/>
                </a:cxn>
                <a:cxn ang="0">
                  <a:pos x="5" y="38"/>
                </a:cxn>
                <a:cxn ang="0">
                  <a:pos x="37" y="21"/>
                </a:cxn>
              </a:cxnLst>
              <a:rect l="0" t="0" r="r" b="b"/>
              <a:pathLst>
                <a:path w="38" h="39">
                  <a:moveTo>
                    <a:pt x="37" y="21"/>
                  </a:moveTo>
                  <a:lnTo>
                    <a:pt x="0" y="0"/>
                  </a:lnTo>
                  <a:lnTo>
                    <a:pt x="5" y="38"/>
                  </a:lnTo>
                  <a:lnTo>
                    <a:pt x="37" y="21"/>
                  </a:lnTo>
                </a:path>
              </a:pathLst>
            </a:custGeom>
            <a:solidFill>
              <a:srgbClr val="FF0000"/>
            </a:solidFill>
            <a:ln w="12700" cap="rnd" cmpd="sng">
              <a:solidFill>
                <a:srgbClr val="FF0033"/>
              </a:solidFill>
              <a:prstDash val="solid"/>
              <a:round/>
              <a:headEnd/>
              <a:tailEnd/>
            </a:ln>
            <a:effectLst/>
          </p:spPr>
          <p:txBody>
            <a:bodyPr>
              <a:prstTxWarp prst="textNoShape">
                <a:avLst/>
              </a:prstTxWarp>
            </a:bodyPr>
            <a:lstStyle/>
            <a:p>
              <a:endParaRPr lang="ja-JP" altLang="en-US"/>
            </a:p>
          </p:txBody>
        </p:sp>
        <p:sp>
          <p:nvSpPr>
            <p:cNvPr id="25" name="Line 26"/>
            <p:cNvSpPr>
              <a:spLocks noChangeShapeType="1"/>
            </p:cNvSpPr>
            <p:nvPr/>
          </p:nvSpPr>
          <p:spPr bwMode="auto">
            <a:xfrm flipH="1">
              <a:off x="2163099" y="3621088"/>
              <a:ext cx="1693862" cy="1114425"/>
            </a:xfrm>
            <a:prstGeom prst="line">
              <a:avLst/>
            </a:prstGeom>
            <a:noFill/>
            <a:ln w="12700">
              <a:solidFill>
                <a:srgbClr val="FF0033"/>
              </a:solidFill>
              <a:round/>
              <a:headEnd type="none" w="sm" len="sm"/>
              <a:tailEnd type="none" w="sm" len="sm"/>
            </a:ln>
            <a:effectLst/>
          </p:spPr>
          <p:txBody>
            <a:bodyPr wrap="none" anchor="ctr">
              <a:prstTxWarp prst="textNoShape">
                <a:avLst/>
              </a:prstTxWarp>
            </a:bodyPr>
            <a:lstStyle/>
            <a:p>
              <a:endParaRPr lang="ja-JP" altLang="en-US"/>
            </a:p>
          </p:txBody>
        </p:sp>
        <p:sp>
          <p:nvSpPr>
            <p:cNvPr id="26" name="Freeform 27"/>
            <p:cNvSpPr>
              <a:spLocks/>
            </p:cNvSpPr>
            <p:nvPr/>
          </p:nvSpPr>
          <p:spPr bwMode="auto">
            <a:xfrm>
              <a:off x="2147224" y="4667250"/>
              <a:ext cx="57150" cy="61913"/>
            </a:xfrm>
            <a:custGeom>
              <a:avLst/>
              <a:gdLst/>
              <a:ahLst/>
              <a:cxnLst>
                <a:cxn ang="0">
                  <a:pos x="35" y="38"/>
                </a:cxn>
                <a:cxn ang="0">
                  <a:pos x="11" y="0"/>
                </a:cxn>
                <a:cxn ang="0">
                  <a:pos x="0" y="36"/>
                </a:cxn>
                <a:cxn ang="0">
                  <a:pos x="35" y="38"/>
                </a:cxn>
              </a:cxnLst>
              <a:rect l="0" t="0" r="r" b="b"/>
              <a:pathLst>
                <a:path w="36" h="39">
                  <a:moveTo>
                    <a:pt x="35" y="38"/>
                  </a:moveTo>
                  <a:lnTo>
                    <a:pt x="11" y="0"/>
                  </a:lnTo>
                  <a:lnTo>
                    <a:pt x="0" y="36"/>
                  </a:lnTo>
                  <a:lnTo>
                    <a:pt x="35" y="38"/>
                  </a:lnTo>
                </a:path>
              </a:pathLst>
            </a:custGeom>
            <a:solidFill>
              <a:srgbClr val="FF0000"/>
            </a:solidFill>
            <a:ln w="12700" cap="rnd" cmpd="sng">
              <a:solidFill>
                <a:srgbClr val="FF0033"/>
              </a:solidFill>
              <a:prstDash val="solid"/>
              <a:round/>
              <a:headEnd/>
              <a:tailEnd/>
            </a:ln>
            <a:effectLst/>
          </p:spPr>
          <p:txBody>
            <a:bodyPr>
              <a:prstTxWarp prst="textNoShape">
                <a:avLst/>
              </a:prstTxWarp>
            </a:bodyPr>
            <a:lstStyle/>
            <a:p>
              <a:endParaRPr lang="ja-JP" altLang="en-US"/>
            </a:p>
          </p:txBody>
        </p:sp>
        <p:sp>
          <p:nvSpPr>
            <p:cNvPr id="27" name="Line 28"/>
            <p:cNvSpPr>
              <a:spLocks noChangeShapeType="1"/>
            </p:cNvSpPr>
            <p:nvPr/>
          </p:nvSpPr>
          <p:spPr bwMode="auto">
            <a:xfrm flipH="1">
              <a:off x="2182149" y="3621088"/>
              <a:ext cx="1674812" cy="0"/>
            </a:xfrm>
            <a:prstGeom prst="line">
              <a:avLst/>
            </a:prstGeom>
            <a:noFill/>
            <a:ln w="12700">
              <a:solidFill>
                <a:srgbClr val="FF0033"/>
              </a:solidFill>
              <a:round/>
              <a:headEnd type="none" w="sm" len="sm"/>
              <a:tailEnd type="none" w="sm" len="sm"/>
            </a:ln>
            <a:effectLst/>
          </p:spPr>
          <p:txBody>
            <a:bodyPr wrap="none" anchor="ctr">
              <a:prstTxWarp prst="textNoShape">
                <a:avLst/>
              </a:prstTxWarp>
            </a:bodyPr>
            <a:lstStyle/>
            <a:p>
              <a:endParaRPr lang="ja-JP" altLang="en-US"/>
            </a:p>
          </p:txBody>
        </p:sp>
        <p:sp>
          <p:nvSpPr>
            <p:cNvPr id="28" name="Freeform 29"/>
            <p:cNvSpPr>
              <a:spLocks/>
            </p:cNvSpPr>
            <p:nvPr/>
          </p:nvSpPr>
          <p:spPr bwMode="auto">
            <a:xfrm>
              <a:off x="2147224" y="3589338"/>
              <a:ext cx="47625" cy="71437"/>
            </a:xfrm>
            <a:custGeom>
              <a:avLst/>
              <a:gdLst/>
              <a:ahLst/>
              <a:cxnLst>
                <a:cxn ang="0">
                  <a:pos x="29" y="44"/>
                </a:cxn>
                <a:cxn ang="0">
                  <a:pos x="29" y="0"/>
                </a:cxn>
                <a:cxn ang="0">
                  <a:pos x="0" y="22"/>
                </a:cxn>
                <a:cxn ang="0">
                  <a:pos x="29" y="44"/>
                </a:cxn>
              </a:cxnLst>
              <a:rect l="0" t="0" r="r" b="b"/>
              <a:pathLst>
                <a:path w="30" h="45">
                  <a:moveTo>
                    <a:pt x="29" y="44"/>
                  </a:moveTo>
                  <a:lnTo>
                    <a:pt x="29" y="0"/>
                  </a:lnTo>
                  <a:lnTo>
                    <a:pt x="0" y="22"/>
                  </a:lnTo>
                  <a:lnTo>
                    <a:pt x="29" y="44"/>
                  </a:lnTo>
                </a:path>
              </a:pathLst>
            </a:custGeom>
            <a:solidFill>
              <a:srgbClr val="FF0000"/>
            </a:solidFill>
            <a:ln w="12700" cap="rnd" cmpd="sng">
              <a:solidFill>
                <a:srgbClr val="FF0033"/>
              </a:solidFill>
              <a:prstDash val="solid"/>
              <a:round/>
              <a:headEnd/>
              <a:tailEnd/>
            </a:ln>
            <a:effectLst/>
          </p:spPr>
          <p:txBody>
            <a:bodyPr>
              <a:prstTxWarp prst="textNoShape">
                <a:avLst/>
              </a:prstTxWarp>
            </a:bodyPr>
            <a:lstStyle/>
            <a:p>
              <a:endParaRPr lang="ja-JP" altLang="en-US"/>
            </a:p>
          </p:txBody>
        </p:sp>
        <p:sp>
          <p:nvSpPr>
            <p:cNvPr id="29" name="Line 30"/>
            <p:cNvSpPr>
              <a:spLocks noChangeShapeType="1"/>
            </p:cNvSpPr>
            <p:nvPr/>
          </p:nvSpPr>
          <p:spPr bwMode="auto">
            <a:xfrm flipH="1">
              <a:off x="3009900" y="4724400"/>
              <a:ext cx="876300" cy="479425"/>
            </a:xfrm>
            <a:prstGeom prst="line">
              <a:avLst/>
            </a:prstGeom>
            <a:noFill/>
            <a:ln w="12700">
              <a:solidFill>
                <a:srgbClr val="FF0033"/>
              </a:solidFill>
              <a:round/>
              <a:headEnd type="none" w="sm" len="sm"/>
              <a:tailEnd type="none" w="sm" len="sm"/>
            </a:ln>
            <a:effectLst/>
          </p:spPr>
          <p:txBody>
            <a:bodyPr wrap="none" anchor="ctr">
              <a:prstTxWarp prst="textNoShape">
                <a:avLst/>
              </a:prstTxWarp>
            </a:bodyPr>
            <a:lstStyle/>
            <a:p>
              <a:endParaRPr lang="ja-JP" altLang="en-US"/>
            </a:p>
          </p:txBody>
        </p:sp>
        <p:sp>
          <p:nvSpPr>
            <p:cNvPr id="30" name="Freeform 31"/>
            <p:cNvSpPr>
              <a:spLocks/>
            </p:cNvSpPr>
            <p:nvPr/>
          </p:nvSpPr>
          <p:spPr bwMode="auto">
            <a:xfrm>
              <a:off x="3002886" y="5122863"/>
              <a:ext cx="55563" cy="61912"/>
            </a:xfrm>
            <a:custGeom>
              <a:avLst/>
              <a:gdLst/>
              <a:ahLst/>
              <a:cxnLst>
                <a:cxn ang="0">
                  <a:pos x="34" y="38"/>
                </a:cxn>
                <a:cxn ang="0">
                  <a:pos x="14" y="0"/>
                </a:cxn>
                <a:cxn ang="0">
                  <a:pos x="0" y="33"/>
                </a:cxn>
                <a:cxn ang="0">
                  <a:pos x="34" y="38"/>
                </a:cxn>
              </a:cxnLst>
              <a:rect l="0" t="0" r="r" b="b"/>
              <a:pathLst>
                <a:path w="35" h="39">
                  <a:moveTo>
                    <a:pt x="34" y="38"/>
                  </a:moveTo>
                  <a:lnTo>
                    <a:pt x="14" y="0"/>
                  </a:lnTo>
                  <a:lnTo>
                    <a:pt x="0" y="33"/>
                  </a:lnTo>
                  <a:lnTo>
                    <a:pt x="34" y="38"/>
                  </a:lnTo>
                </a:path>
              </a:pathLst>
            </a:custGeom>
            <a:solidFill>
              <a:srgbClr val="FF0000"/>
            </a:solidFill>
            <a:ln w="12700" cap="rnd" cmpd="sng">
              <a:solidFill>
                <a:srgbClr val="FF0033"/>
              </a:solidFill>
              <a:prstDash val="solid"/>
              <a:round/>
              <a:headEnd/>
              <a:tailEnd/>
            </a:ln>
            <a:effectLst/>
          </p:spPr>
          <p:txBody>
            <a:bodyPr>
              <a:prstTxWarp prst="textNoShape">
                <a:avLst/>
              </a:prstTxWarp>
            </a:bodyPr>
            <a:lstStyle/>
            <a:p>
              <a:endParaRPr lang="ja-JP" altLang="en-US"/>
            </a:p>
          </p:txBody>
        </p:sp>
        <p:sp>
          <p:nvSpPr>
            <p:cNvPr id="31" name="Line 32"/>
            <p:cNvSpPr>
              <a:spLocks noChangeShapeType="1"/>
            </p:cNvSpPr>
            <p:nvPr/>
          </p:nvSpPr>
          <p:spPr bwMode="auto">
            <a:xfrm flipH="1">
              <a:off x="2182149" y="4719638"/>
              <a:ext cx="1674812" cy="0"/>
            </a:xfrm>
            <a:prstGeom prst="line">
              <a:avLst/>
            </a:prstGeom>
            <a:noFill/>
            <a:ln w="12700">
              <a:solidFill>
                <a:srgbClr val="FF0033"/>
              </a:solidFill>
              <a:round/>
              <a:headEnd type="none" w="sm" len="sm"/>
              <a:tailEnd type="none" w="sm" len="sm"/>
            </a:ln>
            <a:effectLst/>
          </p:spPr>
          <p:txBody>
            <a:bodyPr wrap="none" anchor="ctr">
              <a:prstTxWarp prst="textNoShape">
                <a:avLst/>
              </a:prstTxWarp>
            </a:bodyPr>
            <a:lstStyle/>
            <a:p>
              <a:endParaRPr lang="ja-JP" altLang="en-US"/>
            </a:p>
          </p:txBody>
        </p:sp>
        <p:sp>
          <p:nvSpPr>
            <p:cNvPr id="32" name="Freeform 33"/>
            <p:cNvSpPr>
              <a:spLocks/>
            </p:cNvSpPr>
            <p:nvPr/>
          </p:nvSpPr>
          <p:spPr bwMode="auto">
            <a:xfrm>
              <a:off x="2147224" y="4686300"/>
              <a:ext cx="47625" cy="71438"/>
            </a:xfrm>
            <a:custGeom>
              <a:avLst/>
              <a:gdLst/>
              <a:ahLst/>
              <a:cxnLst>
                <a:cxn ang="0">
                  <a:pos x="29" y="44"/>
                </a:cxn>
                <a:cxn ang="0">
                  <a:pos x="29" y="0"/>
                </a:cxn>
                <a:cxn ang="0">
                  <a:pos x="0" y="23"/>
                </a:cxn>
                <a:cxn ang="0">
                  <a:pos x="29" y="44"/>
                </a:cxn>
              </a:cxnLst>
              <a:rect l="0" t="0" r="r" b="b"/>
              <a:pathLst>
                <a:path w="30" h="45">
                  <a:moveTo>
                    <a:pt x="29" y="44"/>
                  </a:moveTo>
                  <a:lnTo>
                    <a:pt x="29" y="0"/>
                  </a:lnTo>
                  <a:lnTo>
                    <a:pt x="0" y="23"/>
                  </a:lnTo>
                  <a:lnTo>
                    <a:pt x="29" y="44"/>
                  </a:lnTo>
                </a:path>
              </a:pathLst>
            </a:custGeom>
            <a:solidFill>
              <a:srgbClr val="FF0000"/>
            </a:solidFill>
            <a:ln w="12700" cap="rnd" cmpd="sng">
              <a:solidFill>
                <a:srgbClr val="FF0033"/>
              </a:solidFill>
              <a:prstDash val="solid"/>
              <a:round/>
              <a:headEnd/>
              <a:tailEnd/>
            </a:ln>
            <a:effectLst/>
          </p:spPr>
          <p:txBody>
            <a:bodyPr>
              <a:prstTxWarp prst="textNoShape">
                <a:avLst/>
              </a:prstTxWarp>
            </a:bodyPr>
            <a:lstStyle/>
            <a:p>
              <a:endParaRPr lang="ja-JP" altLang="en-US"/>
            </a:p>
          </p:txBody>
        </p:sp>
        <p:sp>
          <p:nvSpPr>
            <p:cNvPr id="33" name="Line 34"/>
            <p:cNvSpPr>
              <a:spLocks noChangeShapeType="1"/>
            </p:cNvSpPr>
            <p:nvPr/>
          </p:nvSpPr>
          <p:spPr bwMode="auto">
            <a:xfrm flipH="1" flipV="1">
              <a:off x="2175799" y="3640138"/>
              <a:ext cx="1681162" cy="1117600"/>
            </a:xfrm>
            <a:prstGeom prst="line">
              <a:avLst/>
            </a:prstGeom>
            <a:noFill/>
            <a:ln w="12700">
              <a:solidFill>
                <a:srgbClr val="FF0033"/>
              </a:solidFill>
              <a:round/>
              <a:headEnd type="none" w="sm" len="sm"/>
              <a:tailEnd type="none" w="sm" len="sm"/>
            </a:ln>
            <a:effectLst/>
          </p:spPr>
          <p:txBody>
            <a:bodyPr wrap="none" anchor="ctr">
              <a:prstTxWarp prst="textNoShape">
                <a:avLst/>
              </a:prstTxWarp>
            </a:bodyPr>
            <a:lstStyle/>
            <a:p>
              <a:endParaRPr lang="ja-JP" altLang="en-US"/>
            </a:p>
          </p:txBody>
        </p:sp>
        <p:sp>
          <p:nvSpPr>
            <p:cNvPr id="34" name="Freeform 35"/>
            <p:cNvSpPr>
              <a:spLocks/>
            </p:cNvSpPr>
            <p:nvPr/>
          </p:nvSpPr>
          <p:spPr bwMode="auto">
            <a:xfrm>
              <a:off x="2147224" y="3619500"/>
              <a:ext cx="57150" cy="57150"/>
            </a:xfrm>
            <a:custGeom>
              <a:avLst/>
              <a:gdLst/>
              <a:ahLst/>
              <a:cxnLst>
                <a:cxn ang="0">
                  <a:pos x="11" y="35"/>
                </a:cxn>
                <a:cxn ang="0">
                  <a:pos x="35" y="0"/>
                </a:cxn>
                <a:cxn ang="0">
                  <a:pos x="0" y="1"/>
                </a:cxn>
                <a:cxn ang="0">
                  <a:pos x="11" y="35"/>
                </a:cxn>
              </a:cxnLst>
              <a:rect l="0" t="0" r="r" b="b"/>
              <a:pathLst>
                <a:path w="36" h="36">
                  <a:moveTo>
                    <a:pt x="11" y="35"/>
                  </a:moveTo>
                  <a:lnTo>
                    <a:pt x="35" y="0"/>
                  </a:lnTo>
                  <a:lnTo>
                    <a:pt x="0" y="1"/>
                  </a:lnTo>
                  <a:lnTo>
                    <a:pt x="11" y="35"/>
                  </a:lnTo>
                </a:path>
              </a:pathLst>
            </a:custGeom>
            <a:solidFill>
              <a:srgbClr val="FF0000"/>
            </a:solidFill>
            <a:ln w="12700" cap="rnd" cmpd="sng">
              <a:solidFill>
                <a:srgbClr val="FF0033"/>
              </a:solidFill>
              <a:prstDash val="solid"/>
              <a:round/>
              <a:headEnd/>
              <a:tailEnd/>
            </a:ln>
            <a:effectLst/>
          </p:spPr>
          <p:txBody>
            <a:bodyPr>
              <a:prstTxWarp prst="textNoShape">
                <a:avLst/>
              </a:prstTxWarp>
            </a:bodyPr>
            <a:lstStyle/>
            <a:p>
              <a:endParaRPr lang="ja-JP" altLang="en-US"/>
            </a:p>
          </p:txBody>
        </p:sp>
        <p:sp>
          <p:nvSpPr>
            <p:cNvPr id="35" name="Line 36"/>
            <p:cNvSpPr>
              <a:spLocks noChangeShapeType="1"/>
            </p:cNvSpPr>
            <p:nvPr/>
          </p:nvSpPr>
          <p:spPr bwMode="auto">
            <a:xfrm flipH="1" flipV="1">
              <a:off x="2175799" y="4735513"/>
              <a:ext cx="827087" cy="473075"/>
            </a:xfrm>
            <a:prstGeom prst="line">
              <a:avLst/>
            </a:prstGeom>
            <a:noFill/>
            <a:ln w="12700">
              <a:solidFill>
                <a:srgbClr val="FF0033"/>
              </a:solidFill>
              <a:round/>
              <a:headEnd type="none" w="sm" len="sm"/>
              <a:tailEnd type="none" w="sm" len="sm"/>
            </a:ln>
            <a:effectLst/>
          </p:spPr>
          <p:txBody>
            <a:bodyPr wrap="none" anchor="ctr">
              <a:prstTxWarp prst="textNoShape">
                <a:avLst/>
              </a:prstTxWarp>
            </a:bodyPr>
            <a:lstStyle/>
            <a:p>
              <a:endParaRPr lang="ja-JP" altLang="en-US"/>
            </a:p>
          </p:txBody>
        </p:sp>
        <p:sp>
          <p:nvSpPr>
            <p:cNvPr id="36" name="Freeform 37"/>
            <p:cNvSpPr>
              <a:spLocks/>
            </p:cNvSpPr>
            <p:nvPr/>
          </p:nvSpPr>
          <p:spPr bwMode="auto">
            <a:xfrm>
              <a:off x="2147224" y="4711700"/>
              <a:ext cx="57150" cy="61913"/>
            </a:xfrm>
            <a:custGeom>
              <a:avLst/>
              <a:gdLst/>
              <a:ahLst/>
              <a:cxnLst>
                <a:cxn ang="0">
                  <a:pos x="15" y="38"/>
                </a:cxn>
                <a:cxn ang="0">
                  <a:pos x="35" y="0"/>
                </a:cxn>
                <a:cxn ang="0">
                  <a:pos x="0" y="5"/>
                </a:cxn>
                <a:cxn ang="0">
                  <a:pos x="15" y="38"/>
                </a:cxn>
              </a:cxnLst>
              <a:rect l="0" t="0" r="r" b="b"/>
              <a:pathLst>
                <a:path w="36" h="39">
                  <a:moveTo>
                    <a:pt x="15" y="38"/>
                  </a:moveTo>
                  <a:lnTo>
                    <a:pt x="35" y="0"/>
                  </a:lnTo>
                  <a:lnTo>
                    <a:pt x="0" y="5"/>
                  </a:lnTo>
                  <a:lnTo>
                    <a:pt x="15" y="38"/>
                  </a:lnTo>
                </a:path>
              </a:pathLst>
            </a:custGeom>
            <a:solidFill>
              <a:srgbClr val="FF0000"/>
            </a:solidFill>
            <a:ln w="12700" cap="rnd" cmpd="sng">
              <a:solidFill>
                <a:srgbClr val="FF0033"/>
              </a:solidFill>
              <a:prstDash val="solid"/>
              <a:round/>
              <a:headEnd/>
              <a:tailEnd/>
            </a:ln>
            <a:effectLst/>
          </p:spPr>
          <p:txBody>
            <a:bodyPr>
              <a:prstTxWarp prst="textNoShape">
                <a:avLst/>
              </a:prstTxWarp>
            </a:bodyPr>
            <a:lstStyle/>
            <a:p>
              <a:endParaRPr lang="ja-JP" altLang="en-US"/>
            </a:p>
          </p:txBody>
        </p:sp>
        <p:sp>
          <p:nvSpPr>
            <p:cNvPr id="37" name="Line 38"/>
            <p:cNvSpPr>
              <a:spLocks noChangeShapeType="1"/>
            </p:cNvSpPr>
            <p:nvPr/>
          </p:nvSpPr>
          <p:spPr bwMode="auto">
            <a:xfrm flipH="1" flipV="1">
              <a:off x="2163098" y="3651250"/>
              <a:ext cx="841375" cy="1539876"/>
            </a:xfrm>
            <a:prstGeom prst="line">
              <a:avLst/>
            </a:prstGeom>
            <a:noFill/>
            <a:ln w="12700">
              <a:solidFill>
                <a:srgbClr val="FF0033"/>
              </a:solidFill>
              <a:round/>
              <a:headEnd type="none" w="sm" len="sm"/>
              <a:tailEnd type="none" w="sm" len="sm"/>
            </a:ln>
            <a:effectLst/>
          </p:spPr>
          <p:txBody>
            <a:bodyPr wrap="none" anchor="ctr">
              <a:prstTxWarp prst="textNoShape">
                <a:avLst/>
              </a:prstTxWarp>
            </a:bodyPr>
            <a:lstStyle/>
            <a:p>
              <a:endParaRPr lang="ja-JP" altLang="en-US"/>
            </a:p>
          </p:txBody>
        </p:sp>
        <p:sp>
          <p:nvSpPr>
            <p:cNvPr id="38" name="Freeform 39"/>
            <p:cNvSpPr>
              <a:spLocks/>
            </p:cNvSpPr>
            <p:nvPr/>
          </p:nvSpPr>
          <p:spPr bwMode="auto">
            <a:xfrm>
              <a:off x="2139286" y="3621088"/>
              <a:ext cx="58738" cy="58737"/>
            </a:xfrm>
            <a:custGeom>
              <a:avLst/>
              <a:gdLst/>
              <a:ahLst/>
              <a:cxnLst>
                <a:cxn ang="0">
                  <a:pos x="0" y="36"/>
                </a:cxn>
                <a:cxn ang="0">
                  <a:pos x="36" y="14"/>
                </a:cxn>
                <a:cxn ang="0">
                  <a:pos x="5" y="0"/>
                </a:cxn>
                <a:cxn ang="0">
                  <a:pos x="0" y="36"/>
                </a:cxn>
              </a:cxnLst>
              <a:rect l="0" t="0" r="r" b="b"/>
              <a:pathLst>
                <a:path w="37" h="37">
                  <a:moveTo>
                    <a:pt x="0" y="36"/>
                  </a:moveTo>
                  <a:lnTo>
                    <a:pt x="36" y="14"/>
                  </a:lnTo>
                  <a:lnTo>
                    <a:pt x="5" y="0"/>
                  </a:lnTo>
                  <a:lnTo>
                    <a:pt x="0" y="36"/>
                  </a:lnTo>
                </a:path>
              </a:pathLst>
            </a:custGeom>
            <a:solidFill>
              <a:srgbClr val="FF0000"/>
            </a:solidFill>
            <a:ln w="12700" cap="rnd" cmpd="sng">
              <a:solidFill>
                <a:srgbClr val="FF0033"/>
              </a:solidFill>
              <a:prstDash val="solid"/>
              <a:round/>
              <a:headEnd/>
              <a:tailEnd/>
            </a:ln>
            <a:effectLst/>
          </p:spPr>
          <p:txBody>
            <a:bodyPr>
              <a:prstTxWarp prst="textNoShape">
                <a:avLst/>
              </a:prstTxWarp>
            </a:bodyPr>
            <a:lstStyle/>
            <a:p>
              <a:endParaRPr lang="ja-JP" altLang="en-US"/>
            </a:p>
          </p:txBody>
        </p:sp>
        <p:sp>
          <p:nvSpPr>
            <p:cNvPr id="39" name="Line 40"/>
            <p:cNvSpPr>
              <a:spLocks noChangeShapeType="1"/>
            </p:cNvSpPr>
            <p:nvPr/>
          </p:nvSpPr>
          <p:spPr bwMode="auto">
            <a:xfrm>
              <a:off x="2147224" y="3621088"/>
              <a:ext cx="0" cy="1150937"/>
            </a:xfrm>
            <a:prstGeom prst="line">
              <a:avLst/>
            </a:prstGeom>
            <a:noFill/>
            <a:ln w="12700">
              <a:solidFill>
                <a:srgbClr val="FF0033"/>
              </a:solidFill>
              <a:round/>
              <a:headEnd type="none" w="sm" len="sm"/>
              <a:tailEnd type="none" w="sm" len="sm"/>
            </a:ln>
            <a:effectLst/>
          </p:spPr>
          <p:txBody>
            <a:bodyPr wrap="none" anchor="ctr">
              <a:prstTxWarp prst="textNoShape">
                <a:avLst/>
              </a:prstTxWarp>
            </a:bodyPr>
            <a:lstStyle/>
            <a:p>
              <a:endParaRPr lang="ja-JP" altLang="en-US"/>
            </a:p>
          </p:txBody>
        </p:sp>
        <p:sp>
          <p:nvSpPr>
            <p:cNvPr id="40" name="Freeform 41"/>
            <p:cNvSpPr>
              <a:spLocks/>
            </p:cNvSpPr>
            <p:nvPr/>
          </p:nvSpPr>
          <p:spPr bwMode="auto">
            <a:xfrm>
              <a:off x="2115474" y="4676775"/>
              <a:ext cx="68262" cy="49213"/>
            </a:xfrm>
            <a:custGeom>
              <a:avLst/>
              <a:gdLst/>
              <a:ahLst/>
              <a:cxnLst>
                <a:cxn ang="0">
                  <a:pos x="42" y="0"/>
                </a:cxn>
                <a:cxn ang="0">
                  <a:pos x="0" y="0"/>
                </a:cxn>
                <a:cxn ang="0">
                  <a:pos x="20" y="30"/>
                </a:cxn>
                <a:cxn ang="0">
                  <a:pos x="42" y="0"/>
                </a:cxn>
              </a:cxnLst>
              <a:rect l="0" t="0" r="r" b="b"/>
              <a:pathLst>
                <a:path w="43" h="31">
                  <a:moveTo>
                    <a:pt x="42" y="0"/>
                  </a:moveTo>
                  <a:lnTo>
                    <a:pt x="0" y="0"/>
                  </a:lnTo>
                  <a:lnTo>
                    <a:pt x="20" y="30"/>
                  </a:lnTo>
                  <a:lnTo>
                    <a:pt x="42" y="0"/>
                  </a:lnTo>
                </a:path>
              </a:pathLst>
            </a:custGeom>
            <a:solidFill>
              <a:srgbClr val="FF0000"/>
            </a:solidFill>
            <a:ln w="12700" cap="rnd" cmpd="sng">
              <a:solidFill>
                <a:srgbClr val="FF0033"/>
              </a:solidFill>
              <a:prstDash val="solid"/>
              <a:round/>
              <a:headEnd/>
              <a:tailEnd/>
            </a:ln>
            <a:effectLst/>
          </p:spPr>
          <p:txBody>
            <a:bodyPr>
              <a:prstTxWarp prst="textNoShape">
                <a:avLst/>
              </a:prstTxWarp>
            </a:bodyPr>
            <a:lstStyle/>
            <a:p>
              <a:endParaRPr lang="ja-JP" altLang="en-US"/>
            </a:p>
          </p:txBody>
        </p:sp>
      </p:grpSp>
      <p:sp>
        <p:nvSpPr>
          <p:cNvPr id="41" name="Rectangle 42"/>
          <p:cNvSpPr>
            <a:spLocks noChangeArrowheads="1"/>
          </p:cNvSpPr>
          <p:nvPr/>
        </p:nvSpPr>
        <p:spPr bwMode="auto">
          <a:xfrm>
            <a:off x="2307562" y="5359400"/>
            <a:ext cx="955089" cy="462307"/>
          </a:xfrm>
          <a:prstGeom prst="rect">
            <a:avLst/>
          </a:prstGeom>
          <a:noFill/>
          <a:ln w="9525">
            <a:noFill/>
            <a:miter lim="800000"/>
            <a:headEnd/>
            <a:tailEnd/>
          </a:ln>
          <a:effectLst/>
        </p:spPr>
        <p:txBody>
          <a:bodyPr wrap="none" lIns="92075" tIns="46038" rIns="92075" bIns="46038">
            <a:prstTxWarp prst="textNoShape">
              <a:avLst/>
            </a:prstTxWarp>
            <a:spAutoFit/>
          </a:bodyPr>
          <a:lstStyle/>
          <a:p>
            <a:pPr algn="l" eaLnBrk="0" hangingPunct="0"/>
            <a:r>
              <a:rPr lang="en-US" altLang="ja-JP" sz="2400" dirty="0">
                <a:latin typeface="Times New Roman" charset="0"/>
              </a:rPr>
              <a:t>n(n-1)</a:t>
            </a:r>
          </a:p>
        </p:txBody>
      </p:sp>
      <p:sp>
        <p:nvSpPr>
          <p:cNvPr id="52" name="Rectangle 54"/>
          <p:cNvSpPr>
            <a:spLocks noChangeArrowheads="1"/>
          </p:cNvSpPr>
          <p:nvPr/>
        </p:nvSpPr>
        <p:spPr bwMode="auto">
          <a:xfrm>
            <a:off x="5929313" y="5359400"/>
            <a:ext cx="339837" cy="462307"/>
          </a:xfrm>
          <a:prstGeom prst="rect">
            <a:avLst/>
          </a:prstGeom>
          <a:noFill/>
          <a:ln w="9525">
            <a:noFill/>
            <a:miter lim="800000"/>
            <a:headEnd/>
            <a:tailEnd/>
          </a:ln>
          <a:effectLst/>
        </p:spPr>
        <p:txBody>
          <a:bodyPr wrap="none" lIns="92075" tIns="46038" rIns="92075" bIns="46038">
            <a:prstTxWarp prst="textNoShape">
              <a:avLst/>
            </a:prstTxWarp>
            <a:spAutoFit/>
          </a:bodyPr>
          <a:lstStyle/>
          <a:p>
            <a:pPr algn="l" eaLnBrk="0" hangingPunct="0"/>
            <a:r>
              <a:rPr lang="en-US" altLang="ja-JP" sz="2400">
                <a:latin typeface="Times New Roman" charset="0"/>
              </a:rPr>
              <a:t>n</a:t>
            </a:r>
          </a:p>
        </p:txBody>
      </p:sp>
      <p:grpSp>
        <p:nvGrpSpPr>
          <p:cNvPr id="58" name="図形グループ 57"/>
          <p:cNvGrpSpPr/>
          <p:nvPr/>
        </p:nvGrpSpPr>
        <p:grpSpPr>
          <a:xfrm>
            <a:off x="5167313" y="3250274"/>
            <a:ext cx="1843087" cy="1855126"/>
            <a:chOff x="5376199" y="3048000"/>
            <a:chExt cx="1843087" cy="2143126"/>
          </a:xfrm>
        </p:grpSpPr>
        <p:sp>
          <p:nvSpPr>
            <p:cNvPr id="43" name="Oval 45"/>
            <p:cNvSpPr>
              <a:spLocks noChangeArrowheads="1"/>
            </p:cNvSpPr>
            <p:nvPr/>
          </p:nvSpPr>
          <p:spPr bwMode="auto">
            <a:xfrm>
              <a:off x="6231861" y="3048000"/>
              <a:ext cx="122237" cy="128588"/>
            </a:xfrm>
            <a:prstGeom prst="ellipse">
              <a:avLst/>
            </a:prstGeom>
            <a:solidFill>
              <a:srgbClr val="FF0000"/>
            </a:solidFill>
            <a:ln w="12700">
              <a:solidFill>
                <a:srgbClr val="FF0033"/>
              </a:solidFill>
              <a:round/>
              <a:headEnd/>
              <a:tailEnd/>
            </a:ln>
            <a:effectLst/>
          </p:spPr>
          <p:txBody>
            <a:bodyPr wrap="none" anchor="ctr">
              <a:prstTxWarp prst="textNoShape">
                <a:avLst/>
              </a:prstTxWarp>
            </a:bodyPr>
            <a:lstStyle/>
            <a:p>
              <a:endParaRPr lang="ja-JP" altLang="en-US"/>
            </a:p>
          </p:txBody>
        </p:sp>
        <p:sp>
          <p:nvSpPr>
            <p:cNvPr id="44" name="Oval 46"/>
            <p:cNvSpPr>
              <a:spLocks noChangeArrowheads="1"/>
            </p:cNvSpPr>
            <p:nvPr/>
          </p:nvSpPr>
          <p:spPr bwMode="auto">
            <a:xfrm>
              <a:off x="7097049" y="4706938"/>
              <a:ext cx="122237" cy="130175"/>
            </a:xfrm>
            <a:prstGeom prst="ellipse">
              <a:avLst/>
            </a:prstGeom>
            <a:solidFill>
              <a:srgbClr val="FF0000"/>
            </a:solidFill>
            <a:ln w="12700">
              <a:solidFill>
                <a:srgbClr val="FF0033"/>
              </a:solidFill>
              <a:round/>
              <a:headEnd/>
              <a:tailEnd/>
            </a:ln>
            <a:effectLst/>
          </p:spPr>
          <p:txBody>
            <a:bodyPr wrap="none" anchor="ctr">
              <a:prstTxWarp prst="textNoShape">
                <a:avLst/>
              </a:prstTxWarp>
            </a:bodyPr>
            <a:lstStyle/>
            <a:p>
              <a:endParaRPr lang="ja-JP" altLang="en-US"/>
            </a:p>
          </p:txBody>
        </p:sp>
        <p:sp>
          <p:nvSpPr>
            <p:cNvPr id="45" name="Oval 47"/>
            <p:cNvSpPr>
              <a:spLocks noChangeArrowheads="1"/>
            </p:cNvSpPr>
            <p:nvPr/>
          </p:nvSpPr>
          <p:spPr bwMode="auto">
            <a:xfrm>
              <a:off x="5376199" y="3500438"/>
              <a:ext cx="122237" cy="128588"/>
            </a:xfrm>
            <a:prstGeom prst="ellipse">
              <a:avLst/>
            </a:prstGeom>
            <a:solidFill>
              <a:srgbClr val="FF0000"/>
            </a:solidFill>
            <a:ln w="12700">
              <a:solidFill>
                <a:srgbClr val="FF0033"/>
              </a:solidFill>
              <a:round/>
              <a:headEnd/>
              <a:tailEnd/>
            </a:ln>
            <a:effectLst/>
          </p:spPr>
          <p:txBody>
            <a:bodyPr wrap="none" anchor="ctr">
              <a:prstTxWarp prst="textNoShape">
                <a:avLst/>
              </a:prstTxWarp>
            </a:bodyPr>
            <a:lstStyle/>
            <a:p>
              <a:endParaRPr lang="ja-JP" altLang="en-US"/>
            </a:p>
          </p:txBody>
        </p:sp>
        <p:sp>
          <p:nvSpPr>
            <p:cNvPr id="46" name="Oval 48"/>
            <p:cNvSpPr>
              <a:spLocks noChangeArrowheads="1"/>
            </p:cNvSpPr>
            <p:nvPr/>
          </p:nvSpPr>
          <p:spPr bwMode="auto">
            <a:xfrm>
              <a:off x="7085936" y="3500438"/>
              <a:ext cx="122237" cy="128588"/>
            </a:xfrm>
            <a:prstGeom prst="ellipse">
              <a:avLst/>
            </a:prstGeom>
            <a:solidFill>
              <a:srgbClr val="FF0000"/>
            </a:solidFill>
            <a:ln w="12700">
              <a:solidFill>
                <a:srgbClr val="FF0033"/>
              </a:solidFill>
              <a:round/>
              <a:headEnd/>
              <a:tailEnd/>
            </a:ln>
            <a:effectLst/>
          </p:spPr>
          <p:txBody>
            <a:bodyPr wrap="none" anchor="ctr">
              <a:prstTxWarp prst="textNoShape">
                <a:avLst/>
              </a:prstTxWarp>
            </a:bodyPr>
            <a:lstStyle/>
            <a:p>
              <a:endParaRPr lang="ja-JP" altLang="en-US"/>
            </a:p>
          </p:txBody>
        </p:sp>
        <p:sp>
          <p:nvSpPr>
            <p:cNvPr id="47" name="Oval 49"/>
            <p:cNvSpPr>
              <a:spLocks noChangeArrowheads="1"/>
            </p:cNvSpPr>
            <p:nvPr/>
          </p:nvSpPr>
          <p:spPr bwMode="auto">
            <a:xfrm>
              <a:off x="5376199" y="4662488"/>
              <a:ext cx="122237" cy="131763"/>
            </a:xfrm>
            <a:prstGeom prst="ellipse">
              <a:avLst/>
            </a:prstGeom>
            <a:solidFill>
              <a:srgbClr val="FF0000"/>
            </a:solidFill>
            <a:ln w="12700">
              <a:solidFill>
                <a:srgbClr val="FF0033"/>
              </a:solidFill>
              <a:round/>
              <a:headEnd/>
              <a:tailEnd/>
            </a:ln>
            <a:effectLst/>
          </p:spPr>
          <p:txBody>
            <a:bodyPr wrap="none" anchor="ctr">
              <a:prstTxWarp prst="textNoShape">
                <a:avLst/>
              </a:prstTxWarp>
            </a:bodyPr>
            <a:lstStyle/>
            <a:p>
              <a:endParaRPr lang="ja-JP" altLang="en-US"/>
            </a:p>
          </p:txBody>
        </p:sp>
        <p:sp>
          <p:nvSpPr>
            <p:cNvPr id="48" name="Line 50"/>
            <p:cNvSpPr>
              <a:spLocks noChangeShapeType="1"/>
            </p:cNvSpPr>
            <p:nvPr/>
          </p:nvSpPr>
          <p:spPr bwMode="auto">
            <a:xfrm flipH="1">
              <a:off x="5466686" y="3557588"/>
              <a:ext cx="1679575" cy="1168400"/>
            </a:xfrm>
            <a:prstGeom prst="line">
              <a:avLst/>
            </a:prstGeom>
            <a:solidFill>
              <a:schemeClr val="bg2">
                <a:lumMod val="50000"/>
              </a:schemeClr>
            </a:solidFill>
            <a:ln w="12700">
              <a:solidFill>
                <a:srgbClr val="FF0033"/>
              </a:solidFill>
              <a:round/>
              <a:headEnd type="none" w="sm" len="sm"/>
              <a:tailEnd type="none" w="sm" len="sm"/>
            </a:ln>
            <a:effectLst/>
          </p:spPr>
          <p:txBody>
            <a:bodyPr wrap="none" anchor="ctr">
              <a:prstTxWarp prst="textNoShape">
                <a:avLst/>
              </a:prstTxWarp>
            </a:bodyPr>
            <a:lstStyle/>
            <a:p>
              <a:endParaRPr lang="ja-JP" altLang="en-US"/>
            </a:p>
          </p:txBody>
        </p:sp>
        <p:sp>
          <p:nvSpPr>
            <p:cNvPr id="49" name="Line 51"/>
            <p:cNvSpPr>
              <a:spLocks noChangeShapeType="1"/>
            </p:cNvSpPr>
            <p:nvPr/>
          </p:nvSpPr>
          <p:spPr bwMode="auto">
            <a:xfrm flipH="1" flipV="1">
              <a:off x="5466686" y="3576638"/>
              <a:ext cx="1682750" cy="1184275"/>
            </a:xfrm>
            <a:prstGeom prst="line">
              <a:avLst/>
            </a:prstGeom>
            <a:solidFill>
              <a:schemeClr val="bg2">
                <a:lumMod val="50000"/>
              </a:schemeClr>
            </a:solidFill>
            <a:ln w="12700">
              <a:solidFill>
                <a:srgbClr val="FF0033"/>
              </a:solidFill>
              <a:round/>
              <a:headEnd type="none" w="sm" len="sm"/>
              <a:tailEnd type="none" w="sm" len="sm"/>
            </a:ln>
            <a:effectLst/>
          </p:spPr>
          <p:txBody>
            <a:bodyPr wrap="none" anchor="ctr">
              <a:prstTxWarp prst="textNoShape">
                <a:avLst/>
              </a:prstTxWarp>
            </a:bodyPr>
            <a:lstStyle/>
            <a:p>
              <a:endParaRPr lang="ja-JP" altLang="en-US"/>
            </a:p>
          </p:txBody>
        </p:sp>
        <p:sp>
          <p:nvSpPr>
            <p:cNvPr id="50" name="Freeform 52"/>
            <p:cNvSpPr>
              <a:spLocks/>
            </p:cNvSpPr>
            <p:nvPr/>
          </p:nvSpPr>
          <p:spPr bwMode="auto">
            <a:xfrm>
              <a:off x="5436524" y="3556000"/>
              <a:ext cx="55562" cy="55563"/>
            </a:xfrm>
            <a:custGeom>
              <a:avLst/>
              <a:gdLst/>
              <a:ahLst/>
              <a:cxnLst>
                <a:cxn ang="0">
                  <a:pos x="11" y="34"/>
                </a:cxn>
                <a:cxn ang="0">
                  <a:pos x="34" y="0"/>
                </a:cxn>
                <a:cxn ang="0">
                  <a:pos x="0" y="0"/>
                </a:cxn>
                <a:cxn ang="0">
                  <a:pos x="11" y="34"/>
                </a:cxn>
              </a:cxnLst>
              <a:rect l="0" t="0" r="r" b="b"/>
              <a:pathLst>
                <a:path w="35" h="35">
                  <a:moveTo>
                    <a:pt x="11" y="34"/>
                  </a:moveTo>
                  <a:lnTo>
                    <a:pt x="34" y="0"/>
                  </a:lnTo>
                  <a:lnTo>
                    <a:pt x="0" y="0"/>
                  </a:lnTo>
                  <a:lnTo>
                    <a:pt x="11" y="34"/>
                  </a:lnTo>
                </a:path>
              </a:pathLst>
            </a:custGeom>
            <a:solidFill>
              <a:srgbClr val="FF0000"/>
            </a:solidFill>
            <a:ln w="12700" cap="rnd" cmpd="sng">
              <a:solidFill>
                <a:srgbClr val="FF0033"/>
              </a:solidFill>
              <a:prstDash val="solid"/>
              <a:round/>
              <a:headEnd/>
              <a:tailEnd/>
            </a:ln>
            <a:effectLst/>
          </p:spPr>
          <p:txBody>
            <a:bodyPr>
              <a:prstTxWarp prst="textNoShape">
                <a:avLst/>
              </a:prstTxWarp>
            </a:bodyPr>
            <a:lstStyle/>
            <a:p>
              <a:endParaRPr lang="ja-JP" altLang="en-US"/>
            </a:p>
          </p:txBody>
        </p:sp>
        <p:sp>
          <p:nvSpPr>
            <p:cNvPr id="51" name="Oval 53"/>
            <p:cNvSpPr>
              <a:spLocks noChangeArrowheads="1"/>
            </p:cNvSpPr>
            <p:nvPr/>
          </p:nvSpPr>
          <p:spPr bwMode="auto">
            <a:xfrm>
              <a:off x="6244561" y="5059363"/>
              <a:ext cx="120650" cy="131763"/>
            </a:xfrm>
            <a:prstGeom prst="ellipse">
              <a:avLst/>
            </a:prstGeom>
            <a:solidFill>
              <a:srgbClr val="FF0000"/>
            </a:solidFill>
            <a:ln w="12700">
              <a:solidFill>
                <a:srgbClr val="FF0033"/>
              </a:solidFill>
              <a:round/>
              <a:headEnd/>
              <a:tailEnd/>
            </a:ln>
            <a:effectLst/>
          </p:spPr>
          <p:txBody>
            <a:bodyPr wrap="none" anchor="ctr">
              <a:prstTxWarp prst="textNoShape">
                <a:avLst/>
              </a:prstTxWarp>
            </a:bodyPr>
            <a:lstStyle/>
            <a:p>
              <a:endParaRPr lang="ja-JP" altLang="en-US"/>
            </a:p>
          </p:txBody>
        </p:sp>
        <p:sp>
          <p:nvSpPr>
            <p:cNvPr id="53" name="Line 55"/>
            <p:cNvSpPr>
              <a:spLocks noChangeShapeType="1"/>
            </p:cNvSpPr>
            <p:nvPr/>
          </p:nvSpPr>
          <p:spPr bwMode="auto">
            <a:xfrm>
              <a:off x="6300124" y="3089275"/>
              <a:ext cx="0" cy="2057400"/>
            </a:xfrm>
            <a:prstGeom prst="line">
              <a:avLst/>
            </a:prstGeom>
            <a:solidFill>
              <a:schemeClr val="bg2">
                <a:lumMod val="50000"/>
              </a:schemeClr>
            </a:solidFill>
            <a:ln w="12700">
              <a:solidFill>
                <a:srgbClr val="FF0033"/>
              </a:solidFill>
              <a:round/>
              <a:headEnd type="none" w="sm" len="sm"/>
              <a:tailEnd type="none" w="sm" len="sm"/>
            </a:ln>
            <a:effectLst/>
          </p:spPr>
          <p:txBody>
            <a:bodyPr wrap="none" anchor="ctr">
              <a:prstTxWarp prst="textNoShape">
                <a:avLst/>
              </a:prstTxWarp>
            </a:bodyPr>
            <a:lstStyle/>
            <a:p>
              <a:endParaRPr lang="ja-JP" altLang="en-US"/>
            </a:p>
          </p:txBody>
        </p:sp>
        <p:sp>
          <p:nvSpPr>
            <p:cNvPr id="54" name="Oval 56"/>
            <p:cNvSpPr>
              <a:spLocks noChangeArrowheads="1"/>
            </p:cNvSpPr>
            <p:nvPr/>
          </p:nvSpPr>
          <p:spPr bwMode="auto">
            <a:xfrm>
              <a:off x="5497512" y="3702050"/>
              <a:ext cx="1512888" cy="863600"/>
            </a:xfrm>
            <a:prstGeom prst="ellipse">
              <a:avLst/>
            </a:prstGeom>
            <a:solidFill>
              <a:schemeClr val="bg1"/>
            </a:solidFill>
            <a:ln w="9525">
              <a:solidFill>
                <a:schemeClr val="tx1"/>
              </a:solidFill>
              <a:round/>
              <a:headEnd/>
              <a:tailEnd/>
            </a:ln>
            <a:effectLst/>
          </p:spPr>
          <p:txBody>
            <a:bodyPr wrap="none" anchor="ctr">
              <a:prstTxWarp prst="textNoShape">
                <a:avLst/>
              </a:prstTxWarp>
            </a:bodyPr>
            <a:lstStyle/>
            <a:p>
              <a:pPr algn="ctr"/>
              <a:r>
                <a:rPr lang="ja-JP" altLang="en-US" sz="1400" b="1" dirty="0" smtClean="0"/>
                <a:t>地理情報標準</a:t>
              </a:r>
              <a:endParaRPr lang="ja-JP" altLang="en-US" sz="1400" b="1" dirty="0"/>
            </a:p>
          </p:txBody>
        </p:sp>
      </p:grpSp>
      <p:sp>
        <p:nvSpPr>
          <p:cNvPr id="55" name="テキスト ボックス 54"/>
          <p:cNvSpPr txBox="1"/>
          <p:nvPr/>
        </p:nvSpPr>
        <p:spPr>
          <a:xfrm>
            <a:off x="838201" y="6096000"/>
            <a:ext cx="6724617" cy="369332"/>
          </a:xfrm>
          <a:prstGeom prst="rect">
            <a:avLst/>
          </a:prstGeom>
          <a:noFill/>
        </p:spPr>
        <p:txBody>
          <a:bodyPr wrap="none" rtlCol="0">
            <a:spAutoFit/>
          </a:bodyPr>
          <a:lstStyle/>
          <a:p>
            <a:r>
              <a:rPr kumimoji="1" lang="ja-JP" altLang="en-US" dirty="0" smtClean="0"/>
              <a:t>地理情報標準があれば，相互運用のための仕組みが単純化する！</a:t>
            </a:r>
            <a:endParaRPr kumimoji="1" lang="ja-JP" altLang="en-US" dirty="0"/>
          </a:p>
        </p:txBody>
      </p:sp>
      <p:sp>
        <p:nvSpPr>
          <p:cNvPr id="56" name="右矢印 55"/>
          <p:cNvSpPr/>
          <p:nvPr/>
        </p:nvSpPr>
        <p:spPr>
          <a:xfrm>
            <a:off x="4329113" y="4038600"/>
            <a:ext cx="381000" cy="228600"/>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85800" y="528935"/>
            <a:ext cx="2736897" cy="461665"/>
          </a:xfrm>
          <a:prstGeom prst="rect">
            <a:avLst/>
          </a:prstGeom>
          <a:noFill/>
        </p:spPr>
        <p:txBody>
          <a:bodyPr wrap="none" rtlCol="0">
            <a:spAutoFit/>
          </a:bodyPr>
          <a:lstStyle/>
          <a:p>
            <a:r>
              <a:rPr lang="ja-JP" altLang="en-US" sz="2400" b="1" dirty="0" smtClean="0"/>
              <a:t>地理情報標準</a:t>
            </a:r>
            <a:r>
              <a:rPr lang="en-US" altLang="ja-JP" sz="2400" b="1" dirty="0" smtClean="0"/>
              <a:t> (1/6)</a:t>
            </a:r>
            <a:endParaRPr kumimoji="1" lang="ja-JP" altLang="en-US" sz="2400" b="1" dirty="0"/>
          </a:p>
        </p:txBody>
      </p:sp>
      <p:sp>
        <p:nvSpPr>
          <p:cNvPr id="3" name="テキスト ボックス 2"/>
          <p:cNvSpPr txBox="1"/>
          <p:nvPr/>
        </p:nvSpPr>
        <p:spPr>
          <a:xfrm>
            <a:off x="838201" y="1294938"/>
            <a:ext cx="7467599" cy="4732065"/>
          </a:xfrm>
          <a:prstGeom prst="rect">
            <a:avLst/>
          </a:prstGeom>
          <a:noFill/>
        </p:spPr>
        <p:txBody>
          <a:bodyPr wrap="square" rtlCol="0">
            <a:spAutoFit/>
          </a:bodyPr>
          <a:lstStyle/>
          <a:p>
            <a:pPr indent="-457200">
              <a:lnSpc>
                <a:spcPct val="150000"/>
              </a:lnSpc>
            </a:pPr>
            <a:r>
              <a:rPr kumimoji="1" lang="ja-JP" altLang="en-US" dirty="0" smtClean="0"/>
              <a:t>標準は，合意がなければ効力をもたない．公的な標準は</a:t>
            </a:r>
            <a:r>
              <a:rPr kumimoji="1" lang="en-US" altLang="ja-JP" dirty="0" smtClean="0"/>
              <a:t>de jure</a:t>
            </a:r>
            <a:r>
              <a:rPr kumimoji="1" lang="ja-JP" altLang="en-US" dirty="0" smtClean="0"/>
              <a:t>標準，事実上の標準は</a:t>
            </a:r>
            <a:r>
              <a:rPr kumimoji="1" lang="en-US" altLang="ja-JP" dirty="0" smtClean="0"/>
              <a:t>de facto</a:t>
            </a:r>
            <a:r>
              <a:rPr kumimoji="1" lang="ja-JP" altLang="en-US" dirty="0" smtClean="0"/>
              <a:t>標準と呼ばれる．</a:t>
            </a:r>
            <a:endParaRPr kumimoji="1" lang="en-US" altLang="ja-JP" dirty="0" smtClean="0"/>
          </a:p>
          <a:p>
            <a:pPr indent="-457200">
              <a:lnSpc>
                <a:spcPct val="150000"/>
              </a:lnSpc>
            </a:pPr>
            <a:r>
              <a:rPr lang="ja-JP" altLang="en-US" dirty="0" smtClean="0"/>
              <a:t>合意形成には，できるだけ多くの関係者が関わるべきである．</a:t>
            </a:r>
            <a:endParaRPr lang="en-US" altLang="ja-JP" dirty="0" smtClean="0"/>
          </a:p>
          <a:p>
            <a:pPr indent="-457200">
              <a:lnSpc>
                <a:spcPct val="150000"/>
              </a:lnSpc>
            </a:pPr>
            <a:r>
              <a:rPr lang="ja-JP" altLang="en-US" dirty="0" smtClean="0"/>
              <a:t>国際的な標準化組織には，</a:t>
            </a:r>
            <a:r>
              <a:rPr lang="en-US" altLang="ja-JP" dirty="0" smtClean="0"/>
              <a:t>de jure</a:t>
            </a:r>
            <a:r>
              <a:rPr lang="ja-JP" altLang="en-US" dirty="0" smtClean="0"/>
              <a:t>として</a:t>
            </a:r>
            <a:r>
              <a:rPr lang="en-US" altLang="ja-JP" dirty="0" smtClean="0"/>
              <a:t>ISO</a:t>
            </a:r>
            <a:r>
              <a:rPr lang="ja-JP" altLang="en-US" dirty="0" smtClean="0"/>
              <a:t>，</a:t>
            </a:r>
            <a:r>
              <a:rPr lang="en-US" altLang="ja-JP" dirty="0" smtClean="0"/>
              <a:t>IEC</a:t>
            </a:r>
            <a:r>
              <a:rPr lang="ja-JP" altLang="en-US" dirty="0" smtClean="0"/>
              <a:t>，</a:t>
            </a:r>
            <a:r>
              <a:rPr lang="en-US" altLang="ja-JP" dirty="0" smtClean="0"/>
              <a:t>W</a:t>
            </a:r>
            <a:r>
              <a:rPr lang="ja-JP" altLang="en-US" dirty="0" smtClean="0"/>
              <a:t>３</a:t>
            </a:r>
            <a:r>
              <a:rPr lang="en-US" altLang="ja-JP" dirty="0" smtClean="0"/>
              <a:t>C</a:t>
            </a:r>
            <a:r>
              <a:rPr lang="ja-JP" altLang="en-US" dirty="0" smtClean="0"/>
              <a:t>など．</a:t>
            </a:r>
            <a:endParaRPr lang="en-US" altLang="ja-JP" dirty="0" smtClean="0"/>
          </a:p>
          <a:p>
            <a:pPr indent="-457200">
              <a:lnSpc>
                <a:spcPct val="150000"/>
              </a:lnSpc>
            </a:pPr>
            <a:r>
              <a:rPr lang="ja-JP" altLang="en-US" dirty="0" smtClean="0"/>
              <a:t>地理情報標準関係の組織としては，</a:t>
            </a:r>
            <a:r>
              <a:rPr lang="en-US" altLang="ja-JP" dirty="0" smtClean="0"/>
              <a:t>ISO/TC211 </a:t>
            </a:r>
            <a:r>
              <a:rPr lang="ja-JP" altLang="en-US" dirty="0" smtClean="0"/>
              <a:t>や</a:t>
            </a:r>
            <a:r>
              <a:rPr lang="en-US" altLang="ja-JP" dirty="0" smtClean="0"/>
              <a:t>OGC</a:t>
            </a:r>
            <a:r>
              <a:rPr lang="ja-JP" altLang="en-US" dirty="0" smtClean="0"/>
              <a:t>など</a:t>
            </a:r>
            <a:r>
              <a:rPr lang="en-US" altLang="ja-JP" dirty="0" smtClean="0"/>
              <a:t> </a:t>
            </a:r>
            <a:r>
              <a:rPr lang="ja-JP" altLang="en-US" dirty="0" smtClean="0"/>
              <a:t>．</a:t>
            </a:r>
            <a:endParaRPr lang="en-US" altLang="ja-JP" dirty="0" smtClean="0"/>
          </a:p>
          <a:p>
            <a:pPr indent="-457200">
              <a:lnSpc>
                <a:spcPct val="150000"/>
              </a:lnSpc>
            </a:pPr>
            <a:r>
              <a:rPr lang="en-US" altLang="ja-JP" sz="2000" dirty="0" smtClean="0"/>
              <a:t>ISO/TC211</a:t>
            </a:r>
            <a:r>
              <a:rPr lang="ja-JP" altLang="en-US" dirty="0" smtClean="0"/>
              <a:t>：</a:t>
            </a:r>
            <a:r>
              <a:rPr lang="en-US" altLang="ja-JP" dirty="0" smtClean="0"/>
              <a:t>ISO</a:t>
            </a:r>
            <a:r>
              <a:rPr lang="ja-JP" altLang="en-US" dirty="0" smtClean="0"/>
              <a:t>が</a:t>
            </a:r>
            <a:r>
              <a:rPr lang="en-US" altLang="ja-JP" dirty="0" smtClean="0"/>
              <a:t>1994</a:t>
            </a:r>
            <a:r>
              <a:rPr lang="ja-JP" altLang="en-US" dirty="0" smtClean="0"/>
              <a:t>年</a:t>
            </a:r>
            <a:r>
              <a:rPr lang="en-US" altLang="ja-JP" dirty="0" smtClean="0"/>
              <a:t>4</a:t>
            </a:r>
            <a:r>
              <a:rPr lang="ja-JP" altLang="en-US" dirty="0" smtClean="0"/>
              <a:t>月に設けた，地理情報に関する国際標準を審議する専門委員会．日本はその設立当初から投票権をもつ</a:t>
            </a:r>
            <a:r>
              <a:rPr lang="en-US" altLang="ja-JP" dirty="0" smtClean="0"/>
              <a:t> participant member </a:t>
            </a:r>
            <a:r>
              <a:rPr lang="ja-JP" altLang="en-US" dirty="0" smtClean="0"/>
              <a:t>となり，積極的な貢献をしてきた．</a:t>
            </a:r>
            <a:endParaRPr lang="en-US" altLang="ja-JP" dirty="0" smtClean="0"/>
          </a:p>
          <a:p>
            <a:pPr indent="-457200">
              <a:lnSpc>
                <a:spcPct val="150000"/>
              </a:lnSpc>
            </a:pPr>
            <a:r>
              <a:rPr lang="en-US" altLang="ja-JP" sz="2000" dirty="0" smtClean="0"/>
              <a:t>OGC</a:t>
            </a:r>
            <a:r>
              <a:rPr lang="ja-JP" altLang="en-US" dirty="0" smtClean="0"/>
              <a:t>：</a:t>
            </a:r>
            <a:r>
              <a:rPr lang="en-US" altLang="ja-JP" dirty="0" smtClean="0"/>
              <a:t>1994</a:t>
            </a:r>
            <a:r>
              <a:rPr lang="ja-JP" altLang="en-US" dirty="0" smtClean="0"/>
              <a:t>年に設立された，アメリカに本部を置く，地理情報の相互運用性を向上させる仕様の標準化を目指す非営利団体．</a:t>
            </a:r>
            <a:r>
              <a:rPr lang="en-US" altLang="ja-JP" dirty="0" smtClean="0"/>
              <a:t>ISO/TC211</a:t>
            </a:r>
            <a:r>
              <a:rPr lang="ja-JP" altLang="en-US" dirty="0" smtClean="0"/>
              <a:t>とは密接な連携関係をもつ．</a:t>
            </a:r>
            <a:endParaRPr lang="en-US" altLang="ja-JP"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838200" y="1001688"/>
            <a:ext cx="2552051" cy="400110"/>
          </a:xfrm>
          <a:prstGeom prst="rect">
            <a:avLst/>
          </a:prstGeom>
          <a:noFill/>
        </p:spPr>
        <p:txBody>
          <a:bodyPr wrap="none" rtlCol="0">
            <a:spAutoFit/>
          </a:bodyPr>
          <a:lstStyle/>
          <a:p>
            <a:r>
              <a:rPr kumimoji="1" lang="en-US" altLang="ja-JP" sz="2000" dirty="0" smtClean="0"/>
              <a:t>ISO/TC211</a:t>
            </a:r>
            <a:r>
              <a:rPr kumimoji="1" lang="ja-JP" altLang="en-US" dirty="0" smtClean="0"/>
              <a:t>の</a:t>
            </a:r>
            <a:r>
              <a:rPr lang="en-US" altLang="en-US" dirty="0" err="1" smtClean="0"/>
              <a:t>参加国等</a:t>
            </a:r>
            <a:r>
              <a:rPr kumimoji="1" lang="ja-JP" altLang="en-US" dirty="0" smtClean="0"/>
              <a:t>：</a:t>
            </a:r>
            <a:endParaRPr kumimoji="1" lang="ja-JP" altLang="en-US" dirty="0"/>
          </a:p>
        </p:txBody>
      </p:sp>
      <p:sp>
        <p:nvSpPr>
          <p:cNvPr id="3" name="テキスト ボックス 2"/>
          <p:cNvSpPr txBox="1"/>
          <p:nvPr/>
        </p:nvSpPr>
        <p:spPr>
          <a:xfrm>
            <a:off x="685800" y="528935"/>
            <a:ext cx="2736897" cy="461665"/>
          </a:xfrm>
          <a:prstGeom prst="rect">
            <a:avLst/>
          </a:prstGeom>
          <a:noFill/>
        </p:spPr>
        <p:txBody>
          <a:bodyPr wrap="none" rtlCol="0">
            <a:spAutoFit/>
          </a:bodyPr>
          <a:lstStyle/>
          <a:p>
            <a:r>
              <a:rPr lang="ja-JP" altLang="en-US" sz="2400" b="1" dirty="0" smtClean="0"/>
              <a:t>地理情報標準</a:t>
            </a:r>
            <a:r>
              <a:rPr lang="en-US" altLang="ja-JP" sz="2400" b="1" dirty="0" smtClean="0"/>
              <a:t> (2/6)</a:t>
            </a:r>
            <a:endParaRPr kumimoji="1" lang="ja-JP" altLang="en-US" sz="2400" b="1" dirty="0"/>
          </a:p>
        </p:txBody>
      </p:sp>
      <p:sp>
        <p:nvSpPr>
          <p:cNvPr id="4" name="テキスト ボックス 3"/>
          <p:cNvSpPr txBox="1"/>
          <p:nvPr/>
        </p:nvSpPr>
        <p:spPr>
          <a:xfrm>
            <a:off x="609600" y="1382688"/>
            <a:ext cx="2286000" cy="5386090"/>
          </a:xfrm>
          <a:prstGeom prst="rect">
            <a:avLst/>
          </a:prstGeom>
          <a:noFill/>
        </p:spPr>
        <p:txBody>
          <a:bodyPr wrap="square" rtlCol="0">
            <a:spAutoFit/>
          </a:bodyPr>
          <a:lstStyle/>
          <a:p>
            <a:r>
              <a:rPr lang="en-US" altLang="ja-JP" sz="1400" b="1" dirty="0" smtClean="0"/>
              <a:t>Participating members  (32):</a:t>
            </a:r>
          </a:p>
          <a:p>
            <a:r>
              <a:rPr lang="en-US" altLang="ja-JP" sz="1000" dirty="0" smtClean="0"/>
              <a:t>Australia (SA)</a:t>
            </a:r>
          </a:p>
          <a:p>
            <a:r>
              <a:rPr lang="en-US" altLang="ja-JP" sz="1000" dirty="0" smtClean="0"/>
              <a:t>Austria (ASI)</a:t>
            </a:r>
          </a:p>
          <a:p>
            <a:r>
              <a:rPr lang="en-US" altLang="ja-JP" sz="1000" dirty="0" smtClean="0"/>
              <a:t>Belgium (NBN)</a:t>
            </a:r>
          </a:p>
          <a:p>
            <a:r>
              <a:rPr lang="en-US" altLang="ja-JP" sz="1000" dirty="0" smtClean="0"/>
              <a:t>Canada (SCC)</a:t>
            </a:r>
          </a:p>
          <a:p>
            <a:r>
              <a:rPr lang="en-US" altLang="ja-JP" sz="1000" dirty="0" smtClean="0"/>
              <a:t>People's Republic of China (SAC)</a:t>
            </a:r>
          </a:p>
          <a:p>
            <a:r>
              <a:rPr lang="en-US" altLang="ja-JP" sz="1000" dirty="0" smtClean="0"/>
              <a:t>Czech Republic (UNMZ)</a:t>
            </a:r>
          </a:p>
          <a:p>
            <a:r>
              <a:rPr lang="en-US" altLang="ja-JP" sz="1000" dirty="0" smtClean="0"/>
              <a:t>Denmark (DS)</a:t>
            </a:r>
          </a:p>
          <a:p>
            <a:r>
              <a:rPr lang="en-US" altLang="ja-JP" sz="1000" dirty="0" smtClean="0"/>
              <a:t>Ecuador (INEN)</a:t>
            </a:r>
          </a:p>
          <a:p>
            <a:r>
              <a:rPr lang="en-US" altLang="ja-JP" sz="1000" dirty="0" smtClean="0"/>
              <a:t>Finland (SFS)</a:t>
            </a:r>
          </a:p>
          <a:p>
            <a:r>
              <a:rPr lang="en-US" altLang="ja-JP" sz="1000" dirty="0" smtClean="0"/>
              <a:t>France (AFNOR)</a:t>
            </a:r>
          </a:p>
          <a:p>
            <a:r>
              <a:rPr lang="en-US" altLang="ja-JP" sz="1000" dirty="0" smtClean="0"/>
              <a:t>Germany (DIN)</a:t>
            </a:r>
          </a:p>
          <a:p>
            <a:r>
              <a:rPr lang="en-US" altLang="ja-JP" sz="1000" dirty="0" smtClean="0"/>
              <a:t>Hungary (MSZT)</a:t>
            </a:r>
          </a:p>
          <a:p>
            <a:r>
              <a:rPr lang="en-US" altLang="ja-JP" sz="1000" dirty="0" smtClean="0"/>
              <a:t>Italy (UNI) - (UNINFO)</a:t>
            </a:r>
          </a:p>
          <a:p>
            <a:r>
              <a:rPr lang="en-US" altLang="ja-JP" sz="1000" b="1" dirty="0" smtClean="0"/>
              <a:t>Japan (JISC)</a:t>
            </a:r>
          </a:p>
          <a:p>
            <a:r>
              <a:rPr lang="en-US" altLang="ja-JP" sz="1000" dirty="0" smtClean="0"/>
              <a:t>Republic of Korea (KATS)</a:t>
            </a:r>
          </a:p>
          <a:p>
            <a:r>
              <a:rPr lang="en-US" altLang="ja-JP" sz="1000" dirty="0" smtClean="0"/>
              <a:t>Malaysia (DSM)</a:t>
            </a:r>
          </a:p>
          <a:p>
            <a:r>
              <a:rPr lang="en-US" altLang="ja-JP" sz="1000" dirty="0" smtClean="0"/>
              <a:t>Morocco (SNIMA)</a:t>
            </a:r>
          </a:p>
          <a:p>
            <a:r>
              <a:rPr lang="en-US" altLang="ja-JP" sz="1000" dirty="0" smtClean="0"/>
              <a:t>Netherlands (NEN)</a:t>
            </a:r>
          </a:p>
          <a:p>
            <a:r>
              <a:rPr lang="en-US" altLang="ja-JP" sz="1000" dirty="0" smtClean="0"/>
              <a:t>New Zealand (SNZ)</a:t>
            </a:r>
          </a:p>
          <a:p>
            <a:r>
              <a:rPr lang="en-US" altLang="ja-JP" sz="1000" dirty="0" smtClean="0"/>
              <a:t>Norway (SN)</a:t>
            </a:r>
          </a:p>
          <a:p>
            <a:r>
              <a:rPr lang="en-US" altLang="ja-JP" sz="1000" dirty="0" smtClean="0"/>
              <a:t>Peru (INDECOPI)</a:t>
            </a:r>
          </a:p>
          <a:p>
            <a:r>
              <a:rPr lang="en-US" altLang="ja-JP" sz="1000" dirty="0" smtClean="0"/>
              <a:t>Portugal (IPQ)</a:t>
            </a:r>
          </a:p>
          <a:p>
            <a:r>
              <a:rPr lang="en-US" altLang="ja-JP" sz="1000" dirty="0" smtClean="0"/>
              <a:t>Russian Federation (GOST R)</a:t>
            </a:r>
          </a:p>
          <a:p>
            <a:r>
              <a:rPr lang="en-US" altLang="ja-JP" sz="1000" dirty="0" smtClean="0"/>
              <a:t>Saudi Arabia (SASO)</a:t>
            </a:r>
          </a:p>
          <a:p>
            <a:r>
              <a:rPr lang="en-US" altLang="ja-JP" sz="1000" dirty="0" smtClean="0"/>
              <a:t>Republic of Serbia (ISS)</a:t>
            </a:r>
          </a:p>
          <a:p>
            <a:r>
              <a:rPr lang="en-US" altLang="ja-JP" sz="1000" dirty="0" smtClean="0"/>
              <a:t>South Africa (SABS)</a:t>
            </a:r>
          </a:p>
          <a:p>
            <a:r>
              <a:rPr lang="en-US" altLang="ja-JP" sz="1000" dirty="0" smtClean="0"/>
              <a:t>Spain (AENOR)</a:t>
            </a:r>
          </a:p>
          <a:p>
            <a:r>
              <a:rPr lang="en-US" altLang="ja-JP" sz="1000" dirty="0" smtClean="0"/>
              <a:t>Sweden (SIS)</a:t>
            </a:r>
          </a:p>
          <a:p>
            <a:r>
              <a:rPr lang="en-US" altLang="ja-JP" sz="1000" dirty="0" smtClean="0"/>
              <a:t>Switzerland (SNV)</a:t>
            </a:r>
          </a:p>
          <a:p>
            <a:r>
              <a:rPr lang="en-US" altLang="ja-JP" sz="1000" dirty="0" smtClean="0"/>
              <a:t>Thailand (TISI)</a:t>
            </a:r>
          </a:p>
          <a:p>
            <a:r>
              <a:rPr lang="en-US" altLang="ja-JP" sz="1000" dirty="0" smtClean="0"/>
              <a:t>United Kingdom (BSI)</a:t>
            </a:r>
          </a:p>
          <a:p>
            <a:r>
              <a:rPr lang="en-US" altLang="ja-JP" sz="1000" dirty="0" smtClean="0"/>
              <a:t>USA (ANSI)</a:t>
            </a:r>
          </a:p>
          <a:p>
            <a:endParaRPr kumimoji="1" lang="ja-JP" altLang="en-US" sz="1000" dirty="0" smtClean="0"/>
          </a:p>
        </p:txBody>
      </p:sp>
      <p:sp>
        <p:nvSpPr>
          <p:cNvPr id="5" name="テキスト ボックス 4"/>
          <p:cNvSpPr txBox="1"/>
          <p:nvPr/>
        </p:nvSpPr>
        <p:spPr>
          <a:xfrm>
            <a:off x="2895600" y="1382688"/>
            <a:ext cx="2133600" cy="5232202"/>
          </a:xfrm>
          <a:prstGeom prst="rect">
            <a:avLst/>
          </a:prstGeom>
          <a:noFill/>
        </p:spPr>
        <p:txBody>
          <a:bodyPr wrap="square" rtlCol="0">
            <a:spAutoFit/>
          </a:bodyPr>
          <a:lstStyle/>
          <a:p>
            <a:r>
              <a:rPr lang="en-US" altLang="ja-JP" sz="1400" b="1" dirty="0" smtClean="0"/>
              <a:t>Observing members  (31):</a:t>
            </a:r>
          </a:p>
          <a:p>
            <a:r>
              <a:rPr lang="en-US" altLang="ja-JP" sz="1000" dirty="0" smtClean="0"/>
              <a:t>Argentina (IRAM)</a:t>
            </a:r>
          </a:p>
          <a:p>
            <a:r>
              <a:rPr lang="en-US" altLang="ja-JP" sz="1000" dirty="0" smtClean="0"/>
              <a:t>Bahrain (BSMD)</a:t>
            </a:r>
          </a:p>
          <a:p>
            <a:r>
              <a:rPr lang="en-US" altLang="ja-JP" sz="1000" dirty="0" smtClean="0"/>
              <a:t>Brunei Darussalam (CPRU) (corr.)</a:t>
            </a:r>
          </a:p>
          <a:p>
            <a:r>
              <a:rPr lang="en-US" altLang="ja-JP" sz="1000" dirty="0" smtClean="0"/>
              <a:t>Colombia (ICONTEC)</a:t>
            </a:r>
          </a:p>
          <a:p>
            <a:r>
              <a:rPr lang="en-US" altLang="ja-JP" sz="1000" dirty="0" smtClean="0"/>
              <a:t>Croatia (HZN) </a:t>
            </a:r>
          </a:p>
          <a:p>
            <a:r>
              <a:rPr lang="en-US" altLang="ja-JP" sz="1000" dirty="0" smtClean="0"/>
              <a:t>Cuba (NC)</a:t>
            </a:r>
          </a:p>
          <a:p>
            <a:r>
              <a:rPr lang="en-US" altLang="ja-JP" sz="1000" dirty="0" smtClean="0"/>
              <a:t>Estonia (EVS)</a:t>
            </a:r>
          </a:p>
          <a:p>
            <a:r>
              <a:rPr lang="en-US" altLang="ja-JP" sz="1000" dirty="0" smtClean="0"/>
              <a:t>Greece (ELOT)</a:t>
            </a:r>
          </a:p>
          <a:p>
            <a:r>
              <a:rPr lang="en-US" altLang="ja-JP" sz="1000" dirty="0" smtClean="0"/>
              <a:t>Hong Kong (ITCHKSAR) (corr.) </a:t>
            </a:r>
          </a:p>
          <a:p>
            <a:r>
              <a:rPr lang="en-US" altLang="ja-JP" sz="1000" dirty="0" smtClean="0"/>
              <a:t>Iceland (IST)</a:t>
            </a:r>
          </a:p>
          <a:p>
            <a:r>
              <a:rPr lang="en-US" altLang="ja-JP" sz="1000" dirty="0" smtClean="0"/>
              <a:t>India (BIS)</a:t>
            </a:r>
          </a:p>
          <a:p>
            <a:r>
              <a:rPr lang="en-US" altLang="ja-JP" sz="1000" dirty="0" smtClean="0"/>
              <a:t>Indonesia (BSN)</a:t>
            </a:r>
          </a:p>
          <a:p>
            <a:r>
              <a:rPr lang="en-US" altLang="ja-JP" sz="1000" dirty="0" smtClean="0"/>
              <a:t>Islamic Republic of Iran (ISIRI)</a:t>
            </a:r>
          </a:p>
          <a:p>
            <a:r>
              <a:rPr lang="en-US" altLang="ja-JP" sz="1000" dirty="0" smtClean="0"/>
              <a:t>Ireland (NSAI)</a:t>
            </a:r>
          </a:p>
          <a:p>
            <a:r>
              <a:rPr lang="en-US" altLang="ja-JP" sz="1000" dirty="0" smtClean="0"/>
              <a:t>Israel (SII)</a:t>
            </a:r>
          </a:p>
          <a:p>
            <a:r>
              <a:rPr lang="en-US" altLang="ja-JP" sz="1000" dirty="0" smtClean="0"/>
              <a:t>Jamaica (BSJ)</a:t>
            </a:r>
          </a:p>
          <a:p>
            <a:r>
              <a:rPr lang="en-US" altLang="ja-JP" sz="1000" dirty="0" smtClean="0"/>
              <a:t>Kenya (KEBS)</a:t>
            </a:r>
          </a:p>
          <a:p>
            <a:r>
              <a:rPr lang="en-US" altLang="ja-JP" sz="1000" dirty="0" smtClean="0"/>
              <a:t>Mauritius (MSB)</a:t>
            </a:r>
          </a:p>
          <a:p>
            <a:r>
              <a:rPr lang="en-US" altLang="ja-JP" sz="1000" dirty="0" smtClean="0"/>
              <a:t>Oman (DGSM)</a:t>
            </a:r>
          </a:p>
          <a:p>
            <a:r>
              <a:rPr lang="en-US" altLang="ja-JP" sz="1000" dirty="0" smtClean="0"/>
              <a:t>Pakistan (PSQCA)</a:t>
            </a:r>
          </a:p>
          <a:p>
            <a:r>
              <a:rPr lang="en-US" altLang="ja-JP" sz="1000" dirty="0" smtClean="0"/>
              <a:t>Philippines (BPS)</a:t>
            </a:r>
          </a:p>
          <a:p>
            <a:r>
              <a:rPr lang="en-US" altLang="ja-JP" sz="1000" dirty="0" smtClean="0"/>
              <a:t>Poland (PKN)</a:t>
            </a:r>
          </a:p>
          <a:p>
            <a:r>
              <a:rPr lang="en-US" altLang="ja-JP" sz="1000" dirty="0" smtClean="0"/>
              <a:t>Romania (ASRO)</a:t>
            </a:r>
          </a:p>
          <a:p>
            <a:r>
              <a:rPr lang="en-US" altLang="ja-JP" sz="1000" dirty="0" smtClean="0"/>
              <a:t>Slovakia (SUTN)</a:t>
            </a:r>
          </a:p>
          <a:p>
            <a:r>
              <a:rPr lang="en-US" altLang="ja-JP" sz="1000" dirty="0" smtClean="0"/>
              <a:t>Slovenia (SIST)</a:t>
            </a:r>
          </a:p>
          <a:p>
            <a:r>
              <a:rPr lang="en-US" altLang="ja-JP" sz="1000" dirty="0" smtClean="0"/>
              <a:t>Swaziland (SWASA) (corr.) </a:t>
            </a:r>
          </a:p>
          <a:p>
            <a:r>
              <a:rPr lang="en-US" altLang="ja-JP" sz="1000" dirty="0" smtClean="0"/>
              <a:t>United Republic of Tanzania (TBS)</a:t>
            </a:r>
          </a:p>
          <a:p>
            <a:r>
              <a:rPr lang="en-US" altLang="ja-JP" sz="1000" dirty="0" smtClean="0"/>
              <a:t>Turkey (TSE) </a:t>
            </a:r>
          </a:p>
          <a:p>
            <a:r>
              <a:rPr lang="en-US" altLang="ja-JP" sz="1000" dirty="0" smtClean="0"/>
              <a:t>Ukraine (DSSU)</a:t>
            </a:r>
          </a:p>
          <a:p>
            <a:r>
              <a:rPr lang="en-US" altLang="ja-JP" sz="1000" dirty="0" smtClean="0"/>
              <a:t>Uruguay (UNIT)</a:t>
            </a:r>
          </a:p>
          <a:p>
            <a:r>
              <a:rPr lang="en-US" altLang="ja-JP" sz="1000" dirty="0" smtClean="0"/>
              <a:t>Zimbabwe (SAZ)</a:t>
            </a:r>
          </a:p>
          <a:p>
            <a:endParaRPr kumimoji="1" lang="ja-JP" altLang="en-US" sz="1000" dirty="0" smtClean="0"/>
          </a:p>
        </p:txBody>
      </p:sp>
      <p:sp>
        <p:nvSpPr>
          <p:cNvPr id="6" name="テキスト ボックス 5"/>
          <p:cNvSpPr txBox="1"/>
          <p:nvPr/>
        </p:nvSpPr>
        <p:spPr>
          <a:xfrm>
            <a:off x="5029200" y="620688"/>
            <a:ext cx="3733800" cy="6001643"/>
          </a:xfrm>
          <a:prstGeom prst="rect">
            <a:avLst/>
          </a:prstGeom>
          <a:noFill/>
        </p:spPr>
        <p:txBody>
          <a:bodyPr wrap="square" rtlCol="0">
            <a:spAutoFit/>
          </a:bodyPr>
          <a:lstStyle/>
          <a:p>
            <a:r>
              <a:rPr lang="en-US" altLang="ja-JP" sz="1400" b="1" dirty="0" smtClean="0"/>
              <a:t>External liaisons</a:t>
            </a:r>
          </a:p>
          <a:p>
            <a:r>
              <a:rPr lang="en-US" altLang="ja-JP" sz="1000" dirty="0" smtClean="0"/>
              <a:t>Committee on Earth Observation Satellites/Working Group on Information Systems and Services (CEOS/WGISS)</a:t>
            </a:r>
          </a:p>
          <a:p>
            <a:r>
              <a:rPr lang="en-US" altLang="ja-JP" sz="1000" dirty="0" err="1" smtClean="0"/>
              <a:t>Defence</a:t>
            </a:r>
            <a:r>
              <a:rPr lang="en-US" altLang="ja-JP" sz="1000" dirty="0" smtClean="0"/>
              <a:t> Geospatial Information Working Group (DGIWG)</a:t>
            </a:r>
          </a:p>
          <a:p>
            <a:r>
              <a:rPr lang="en-US" altLang="ja-JP" sz="1000" dirty="0" err="1" smtClean="0"/>
              <a:t>Energistics</a:t>
            </a:r>
            <a:endParaRPr lang="en-US" altLang="ja-JP" sz="1000" dirty="0" smtClean="0"/>
          </a:p>
          <a:p>
            <a:r>
              <a:rPr lang="en-US" altLang="ja-JP" sz="1000" dirty="0" err="1" smtClean="0"/>
              <a:t>EuroGeographics</a:t>
            </a:r>
            <a:endParaRPr lang="en-US" altLang="ja-JP" sz="1000" dirty="0" smtClean="0"/>
          </a:p>
          <a:p>
            <a:r>
              <a:rPr lang="en-US" altLang="ja-JP" sz="1000" dirty="0" smtClean="0"/>
              <a:t>European Commission Joint Research Centre (JRC)</a:t>
            </a:r>
          </a:p>
          <a:p>
            <a:r>
              <a:rPr lang="en-US" altLang="ja-JP" sz="1000" dirty="0" smtClean="0"/>
              <a:t>European Space Agency (ESA)</a:t>
            </a:r>
          </a:p>
          <a:p>
            <a:r>
              <a:rPr lang="en-US" altLang="ja-JP" sz="1000" dirty="0" smtClean="0"/>
              <a:t>European Spatial Data Research (</a:t>
            </a:r>
            <a:r>
              <a:rPr lang="en-US" altLang="ja-JP" sz="1000" dirty="0" err="1" smtClean="0"/>
              <a:t>EuroSDR</a:t>
            </a:r>
            <a:r>
              <a:rPr lang="en-US" altLang="ja-JP" sz="1000" dirty="0" smtClean="0"/>
              <a:t>)</a:t>
            </a:r>
          </a:p>
          <a:p>
            <a:r>
              <a:rPr lang="en-US" altLang="ja-JP" sz="1000" dirty="0" smtClean="0"/>
              <a:t>Food and Agriculture Organization of the United Nations (FAO/UN)</a:t>
            </a:r>
          </a:p>
          <a:p>
            <a:r>
              <a:rPr lang="en-US" altLang="ja-JP" sz="1000" dirty="0" smtClean="0"/>
              <a:t>Global Spatial Data Infrastructure (GSDI)</a:t>
            </a:r>
          </a:p>
          <a:p>
            <a:r>
              <a:rPr lang="en-US" altLang="ja-JP" sz="1000" dirty="0" smtClean="0"/>
              <a:t>IEEE </a:t>
            </a:r>
            <a:r>
              <a:rPr lang="en-US" altLang="ja-JP" sz="1000" dirty="0" err="1" smtClean="0"/>
              <a:t>Geoscience</a:t>
            </a:r>
            <a:r>
              <a:rPr lang="en-US" altLang="ja-JP" sz="1000" dirty="0" smtClean="0"/>
              <a:t> and Remote Sensing Society</a:t>
            </a:r>
          </a:p>
          <a:p>
            <a:r>
              <a:rPr lang="en-US" altLang="ja-JP" sz="1000" dirty="0" smtClean="0"/>
              <a:t>International Association of Geodesy (IAG)</a:t>
            </a:r>
          </a:p>
          <a:p>
            <a:r>
              <a:rPr lang="en-US" altLang="ja-JP" sz="1000" dirty="0" smtClean="0"/>
              <a:t>International Association of Oil and Gas Producers (OGP)</a:t>
            </a:r>
          </a:p>
          <a:p>
            <a:r>
              <a:rPr lang="en-US" altLang="ja-JP" sz="1000" dirty="0" smtClean="0"/>
              <a:t>International Cartographic Association (ICA)</a:t>
            </a:r>
          </a:p>
          <a:p>
            <a:r>
              <a:rPr lang="en-US" altLang="ja-JP" sz="1000" dirty="0" smtClean="0"/>
              <a:t>International Civil Aviation Organization (ICAO)	</a:t>
            </a:r>
          </a:p>
          <a:p>
            <a:r>
              <a:rPr lang="en-US" altLang="ja-JP" sz="1000" dirty="0" smtClean="0"/>
              <a:t>International Federation of Surveyors (FIG)</a:t>
            </a:r>
          </a:p>
          <a:p>
            <a:r>
              <a:rPr lang="en-US" altLang="ja-JP" sz="1000" dirty="0" smtClean="0"/>
              <a:t>International Hydrographic Bureau (IHB) </a:t>
            </a:r>
          </a:p>
          <a:p>
            <a:r>
              <a:rPr lang="en-US" altLang="ja-JP" sz="1000" dirty="0" smtClean="0"/>
              <a:t>International Society for Photogrammetry and Remote Sensing (ISPRS)</a:t>
            </a:r>
          </a:p>
          <a:p>
            <a:r>
              <a:rPr lang="en-US" altLang="ja-JP" sz="1000" dirty="0" smtClean="0"/>
              <a:t>International Steering Committee for Global Mapping (ISCGM)</a:t>
            </a:r>
          </a:p>
          <a:p>
            <a:r>
              <a:rPr lang="en-US" altLang="ja-JP" sz="1000" dirty="0" smtClean="0"/>
              <a:t>Object Management Group (OMG)</a:t>
            </a:r>
          </a:p>
          <a:p>
            <a:r>
              <a:rPr lang="en-US" altLang="ja-JP" sz="1000" dirty="0" smtClean="0"/>
              <a:t>Open Geospatial Consortium, Inc. (OGC)</a:t>
            </a:r>
          </a:p>
          <a:p>
            <a:r>
              <a:rPr lang="en-US" altLang="ja-JP" sz="1000" dirty="0" smtClean="0"/>
              <a:t>Organization for the Advancement of Structured Information Standards (OASIS)</a:t>
            </a:r>
          </a:p>
          <a:p>
            <a:r>
              <a:rPr lang="en-US" altLang="ja-JP" sz="1000" dirty="0" err="1" smtClean="0"/>
              <a:t>Panamerican</a:t>
            </a:r>
            <a:r>
              <a:rPr lang="en-US" altLang="ja-JP" sz="1000" dirty="0" smtClean="0"/>
              <a:t> Institute of Geography and History (PAIGH)	</a:t>
            </a:r>
          </a:p>
          <a:p>
            <a:r>
              <a:rPr lang="en-US" altLang="ja-JP" sz="1000" dirty="0" smtClean="0"/>
              <a:t>Permanent Committee on GIS Infrastructure for Asia and the Pacific (PCGIAP)</a:t>
            </a:r>
          </a:p>
          <a:p>
            <a:r>
              <a:rPr lang="en-US" altLang="ja-JP" sz="1000" dirty="0" smtClean="0"/>
              <a:t>Permanent Committee on Spatial Data Infrastructure for Americas (PC IDEA)</a:t>
            </a:r>
          </a:p>
          <a:p>
            <a:r>
              <a:rPr lang="en-US" altLang="ja-JP" sz="1000" dirty="0" smtClean="0"/>
              <a:t>Scientific Committee on Antarctic Research (SCAR)</a:t>
            </a:r>
          </a:p>
          <a:p>
            <a:r>
              <a:rPr lang="en-US" altLang="ja-JP" sz="1000" dirty="0" smtClean="0"/>
              <a:t>United Nations Economic Commission for Africa (UN ECA)</a:t>
            </a:r>
          </a:p>
          <a:p>
            <a:r>
              <a:rPr lang="en-US" altLang="ja-JP" sz="1000" dirty="0" smtClean="0"/>
              <a:t>United Nations Economic Commission for Europe (UN ECE) Statistical Division</a:t>
            </a:r>
          </a:p>
          <a:p>
            <a:r>
              <a:rPr lang="en-US" altLang="ja-JP" sz="1000" dirty="0" smtClean="0"/>
              <a:t>United Nations Geographic Information Working Group (UNGIWG)</a:t>
            </a:r>
          </a:p>
          <a:p>
            <a:r>
              <a:rPr lang="en-US" altLang="ja-JP" sz="1000" dirty="0" smtClean="0"/>
              <a:t>United Nations Group of Experts on Geographical Names (UNGEGN)</a:t>
            </a:r>
          </a:p>
          <a:p>
            <a:r>
              <a:rPr lang="en-US" altLang="ja-JP" sz="1000" dirty="0" smtClean="0"/>
              <a:t>Universal Postal Union (UPU)</a:t>
            </a:r>
          </a:p>
          <a:p>
            <a:r>
              <a:rPr lang="en-US" altLang="ja-JP" sz="1000" dirty="0" smtClean="0"/>
              <a:t>World Meteorological Organization (WMO)</a:t>
            </a:r>
            <a:endParaRPr kumimoji="1" lang="ja-JP" altLang="en-US" sz="10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85800" y="528935"/>
            <a:ext cx="2761093" cy="461665"/>
          </a:xfrm>
          <a:prstGeom prst="rect">
            <a:avLst/>
          </a:prstGeom>
          <a:noFill/>
        </p:spPr>
        <p:txBody>
          <a:bodyPr wrap="none" rtlCol="0">
            <a:spAutoFit/>
          </a:bodyPr>
          <a:lstStyle/>
          <a:p>
            <a:r>
              <a:rPr lang="ja-JP" altLang="en-US" sz="2400" b="1" dirty="0" smtClean="0"/>
              <a:t>地理情報標準</a:t>
            </a:r>
            <a:r>
              <a:rPr lang="en-US" altLang="ja-JP" sz="2400" b="1" dirty="0" smtClean="0"/>
              <a:t> (3/6)</a:t>
            </a:r>
            <a:endParaRPr kumimoji="1" lang="ja-JP" altLang="en-US" sz="2400" b="1" dirty="0"/>
          </a:p>
        </p:txBody>
      </p:sp>
      <p:sp>
        <p:nvSpPr>
          <p:cNvPr id="3" name="テキスト ボックス 2"/>
          <p:cNvSpPr txBox="1"/>
          <p:nvPr/>
        </p:nvSpPr>
        <p:spPr>
          <a:xfrm>
            <a:off x="838200" y="1143000"/>
            <a:ext cx="2552051" cy="400110"/>
          </a:xfrm>
          <a:prstGeom prst="rect">
            <a:avLst/>
          </a:prstGeom>
          <a:noFill/>
        </p:spPr>
        <p:txBody>
          <a:bodyPr wrap="none" rtlCol="0">
            <a:spAutoFit/>
          </a:bodyPr>
          <a:lstStyle/>
          <a:p>
            <a:r>
              <a:rPr kumimoji="1" lang="en-US" altLang="ja-JP" sz="2000" dirty="0" smtClean="0"/>
              <a:t>ISO/TC211</a:t>
            </a:r>
            <a:r>
              <a:rPr kumimoji="1" lang="ja-JP" altLang="en-US" dirty="0" smtClean="0"/>
              <a:t>の作業範囲：</a:t>
            </a:r>
            <a:endParaRPr kumimoji="1" lang="ja-JP" altLang="en-US" dirty="0"/>
          </a:p>
        </p:txBody>
      </p:sp>
      <p:sp>
        <p:nvSpPr>
          <p:cNvPr id="4" name="テキスト ボックス 3"/>
          <p:cNvSpPr txBox="1"/>
          <p:nvPr/>
        </p:nvSpPr>
        <p:spPr>
          <a:xfrm>
            <a:off x="838200" y="1600200"/>
            <a:ext cx="7543800" cy="3808735"/>
          </a:xfrm>
          <a:prstGeom prst="rect">
            <a:avLst/>
          </a:prstGeom>
          <a:noFill/>
        </p:spPr>
        <p:txBody>
          <a:bodyPr wrap="square" rtlCol="0">
            <a:spAutoFit/>
          </a:bodyPr>
          <a:lstStyle/>
          <a:p>
            <a:pPr marL="342900" indent="-342900">
              <a:lnSpc>
                <a:spcPct val="150000"/>
              </a:lnSpc>
              <a:buFont typeface="+mj-lt"/>
              <a:buAutoNum type="arabicPeriod"/>
            </a:pPr>
            <a:r>
              <a:rPr lang="ja-JP" altLang="en-US" dirty="0" smtClean="0"/>
              <a:t>ﾃﾞｼﾞﾀﾙ／電子的地理情報の分野に関する標準</a:t>
            </a:r>
          </a:p>
          <a:p>
            <a:pPr marL="342900" indent="-342900">
              <a:lnSpc>
                <a:spcPct val="150000"/>
              </a:lnSpc>
              <a:buFont typeface="+mj-lt"/>
              <a:buAutoNum type="arabicPeriod"/>
            </a:pPr>
            <a:r>
              <a:rPr lang="ja-JP" altLang="en-US" dirty="0" smtClean="0"/>
              <a:t>地球上の位置に直接ないし間接に関係づけられるオブジェクト又は現象に関する情報のために組織化された標準体系</a:t>
            </a:r>
          </a:p>
          <a:p>
            <a:pPr marL="342900" indent="-342900">
              <a:lnSpc>
                <a:spcPct val="150000"/>
              </a:lnSpc>
              <a:buFont typeface="+mj-lt"/>
              <a:buAutoNum type="arabicPeriod"/>
            </a:pPr>
            <a:r>
              <a:rPr lang="ja-JP" altLang="en-US" dirty="0" smtClean="0"/>
              <a:t>異なる利用者、ｼｽﾃﾑ、場所の間で地理情報を取得、処理、検索、表示、交換するための方法、ツール及びサービスの仕様化</a:t>
            </a:r>
          </a:p>
          <a:p>
            <a:pPr marL="342900" indent="-342900">
              <a:lnSpc>
                <a:spcPct val="150000"/>
              </a:lnSpc>
              <a:buFont typeface="+mj-lt"/>
              <a:buAutoNum type="arabicPeriod"/>
            </a:pPr>
            <a:r>
              <a:rPr lang="ja-JP" altLang="en-US" dirty="0" smtClean="0"/>
              <a:t>既存の、情報技術やデータに関する標準とのリンク</a:t>
            </a:r>
          </a:p>
          <a:p>
            <a:pPr marL="342900" indent="-342900">
              <a:lnSpc>
                <a:spcPct val="150000"/>
              </a:lnSpc>
              <a:buFont typeface="+mj-lt"/>
              <a:buAutoNum type="arabicPeriod"/>
            </a:pPr>
            <a:r>
              <a:rPr lang="ja-JP" altLang="en-US" dirty="0" smtClean="0"/>
              <a:t>地理データを使ったさまざまな応用ｼｽﾃﾑの開発のためのフレームワークの提供</a:t>
            </a:r>
          </a:p>
          <a:p>
            <a:pPr>
              <a:lnSpc>
                <a:spcPct val="150000"/>
              </a:lnSpc>
              <a:buFont typeface="Wingdings" charset="2"/>
              <a:buChar char="l"/>
            </a:pPr>
            <a:endParaRPr kumimoji="1" lang="ja-JP" altLang="en-US" dirty="0"/>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nSpc>
            <a:spcPct val="150000"/>
          </a:lnSpc>
          <a:defRPr dirty="0" smtClean="0"/>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3557</Words>
  <Application>Microsoft Office PowerPoint</Application>
  <PresentationFormat>画面に合わせる (4:3)</PresentationFormat>
  <Paragraphs>381</Paragraphs>
  <Slides>20</Slides>
  <Notes>20</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20</vt:i4>
      </vt:variant>
    </vt:vector>
  </HeadingPairs>
  <TitlesOfParts>
    <vt:vector size="22" baseType="lpstr">
      <vt:lpstr>Office テーマ</vt:lpstr>
      <vt:lpstr>Image</vt:lpstr>
      <vt:lpstr>第６章　GISと社会 ２．空間データの流通と共用</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2012-04-02T05:07:02Z</dcterms:created>
  <dcterms:modified xsi:type="dcterms:W3CDTF">2012-04-02T05:08:05Z</dcterms:modified>
  <cp:contentStatus/>
</cp:coreProperties>
</file>