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2" r:id="rId2"/>
    <p:sldId id="433" r:id="rId3"/>
    <p:sldId id="434" r:id="rId4"/>
    <p:sldId id="339" r:id="rId5"/>
    <p:sldId id="286" r:id="rId6"/>
    <p:sldId id="292" r:id="rId7"/>
    <p:sldId id="415" r:id="rId8"/>
    <p:sldId id="429" r:id="rId9"/>
    <p:sldId id="432" r:id="rId10"/>
    <p:sldId id="382" r:id="rId11"/>
    <p:sldId id="387" r:id="rId12"/>
    <p:sldId id="388" r:id="rId13"/>
    <p:sldId id="391" r:id="rId14"/>
    <p:sldId id="393" r:id="rId15"/>
    <p:sldId id="395" r:id="rId16"/>
    <p:sldId id="397" r:id="rId17"/>
    <p:sldId id="399" r:id="rId18"/>
    <p:sldId id="409" r:id="rId19"/>
    <p:sldId id="410" r:id="rId20"/>
    <p:sldId id="435" r:id="rId21"/>
    <p:sldId id="420" r:id="rId22"/>
    <p:sldId id="421" r:id="rId23"/>
    <p:sldId id="422" r:id="rId24"/>
    <p:sldId id="424" r:id="rId25"/>
    <p:sldId id="425" r:id="rId26"/>
    <p:sldId id="355" r:id="rId27"/>
    <p:sldId id="356" r:id="rId28"/>
    <p:sldId id="359" r:id="rId29"/>
    <p:sldId id="358" r:id="rId30"/>
    <p:sldId id="361" r:id="rId31"/>
    <p:sldId id="431" r:id="rId32"/>
    <p:sldId id="427" r:id="rId33"/>
    <p:sldId id="428" r:id="rId34"/>
    <p:sldId id="419" r:id="rId35"/>
    <p:sldId id="340" r:id="rId36"/>
    <p:sldId id="345" r:id="rId37"/>
    <p:sldId id="346"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2"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srw-store\nsrw-store\data\units\Source%20Safety\Presentations\PowerPoint\Code%20of%20Conduct%20presentations\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srw-store\nsrw-store\data\units\Source%20Safety\Presentations\PowerPoint\Code%20of%20Conduct%20presentations\Book1%20updated%20on%20aug%2017%202016.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dLbls>
          <c:showLegendKey val="0"/>
          <c:showVal val="0"/>
          <c:showCatName val="0"/>
          <c:showSerName val="0"/>
          <c:showPercent val="0"/>
          <c:showBubbleSize val="0"/>
        </c:dLbls>
        <c:gapWidth val="28"/>
        <c:overlap val="100"/>
        <c:axId val="119729152"/>
        <c:axId val="123573760"/>
      </c:barChart>
      <c:catAx>
        <c:axId val="119729152"/>
        <c:scaling>
          <c:orientation val="minMax"/>
        </c:scaling>
        <c:delete val="0"/>
        <c:axPos val="b"/>
        <c:numFmt formatCode="General" sourceLinked="1"/>
        <c:majorTickMark val="out"/>
        <c:minorTickMark val="none"/>
        <c:tickLblPos val="nextTo"/>
        <c:crossAx val="123573760"/>
        <c:crosses val="autoZero"/>
        <c:auto val="1"/>
        <c:lblAlgn val="ctr"/>
        <c:lblOffset val="100"/>
        <c:noMultiLvlLbl val="0"/>
      </c:catAx>
      <c:valAx>
        <c:axId val="123573760"/>
        <c:scaling>
          <c:orientation val="minMax"/>
          <c:max val="120"/>
          <c:min val="50"/>
        </c:scaling>
        <c:delete val="0"/>
        <c:axPos val="l"/>
        <c:majorGridlines/>
        <c:numFmt formatCode="General" sourceLinked="1"/>
        <c:majorTickMark val="out"/>
        <c:minorTickMark val="none"/>
        <c:tickLblPos val="nextTo"/>
        <c:crossAx val="119729152"/>
        <c:crosses val="autoZero"/>
        <c:crossBetween val="between"/>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The </a:t>
            </a:r>
            <a:r>
              <a:rPr lang="en-US" dirty="0"/>
              <a:t>Code</a:t>
            </a:r>
          </a:p>
        </c:rich>
      </c:tx>
      <c:layout>
        <c:manualLayout>
          <c:xMode val="edge"/>
          <c:yMode val="edge"/>
          <c:x val="0.39548486382171527"/>
          <c:y val="7.549006478718899E-2"/>
        </c:manualLayout>
      </c:layout>
      <c:overlay val="0"/>
    </c:title>
    <c:autoTitleDeleted val="0"/>
    <c:plotArea>
      <c:layout>
        <c:manualLayout>
          <c:layoutTarget val="inner"/>
          <c:xMode val="edge"/>
          <c:yMode val="edge"/>
          <c:x val="8.0918635170603673E-2"/>
          <c:y val="0.16626114341873233"/>
          <c:w val="0.90003374578177731"/>
          <c:h val="0.75240496873918183"/>
        </c:manualLayout>
      </c:layout>
      <c:barChart>
        <c:barDir val="col"/>
        <c:grouping val="stacked"/>
        <c:varyColors val="0"/>
        <c:ser>
          <c:idx val="1"/>
          <c:order val="0"/>
          <c:tx>
            <c:strRef>
              <c:f>Sheet1!$D$4</c:f>
              <c:strCache>
                <c:ptCount val="1"/>
                <c:pt idx="0">
                  <c:v>Number of Political Supports to the Code</c:v>
                </c:pt>
              </c:strCache>
            </c:strRef>
          </c:tx>
          <c:spPr>
            <a:solidFill>
              <a:srgbClr val="00B015"/>
            </a:solidFill>
          </c:spPr>
          <c:invertIfNegative val="0"/>
          <c:dLbls>
            <c:showLegendKey val="0"/>
            <c:showVal val="1"/>
            <c:showCatName val="0"/>
            <c:showSerName val="0"/>
            <c:showPercent val="0"/>
            <c:showBubbleSize val="0"/>
            <c:showLeaderLines val="0"/>
          </c:dLbls>
          <c:cat>
            <c:numRef>
              <c:f>Sheet1!$C$5:$C$17</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Sheet1!$D$5:$D$17</c:f>
              <c:numCache>
                <c:formatCode>General</c:formatCode>
                <c:ptCount val="13"/>
                <c:pt idx="0">
                  <c:v>60</c:v>
                </c:pt>
                <c:pt idx="1">
                  <c:v>76</c:v>
                </c:pt>
                <c:pt idx="2">
                  <c:v>86</c:v>
                </c:pt>
                <c:pt idx="3">
                  <c:v>89</c:v>
                </c:pt>
                <c:pt idx="4">
                  <c:v>92</c:v>
                </c:pt>
                <c:pt idx="5">
                  <c:v>95</c:v>
                </c:pt>
                <c:pt idx="6">
                  <c:v>100</c:v>
                </c:pt>
                <c:pt idx="7">
                  <c:v>107</c:v>
                </c:pt>
                <c:pt idx="8">
                  <c:v>115</c:v>
                </c:pt>
                <c:pt idx="9">
                  <c:v>119</c:v>
                </c:pt>
                <c:pt idx="10">
                  <c:v>123</c:v>
                </c:pt>
                <c:pt idx="11">
                  <c:v>127</c:v>
                </c:pt>
                <c:pt idx="12">
                  <c:v>133</c:v>
                </c:pt>
              </c:numCache>
            </c:numRef>
          </c:val>
        </c:ser>
        <c:dLbls>
          <c:showLegendKey val="0"/>
          <c:showVal val="0"/>
          <c:showCatName val="0"/>
          <c:showSerName val="0"/>
          <c:showPercent val="0"/>
          <c:showBubbleSize val="0"/>
        </c:dLbls>
        <c:gapWidth val="28"/>
        <c:overlap val="100"/>
        <c:axId val="124540416"/>
        <c:axId val="124541952"/>
      </c:barChart>
      <c:catAx>
        <c:axId val="124540416"/>
        <c:scaling>
          <c:orientation val="minMax"/>
        </c:scaling>
        <c:delete val="0"/>
        <c:axPos val="b"/>
        <c:numFmt formatCode="General" sourceLinked="1"/>
        <c:majorTickMark val="out"/>
        <c:minorTickMark val="none"/>
        <c:tickLblPos val="nextTo"/>
        <c:crossAx val="124541952"/>
        <c:crosses val="autoZero"/>
        <c:auto val="1"/>
        <c:lblAlgn val="ctr"/>
        <c:lblOffset val="100"/>
        <c:noMultiLvlLbl val="0"/>
      </c:catAx>
      <c:valAx>
        <c:axId val="124541952"/>
        <c:scaling>
          <c:orientation val="minMax"/>
          <c:max val="135"/>
          <c:min val="50"/>
        </c:scaling>
        <c:delete val="0"/>
        <c:axPos val="l"/>
        <c:majorGridlines/>
        <c:numFmt formatCode="General" sourceLinked="1"/>
        <c:majorTickMark val="out"/>
        <c:minorTickMark val="none"/>
        <c:tickLblPos val="nextTo"/>
        <c:crossAx val="124540416"/>
        <c:crosses val="autoZero"/>
        <c:crossBetween val="between"/>
        <c:majorUnit val="2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800" b="1" i="0" u="none" strike="noStrike" kern="1200" baseline="0" dirty="0">
                <a:solidFill>
                  <a:srgbClr val="003399"/>
                </a:solidFill>
                <a:latin typeface="+mn-lt"/>
                <a:ea typeface="+mn-ea"/>
                <a:cs typeface="+mn-cs"/>
              </a:defRPr>
            </a:pPr>
            <a:r>
              <a:rPr lang="en-US" sz="1800" b="1" i="0" u="none" strike="noStrike" kern="1200" baseline="0" dirty="0" smtClean="0">
                <a:solidFill>
                  <a:srgbClr val="003399"/>
                </a:solidFill>
                <a:latin typeface="+mn-lt"/>
                <a:ea typeface="+mn-ea"/>
                <a:cs typeface="+mn-cs"/>
              </a:rPr>
              <a:t>The </a:t>
            </a:r>
            <a:r>
              <a:rPr lang="en-US" sz="1800" b="1" i="0" u="none" strike="noStrike" kern="1200" baseline="0" dirty="0">
                <a:solidFill>
                  <a:srgbClr val="003399"/>
                </a:solidFill>
                <a:latin typeface="+mn-lt"/>
                <a:ea typeface="+mn-ea"/>
                <a:cs typeface="+mn-cs"/>
              </a:rPr>
              <a:t>Guidance</a:t>
            </a:r>
          </a:p>
        </c:rich>
      </c:tx>
      <c:layout>
        <c:manualLayout>
          <c:xMode val="edge"/>
          <c:yMode val="edge"/>
          <c:x val="0.37488498075900434"/>
          <c:y val="8.0808080808080815E-2"/>
        </c:manualLayout>
      </c:layout>
      <c:overlay val="0"/>
    </c:title>
    <c:autoTitleDeleted val="0"/>
    <c:plotArea>
      <c:layout/>
      <c:barChart>
        <c:barDir val="col"/>
        <c:grouping val="stacked"/>
        <c:varyColors val="0"/>
        <c:ser>
          <c:idx val="1"/>
          <c:order val="0"/>
          <c:tx>
            <c:strRef>
              <c:f>Sheet1!$T$4</c:f>
              <c:strCache>
                <c:ptCount val="1"/>
                <c:pt idx="0">
                  <c:v>Number of Political Supports to the Guidance</c:v>
                </c:pt>
              </c:strCache>
            </c:strRef>
          </c:tx>
          <c:spPr>
            <a:solidFill>
              <a:srgbClr val="00B015"/>
            </a:solidFill>
          </c:spPr>
          <c:invertIfNegative val="0"/>
          <c:dLbls>
            <c:showLegendKey val="0"/>
            <c:showVal val="1"/>
            <c:showCatName val="0"/>
            <c:showSerName val="0"/>
            <c:showPercent val="0"/>
            <c:showBubbleSize val="0"/>
            <c:showLeaderLines val="0"/>
          </c:dLbls>
          <c:cat>
            <c:numRef>
              <c:f>Sheet1!$S$5:$S$16</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Sheet1!$T$5:$T$16</c:f>
              <c:numCache>
                <c:formatCode>General</c:formatCode>
                <c:ptCount val="12"/>
                <c:pt idx="0">
                  <c:v>9</c:v>
                </c:pt>
                <c:pt idx="1">
                  <c:v>33</c:v>
                </c:pt>
                <c:pt idx="2">
                  <c:v>43</c:v>
                </c:pt>
                <c:pt idx="3">
                  <c:v>46</c:v>
                </c:pt>
                <c:pt idx="4">
                  <c:v>53</c:v>
                </c:pt>
                <c:pt idx="5">
                  <c:v>59</c:v>
                </c:pt>
                <c:pt idx="6">
                  <c:v>68</c:v>
                </c:pt>
                <c:pt idx="7">
                  <c:v>78</c:v>
                </c:pt>
                <c:pt idx="8">
                  <c:v>84</c:v>
                </c:pt>
                <c:pt idx="9">
                  <c:v>90</c:v>
                </c:pt>
                <c:pt idx="10">
                  <c:v>99</c:v>
                </c:pt>
                <c:pt idx="11">
                  <c:v>106</c:v>
                </c:pt>
              </c:numCache>
            </c:numRef>
          </c:val>
        </c:ser>
        <c:dLbls>
          <c:showLegendKey val="0"/>
          <c:showVal val="0"/>
          <c:showCatName val="0"/>
          <c:showSerName val="0"/>
          <c:showPercent val="0"/>
          <c:showBubbleSize val="0"/>
        </c:dLbls>
        <c:gapWidth val="28"/>
        <c:overlap val="100"/>
        <c:axId val="124566144"/>
        <c:axId val="124580224"/>
      </c:barChart>
      <c:catAx>
        <c:axId val="124566144"/>
        <c:scaling>
          <c:orientation val="minMax"/>
        </c:scaling>
        <c:delete val="0"/>
        <c:axPos val="b"/>
        <c:numFmt formatCode="General" sourceLinked="1"/>
        <c:majorTickMark val="out"/>
        <c:minorTickMark val="none"/>
        <c:tickLblPos val="nextTo"/>
        <c:crossAx val="124580224"/>
        <c:crosses val="autoZero"/>
        <c:auto val="1"/>
        <c:lblAlgn val="ctr"/>
        <c:lblOffset val="100"/>
        <c:noMultiLvlLbl val="0"/>
      </c:catAx>
      <c:valAx>
        <c:axId val="124580224"/>
        <c:scaling>
          <c:orientation val="minMax"/>
          <c:max val="110"/>
          <c:min val="0"/>
        </c:scaling>
        <c:delete val="0"/>
        <c:axPos val="l"/>
        <c:majorGridlines/>
        <c:numFmt formatCode="General" sourceLinked="1"/>
        <c:majorTickMark val="out"/>
        <c:minorTickMark val="none"/>
        <c:tickLblPos val="nextTo"/>
        <c:crossAx val="124566144"/>
        <c:crosses val="autoZero"/>
        <c:crossBetween val="between"/>
        <c:majorUnit val="20"/>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3E22E-B66D-41A9-9835-2F304FB4156A}" type="datetimeFigureOut">
              <a:rPr lang="en-GB" smtClean="0"/>
              <a:t>2017-03-10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8BE26-4811-43D0-AD95-337DA5A7F482}" type="slidenum">
              <a:rPr lang="en-GB" smtClean="0"/>
              <a:t>‹#›</a:t>
            </a:fld>
            <a:endParaRPr lang="en-GB"/>
          </a:p>
        </p:txBody>
      </p:sp>
    </p:spTree>
    <p:extLst>
      <p:ext uri="{BB962C8B-B14F-4D97-AF65-F5344CB8AC3E}">
        <p14:creationId xmlns:p14="http://schemas.microsoft.com/office/powerpoint/2010/main" val="214400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7941054-C2D7-46D0-9776-8E9DE8BA19B0}" type="slidenum">
              <a:rPr lang="en-GB" smtClean="0"/>
              <a:t>2</a:t>
            </a:fld>
            <a:endParaRPr lang="en-GB"/>
          </a:p>
        </p:txBody>
      </p:sp>
    </p:spTree>
    <p:extLst>
      <p:ext uri="{BB962C8B-B14F-4D97-AF65-F5344CB8AC3E}">
        <p14:creationId xmlns:p14="http://schemas.microsoft.com/office/powerpoint/2010/main" val="173156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D76F6-CC10-4503-93A9-3EAD3A1481FC}" type="slidenum">
              <a:rPr lang="en-GB" altLang="en-US"/>
              <a:pPr/>
              <a:t>16</a:t>
            </a:fld>
            <a:endParaRPr lang="en-GB" altLang="en-US"/>
          </a:p>
        </p:txBody>
      </p:sp>
      <p:sp>
        <p:nvSpPr>
          <p:cNvPr id="548866" name="Rectangle 2"/>
          <p:cNvSpPr>
            <a:spLocks noGrp="1" noRot="1" noChangeAspect="1" noChangeArrowheads="1" noTextEdit="1"/>
          </p:cNvSpPr>
          <p:nvPr>
            <p:ph type="sldImg"/>
          </p:nvPr>
        </p:nvSpPr>
        <p:spPr>
          <a:xfrm>
            <a:off x="1149350" y="703263"/>
            <a:ext cx="4594225" cy="3444875"/>
          </a:xfrm>
          <a:ln/>
        </p:spPr>
      </p:sp>
      <p:sp>
        <p:nvSpPr>
          <p:cNvPr id="548867"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FB101-792D-4EA4-B1C5-054C3E3DED44}" type="slidenum">
              <a:rPr lang="en-GB" altLang="en-US"/>
              <a:pPr/>
              <a:t>17</a:t>
            </a:fld>
            <a:endParaRPr lang="en-GB" altLang="en-US"/>
          </a:p>
        </p:txBody>
      </p:sp>
      <p:sp>
        <p:nvSpPr>
          <p:cNvPr id="552962" name="Rectangle 2"/>
          <p:cNvSpPr>
            <a:spLocks noGrp="1" noRot="1" noChangeAspect="1" noChangeArrowheads="1" noTextEdit="1"/>
          </p:cNvSpPr>
          <p:nvPr>
            <p:ph type="sldImg"/>
          </p:nvPr>
        </p:nvSpPr>
        <p:spPr>
          <a:xfrm>
            <a:off x="1149350" y="703263"/>
            <a:ext cx="4594225" cy="3444875"/>
          </a:xfrm>
          <a:ln/>
        </p:spPr>
      </p:sp>
      <p:sp>
        <p:nvSpPr>
          <p:cNvPr id="552963"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11172-8AAA-4479-A451-4DB7D52967ED}" type="slidenum">
              <a:rPr lang="en-GB" altLang="en-US"/>
              <a:pPr/>
              <a:t>18</a:t>
            </a:fld>
            <a:endParaRPr lang="en-GB" altLang="en-US"/>
          </a:p>
        </p:txBody>
      </p:sp>
      <p:sp>
        <p:nvSpPr>
          <p:cNvPr id="575490" name="Rectangle 2"/>
          <p:cNvSpPr>
            <a:spLocks noGrp="1" noRot="1" noChangeAspect="1" noChangeArrowheads="1" noTextEdit="1"/>
          </p:cNvSpPr>
          <p:nvPr>
            <p:ph type="sldImg"/>
          </p:nvPr>
        </p:nvSpPr>
        <p:spPr>
          <a:xfrm>
            <a:off x="1149350" y="703263"/>
            <a:ext cx="4594225" cy="3444875"/>
          </a:xfrm>
          <a:ln/>
        </p:spPr>
      </p:sp>
      <p:sp>
        <p:nvSpPr>
          <p:cNvPr id="575491"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47C65-D5FF-462B-AA6F-2919C5B64EE2}" type="slidenum">
              <a:rPr lang="en-GB" altLang="en-US"/>
              <a:pPr/>
              <a:t>19</a:t>
            </a:fld>
            <a:endParaRPr lang="en-GB" altLang="en-US"/>
          </a:p>
        </p:txBody>
      </p:sp>
      <p:sp>
        <p:nvSpPr>
          <p:cNvPr id="577538" name="Rectangle 2"/>
          <p:cNvSpPr>
            <a:spLocks noGrp="1" noRot="1" noChangeAspect="1" noChangeArrowheads="1" noTextEdit="1"/>
          </p:cNvSpPr>
          <p:nvPr>
            <p:ph type="sldImg"/>
          </p:nvPr>
        </p:nvSpPr>
        <p:spPr>
          <a:xfrm>
            <a:off x="1149350" y="703263"/>
            <a:ext cx="4594225" cy="3444875"/>
          </a:xfrm>
          <a:ln/>
        </p:spPr>
      </p:sp>
      <p:sp>
        <p:nvSpPr>
          <p:cNvPr id="577539"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B2198-F208-4FE5-82DC-0E31451B4E4B}" type="slidenum">
              <a:rPr lang="en-GB" altLang="en-US"/>
              <a:pPr/>
              <a:t>20</a:t>
            </a:fld>
            <a:endParaRPr lang="en-GB" altLang="en-US"/>
          </a:p>
        </p:txBody>
      </p:sp>
      <p:sp>
        <p:nvSpPr>
          <p:cNvPr id="569346" name="Rectangle 2"/>
          <p:cNvSpPr>
            <a:spLocks noGrp="1" noRot="1" noChangeAspect="1" noChangeArrowheads="1" noTextEdit="1"/>
          </p:cNvSpPr>
          <p:nvPr>
            <p:ph type="sldImg"/>
          </p:nvPr>
        </p:nvSpPr>
        <p:spPr>
          <a:xfrm>
            <a:off x="1149350" y="703263"/>
            <a:ext cx="4594225" cy="3444875"/>
          </a:xfrm>
          <a:ln/>
        </p:spPr>
      </p:sp>
      <p:sp>
        <p:nvSpPr>
          <p:cNvPr id="569347"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0C9A4-EC16-423A-A7DC-467512D4B978}" type="slidenum">
              <a:rPr lang="en-GB" altLang="en-US"/>
              <a:pPr/>
              <a:t>23</a:t>
            </a:fld>
            <a:endParaRPr lang="en-GB" altLang="en-US"/>
          </a:p>
        </p:txBody>
      </p:sp>
      <p:sp>
        <p:nvSpPr>
          <p:cNvPr id="561154" name="Rectangle 2"/>
          <p:cNvSpPr>
            <a:spLocks noGrp="1" noRot="1" noChangeAspect="1" noChangeArrowheads="1" noTextEdit="1"/>
          </p:cNvSpPr>
          <p:nvPr>
            <p:ph type="sldImg"/>
          </p:nvPr>
        </p:nvSpPr>
        <p:spPr>
          <a:xfrm>
            <a:off x="1149350" y="703263"/>
            <a:ext cx="4594225" cy="3444875"/>
          </a:xfrm>
          <a:ln/>
        </p:spPr>
      </p:sp>
      <p:sp>
        <p:nvSpPr>
          <p:cNvPr id="561155"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4D3EF-9A27-4C94-B211-529FFD445543}" type="slidenum">
              <a:rPr lang="en-GB" altLang="en-US"/>
              <a:pPr/>
              <a:t>24</a:t>
            </a:fld>
            <a:endParaRPr lang="en-GB" altLang="en-US"/>
          </a:p>
        </p:txBody>
      </p:sp>
      <p:sp>
        <p:nvSpPr>
          <p:cNvPr id="565250" name="Rectangle 2"/>
          <p:cNvSpPr>
            <a:spLocks noGrp="1" noRot="1" noChangeAspect="1" noChangeArrowheads="1" noTextEdit="1"/>
          </p:cNvSpPr>
          <p:nvPr>
            <p:ph type="sldImg"/>
          </p:nvPr>
        </p:nvSpPr>
        <p:spPr>
          <a:xfrm>
            <a:off x="1149350" y="703263"/>
            <a:ext cx="4594225" cy="3444875"/>
          </a:xfrm>
          <a:ln/>
        </p:spPr>
      </p:sp>
      <p:sp>
        <p:nvSpPr>
          <p:cNvPr id="565251"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7D895-8864-42A6-A4F8-14D8D6E15B03}" type="slidenum">
              <a:rPr lang="en-GB" altLang="en-US"/>
              <a:pPr/>
              <a:t>25</a:t>
            </a:fld>
            <a:endParaRPr lang="en-GB" altLang="en-US"/>
          </a:p>
        </p:txBody>
      </p:sp>
      <p:sp>
        <p:nvSpPr>
          <p:cNvPr id="567298" name="Rectangle 2"/>
          <p:cNvSpPr>
            <a:spLocks noGrp="1" noRot="1" noChangeAspect="1" noChangeArrowheads="1" noTextEdit="1"/>
          </p:cNvSpPr>
          <p:nvPr>
            <p:ph type="sldImg"/>
          </p:nvPr>
        </p:nvSpPr>
        <p:spPr>
          <a:xfrm>
            <a:off x="1149350" y="703263"/>
            <a:ext cx="4594225" cy="3444875"/>
          </a:xfrm>
          <a:ln/>
        </p:spPr>
      </p:sp>
      <p:sp>
        <p:nvSpPr>
          <p:cNvPr id="567299"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4B52-1E5D-4C0A-A160-E691D3761CA1}" type="slidenum">
              <a:rPr lang="en-GB" altLang="en-US"/>
              <a:pPr/>
              <a:t>26</a:t>
            </a:fld>
            <a:endParaRPr lang="en-GB" altLang="en-US"/>
          </a:p>
        </p:txBody>
      </p:sp>
      <p:sp>
        <p:nvSpPr>
          <p:cNvPr id="1182722" name="Rectangle 2"/>
          <p:cNvSpPr>
            <a:spLocks noGrp="1" noRot="1" noChangeAspect="1" noChangeArrowheads="1" noTextEdit="1"/>
          </p:cNvSpPr>
          <p:nvPr>
            <p:ph type="sldImg"/>
          </p:nvPr>
        </p:nvSpPr>
        <p:spPr>
          <a:xfrm>
            <a:off x="1150938" y="703263"/>
            <a:ext cx="4591050" cy="3443287"/>
          </a:xfrm>
          <a:ln/>
        </p:spPr>
      </p:sp>
      <p:sp>
        <p:nvSpPr>
          <p:cNvPr id="1182723" name="Rectangle 3"/>
          <p:cNvSpPr>
            <a:spLocks noGrp="1" noChangeArrowheads="1"/>
          </p:cNvSpPr>
          <p:nvPr>
            <p:ph type="body" idx="1"/>
          </p:nvPr>
        </p:nvSpPr>
        <p:spPr>
          <a:xfrm>
            <a:off x="929356" y="4358054"/>
            <a:ext cx="5034541" cy="4076700"/>
          </a:xfrm>
        </p:spPr>
        <p:txBody>
          <a:bodyPr/>
          <a:lstStyle/>
          <a:p>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4277B-514C-4B5A-ACFE-E738867E411D}" type="slidenum">
              <a:rPr lang="en-GB" altLang="en-US"/>
              <a:pPr/>
              <a:t>27</a:t>
            </a:fld>
            <a:endParaRPr lang="en-GB" altLang="en-US"/>
          </a:p>
        </p:txBody>
      </p:sp>
      <p:sp>
        <p:nvSpPr>
          <p:cNvPr id="1184770" name="Rectangle 2"/>
          <p:cNvSpPr>
            <a:spLocks noGrp="1" noRot="1" noChangeAspect="1" noChangeArrowheads="1" noTextEdit="1"/>
          </p:cNvSpPr>
          <p:nvPr>
            <p:ph type="sldImg"/>
          </p:nvPr>
        </p:nvSpPr>
        <p:spPr>
          <a:xfrm>
            <a:off x="1150938" y="703263"/>
            <a:ext cx="4591050" cy="3443287"/>
          </a:xfrm>
          <a:ln/>
        </p:spPr>
      </p:sp>
      <p:sp>
        <p:nvSpPr>
          <p:cNvPr id="1184771" name="Rectangle 3"/>
          <p:cNvSpPr>
            <a:spLocks noGrp="1" noChangeArrowheads="1"/>
          </p:cNvSpPr>
          <p:nvPr>
            <p:ph type="body" idx="1"/>
          </p:nvPr>
        </p:nvSpPr>
        <p:spPr>
          <a:xfrm>
            <a:off x="929356" y="4358054"/>
            <a:ext cx="5034541" cy="4076700"/>
          </a:xfrm>
        </p:spPr>
        <p:txBody>
          <a:bodyPr/>
          <a:lstStyle/>
          <a:p>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C3BFF-14DA-4FA6-B4A0-6FF9708824A7}" type="slidenum">
              <a:rPr lang="en-GB" altLang="en-US"/>
              <a:pPr/>
              <a:t>8</a:t>
            </a:fld>
            <a:endParaRPr lang="en-GB" altLang="en-US"/>
          </a:p>
        </p:txBody>
      </p:sp>
      <p:sp>
        <p:nvSpPr>
          <p:cNvPr id="1174530" name="Rectangle 2"/>
          <p:cNvSpPr>
            <a:spLocks noGrp="1" noRot="1" noChangeAspect="1" noChangeArrowheads="1" noTextEdit="1"/>
          </p:cNvSpPr>
          <p:nvPr>
            <p:ph type="sldImg"/>
          </p:nvPr>
        </p:nvSpPr>
        <p:spPr>
          <a:xfrm>
            <a:off x="1150938" y="703263"/>
            <a:ext cx="4591050" cy="3443287"/>
          </a:xfrm>
          <a:ln/>
        </p:spPr>
      </p:sp>
      <p:sp>
        <p:nvSpPr>
          <p:cNvPr id="1174531" name="Rectangle 3"/>
          <p:cNvSpPr>
            <a:spLocks noGrp="1" noChangeArrowheads="1"/>
          </p:cNvSpPr>
          <p:nvPr>
            <p:ph type="body" idx="1"/>
          </p:nvPr>
        </p:nvSpPr>
        <p:spPr>
          <a:xfrm>
            <a:off x="929356" y="4358054"/>
            <a:ext cx="5034541" cy="4076700"/>
          </a:xfrm>
        </p:spPr>
        <p:txBody>
          <a:bodyPr/>
          <a:lstStyle/>
          <a:p>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44B1C-AC5E-4362-BC2D-32AE5C06B7F2}" type="slidenum">
              <a:rPr lang="en-GB" altLang="en-US"/>
              <a:pPr/>
              <a:t>28</a:t>
            </a:fld>
            <a:endParaRPr lang="en-GB" altLang="en-US"/>
          </a:p>
        </p:txBody>
      </p:sp>
      <p:sp>
        <p:nvSpPr>
          <p:cNvPr id="1190914" name="Rectangle 2"/>
          <p:cNvSpPr>
            <a:spLocks noGrp="1" noRot="1" noChangeAspect="1" noChangeArrowheads="1" noTextEdit="1"/>
          </p:cNvSpPr>
          <p:nvPr>
            <p:ph type="sldImg"/>
          </p:nvPr>
        </p:nvSpPr>
        <p:spPr>
          <a:xfrm>
            <a:off x="1150938" y="703263"/>
            <a:ext cx="4591050" cy="3443287"/>
          </a:xfrm>
          <a:ln/>
        </p:spPr>
      </p:sp>
      <p:sp>
        <p:nvSpPr>
          <p:cNvPr id="1190915" name="Rectangle 3"/>
          <p:cNvSpPr>
            <a:spLocks noGrp="1" noChangeArrowheads="1"/>
          </p:cNvSpPr>
          <p:nvPr>
            <p:ph type="body" idx="1"/>
          </p:nvPr>
        </p:nvSpPr>
        <p:spPr>
          <a:xfrm>
            <a:off x="929356" y="4358054"/>
            <a:ext cx="5034541" cy="4076700"/>
          </a:xfrm>
        </p:spPr>
        <p:txBody>
          <a:bodyPr/>
          <a:lstStyle/>
          <a:p>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DC2F7-F23A-4A26-9C85-8F116386165C}" type="slidenum">
              <a:rPr lang="en-GB" altLang="en-US"/>
              <a:pPr/>
              <a:t>29</a:t>
            </a:fld>
            <a:endParaRPr lang="en-GB" altLang="en-US"/>
          </a:p>
        </p:txBody>
      </p:sp>
      <p:sp>
        <p:nvSpPr>
          <p:cNvPr id="1188866" name="Rectangle 2"/>
          <p:cNvSpPr>
            <a:spLocks noGrp="1" noRot="1" noChangeAspect="1" noChangeArrowheads="1" noTextEdit="1"/>
          </p:cNvSpPr>
          <p:nvPr>
            <p:ph type="sldImg"/>
          </p:nvPr>
        </p:nvSpPr>
        <p:spPr>
          <a:xfrm>
            <a:off x="1150938" y="703263"/>
            <a:ext cx="4591050" cy="3443287"/>
          </a:xfrm>
          <a:ln/>
        </p:spPr>
      </p:sp>
      <p:sp>
        <p:nvSpPr>
          <p:cNvPr id="1188867" name="Rectangle 3"/>
          <p:cNvSpPr>
            <a:spLocks noGrp="1" noChangeArrowheads="1"/>
          </p:cNvSpPr>
          <p:nvPr>
            <p:ph type="body" idx="1"/>
          </p:nvPr>
        </p:nvSpPr>
        <p:spPr>
          <a:xfrm>
            <a:off x="929356" y="4358054"/>
            <a:ext cx="5034541" cy="4076700"/>
          </a:xfrm>
        </p:spPr>
        <p:txBody>
          <a:bodyPr/>
          <a:lstStyle/>
          <a:p>
            <a:endParaRPr lang="en-AU"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4F6B5-E509-40D5-95AF-9973B44CA228}" type="slidenum">
              <a:rPr lang="en-GB" altLang="en-US"/>
              <a:pPr/>
              <a:t>30</a:t>
            </a:fld>
            <a:endParaRPr lang="en-GB" altLang="en-US"/>
          </a:p>
        </p:txBody>
      </p:sp>
      <p:sp>
        <p:nvSpPr>
          <p:cNvPr id="1195010" name="Rectangle 2"/>
          <p:cNvSpPr>
            <a:spLocks noGrp="1" noRot="1" noChangeAspect="1" noChangeArrowheads="1" noTextEdit="1"/>
          </p:cNvSpPr>
          <p:nvPr>
            <p:ph type="sldImg"/>
          </p:nvPr>
        </p:nvSpPr>
        <p:spPr>
          <a:xfrm>
            <a:off x="1150938" y="703263"/>
            <a:ext cx="4591050" cy="3443287"/>
          </a:xfrm>
          <a:ln/>
        </p:spPr>
      </p:sp>
      <p:sp>
        <p:nvSpPr>
          <p:cNvPr id="1195011" name="Rectangle 3"/>
          <p:cNvSpPr>
            <a:spLocks noGrp="1" noChangeArrowheads="1"/>
          </p:cNvSpPr>
          <p:nvPr>
            <p:ph type="body" idx="1"/>
          </p:nvPr>
        </p:nvSpPr>
        <p:spPr>
          <a:xfrm>
            <a:off x="929356" y="4358054"/>
            <a:ext cx="5034541" cy="4076700"/>
          </a:xfrm>
        </p:spPr>
        <p:txBody>
          <a:bodyPr/>
          <a:lstStyle/>
          <a:p>
            <a:endParaRPr lang="en-AU"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a:t>
            </a:r>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38</a:t>
            </a:fld>
            <a:endParaRPr lang="en-GB" dirty="0"/>
          </a:p>
        </p:txBody>
      </p:sp>
    </p:spTree>
    <p:extLst>
      <p:ext uri="{BB962C8B-B14F-4D97-AF65-F5344CB8AC3E}">
        <p14:creationId xmlns:p14="http://schemas.microsoft.com/office/powerpoint/2010/main" val="2449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7FC10-7614-42EF-80E9-E54386B36517}" type="slidenum">
              <a:rPr lang="en-GB" altLang="en-US"/>
              <a:pPr/>
              <a:t>9</a:t>
            </a:fld>
            <a:endParaRPr lang="en-GB" altLang="en-US"/>
          </a:p>
        </p:txBody>
      </p:sp>
      <p:sp>
        <p:nvSpPr>
          <p:cNvPr id="518146" name="Rectangle 2"/>
          <p:cNvSpPr>
            <a:spLocks noGrp="1" noRot="1" noChangeAspect="1" noChangeArrowheads="1" noTextEdit="1"/>
          </p:cNvSpPr>
          <p:nvPr>
            <p:ph type="sldImg"/>
          </p:nvPr>
        </p:nvSpPr>
        <p:spPr>
          <a:xfrm>
            <a:off x="1149350" y="703263"/>
            <a:ext cx="4594225" cy="3444875"/>
          </a:xfrm>
          <a:ln/>
        </p:spPr>
      </p:sp>
      <p:sp>
        <p:nvSpPr>
          <p:cNvPr id="518147"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7FC10-7614-42EF-80E9-E54386B36517}" type="slidenum">
              <a:rPr lang="en-GB" altLang="en-US"/>
              <a:pPr/>
              <a:t>10</a:t>
            </a:fld>
            <a:endParaRPr lang="en-GB" altLang="en-US"/>
          </a:p>
        </p:txBody>
      </p:sp>
      <p:sp>
        <p:nvSpPr>
          <p:cNvPr id="518146" name="Rectangle 2"/>
          <p:cNvSpPr>
            <a:spLocks noGrp="1" noRot="1" noChangeAspect="1" noChangeArrowheads="1" noTextEdit="1"/>
          </p:cNvSpPr>
          <p:nvPr>
            <p:ph type="sldImg"/>
          </p:nvPr>
        </p:nvSpPr>
        <p:spPr>
          <a:xfrm>
            <a:off x="1149350" y="703263"/>
            <a:ext cx="4594225" cy="3444875"/>
          </a:xfrm>
          <a:ln/>
        </p:spPr>
      </p:sp>
      <p:sp>
        <p:nvSpPr>
          <p:cNvPr id="518147"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5CCDD-770C-454B-8670-DB86BEFF8C6A}" type="slidenum">
              <a:rPr lang="en-GB" altLang="en-US"/>
              <a:pPr/>
              <a:t>11</a:t>
            </a:fld>
            <a:endParaRPr lang="en-GB" altLang="en-US"/>
          </a:p>
        </p:txBody>
      </p:sp>
      <p:sp>
        <p:nvSpPr>
          <p:cNvPr id="528386" name="Rectangle 2"/>
          <p:cNvSpPr>
            <a:spLocks noGrp="1" noRot="1" noChangeAspect="1" noChangeArrowheads="1" noTextEdit="1"/>
          </p:cNvSpPr>
          <p:nvPr>
            <p:ph type="sldImg"/>
          </p:nvPr>
        </p:nvSpPr>
        <p:spPr>
          <a:xfrm>
            <a:off x="1149350" y="703263"/>
            <a:ext cx="4594225" cy="3444875"/>
          </a:xfrm>
          <a:ln/>
        </p:spPr>
      </p:sp>
      <p:sp>
        <p:nvSpPr>
          <p:cNvPr id="528387"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F514C-6896-4995-8691-5D8F8E0E02DE}" type="slidenum">
              <a:rPr lang="en-GB" altLang="en-US"/>
              <a:pPr/>
              <a:t>12</a:t>
            </a:fld>
            <a:endParaRPr lang="en-GB" altLang="en-US"/>
          </a:p>
        </p:txBody>
      </p:sp>
      <p:sp>
        <p:nvSpPr>
          <p:cNvPr id="530434" name="Rectangle 2"/>
          <p:cNvSpPr>
            <a:spLocks noGrp="1" noRot="1" noChangeAspect="1" noChangeArrowheads="1" noTextEdit="1"/>
          </p:cNvSpPr>
          <p:nvPr>
            <p:ph type="sldImg"/>
          </p:nvPr>
        </p:nvSpPr>
        <p:spPr>
          <a:xfrm>
            <a:off x="1149350" y="703263"/>
            <a:ext cx="4594225" cy="3444875"/>
          </a:xfrm>
          <a:ln/>
        </p:spPr>
      </p:sp>
      <p:sp>
        <p:nvSpPr>
          <p:cNvPr id="530435"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387FD-A4D8-4BCC-A4D9-C644897136E6}" type="slidenum">
              <a:rPr lang="en-GB" altLang="en-US"/>
              <a:pPr/>
              <a:t>13</a:t>
            </a:fld>
            <a:endParaRPr lang="en-GB" altLang="en-US"/>
          </a:p>
        </p:txBody>
      </p:sp>
      <p:sp>
        <p:nvSpPr>
          <p:cNvPr id="536578" name="Rectangle 2"/>
          <p:cNvSpPr>
            <a:spLocks noGrp="1" noRot="1" noChangeAspect="1" noChangeArrowheads="1" noTextEdit="1"/>
          </p:cNvSpPr>
          <p:nvPr>
            <p:ph type="sldImg"/>
          </p:nvPr>
        </p:nvSpPr>
        <p:spPr>
          <a:xfrm>
            <a:off x="1149350" y="703263"/>
            <a:ext cx="4594225" cy="3444875"/>
          </a:xfrm>
          <a:ln/>
        </p:spPr>
      </p:sp>
      <p:sp>
        <p:nvSpPr>
          <p:cNvPr id="536579"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E0CAD-9A35-4FFD-9217-3E00A332D42E}" type="slidenum">
              <a:rPr lang="en-GB" altLang="en-US"/>
              <a:pPr/>
              <a:t>14</a:t>
            </a:fld>
            <a:endParaRPr lang="en-GB" altLang="en-US"/>
          </a:p>
        </p:txBody>
      </p:sp>
      <p:sp>
        <p:nvSpPr>
          <p:cNvPr id="540674" name="Rectangle 2"/>
          <p:cNvSpPr>
            <a:spLocks noGrp="1" noRot="1" noChangeAspect="1" noChangeArrowheads="1" noTextEdit="1"/>
          </p:cNvSpPr>
          <p:nvPr>
            <p:ph type="sldImg"/>
          </p:nvPr>
        </p:nvSpPr>
        <p:spPr>
          <a:xfrm>
            <a:off x="1149350" y="703263"/>
            <a:ext cx="4594225" cy="3444875"/>
          </a:xfrm>
          <a:ln/>
        </p:spPr>
      </p:sp>
      <p:sp>
        <p:nvSpPr>
          <p:cNvPr id="540675"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E646B-DF03-47E1-9204-36B71EBF1A2E}" type="slidenum">
              <a:rPr lang="en-GB" altLang="en-US"/>
              <a:pPr/>
              <a:t>15</a:t>
            </a:fld>
            <a:endParaRPr lang="en-GB" altLang="en-US"/>
          </a:p>
        </p:txBody>
      </p:sp>
      <p:sp>
        <p:nvSpPr>
          <p:cNvPr id="544770" name="Rectangle 2"/>
          <p:cNvSpPr>
            <a:spLocks noGrp="1" noRot="1" noChangeAspect="1" noChangeArrowheads="1" noTextEdit="1"/>
          </p:cNvSpPr>
          <p:nvPr>
            <p:ph type="sldImg"/>
          </p:nvPr>
        </p:nvSpPr>
        <p:spPr>
          <a:xfrm>
            <a:off x="1149350" y="703263"/>
            <a:ext cx="4594225" cy="3444875"/>
          </a:xfrm>
          <a:ln/>
        </p:spPr>
      </p:sp>
      <p:sp>
        <p:nvSpPr>
          <p:cNvPr id="544771" name="Rectangle 3"/>
          <p:cNvSpPr>
            <a:spLocks noGrp="1" noChangeArrowheads="1"/>
          </p:cNvSpPr>
          <p:nvPr>
            <p:ph type="body" idx="1"/>
          </p:nvPr>
        </p:nvSpPr>
        <p:spPr>
          <a:xfrm>
            <a:off x="929491" y="4358328"/>
            <a:ext cx="5034337" cy="1131292"/>
          </a:xfrm>
        </p:spPr>
        <p:txBody>
          <a:bodyPr/>
          <a:lstStyle/>
          <a:p>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174778"/>
            <a:ext cx="2508796" cy="805950"/>
          </a:xfrm>
          <a:prstGeom prst="rect">
            <a:avLst/>
          </a:prstGeom>
        </p:spPr>
      </p:pic>
    </p:spTree>
    <p:extLst>
      <p:ext uri="{BB962C8B-B14F-4D97-AF65-F5344CB8AC3E}">
        <p14:creationId xmlns:p14="http://schemas.microsoft.com/office/powerpoint/2010/main" val="105607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219396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Date Placeholder 12"/>
          <p:cNvSpPr>
            <a:spLocks noGrp="1"/>
          </p:cNvSpPr>
          <p:nvPr>
            <p:ph type="dt" sz="half" idx="10"/>
          </p:nvPr>
        </p:nvSpPr>
        <p:spPr/>
        <p:txBody>
          <a:bodyPr/>
          <a:lstStyle/>
          <a:p>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160512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4638"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22116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783388" y="6369050"/>
            <a:ext cx="1676400" cy="2936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4154488" y="6369050"/>
            <a:ext cx="2624137" cy="293688"/>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8472488" y="6369050"/>
            <a:ext cx="509587" cy="293688"/>
          </a:xfrm>
          <a:prstGeom prst="rect">
            <a:avLst/>
          </a:prstGeom>
          <a:ln/>
        </p:spPr>
        <p:txBody>
          <a:bodyPr/>
          <a:lstStyle>
            <a:lvl1pPr>
              <a:defRPr/>
            </a:lvl1pPr>
          </a:lstStyle>
          <a:p>
            <a:fld id="{A11A620E-CD34-44D6-9F45-A41DA3CE6F34}" type="slidenum">
              <a:rPr lang="en-US"/>
              <a:pPr/>
              <a:t>‹#›</a:t>
            </a:fld>
            <a:endParaRPr lang="en-US"/>
          </a:p>
        </p:txBody>
      </p:sp>
    </p:spTree>
    <p:extLst>
      <p:ext uri="{BB962C8B-B14F-4D97-AF65-F5344CB8AC3E}">
        <p14:creationId xmlns:p14="http://schemas.microsoft.com/office/powerpoint/2010/main" val="111718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Date Placeholder 12"/>
          <p:cNvSpPr>
            <a:spLocks noGrp="1"/>
          </p:cNvSpPr>
          <p:nvPr>
            <p:ph type="dt" sz="half" idx="10"/>
          </p:nvPr>
        </p:nvSpPr>
        <p:spPr/>
        <p:txBody>
          <a:bodyPr/>
          <a:lstStyle/>
          <a:p>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3015702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696" y="174778"/>
            <a:ext cx="2500459" cy="805950"/>
          </a:xfrm>
          <a:prstGeom prst="rect">
            <a:avLst/>
          </a:prstGeom>
        </p:spPr>
      </p:pic>
    </p:spTree>
    <p:extLst>
      <p:ext uri="{BB962C8B-B14F-4D97-AF65-F5344CB8AC3E}">
        <p14:creationId xmlns:p14="http://schemas.microsoft.com/office/powerpoint/2010/main" val="2925847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Date Placeholder 12"/>
          <p:cNvSpPr>
            <a:spLocks noGrp="1"/>
          </p:cNvSpPr>
          <p:nvPr>
            <p:ph type="dt" sz="half" idx="10"/>
          </p:nvPr>
        </p:nvSpPr>
        <p:spPr/>
        <p:txBody>
          <a:bodyPr/>
          <a:lstStyle/>
          <a:p>
            <a:endParaRPr lang="en-US" dirty="0">
              <a:solidFill>
                <a:srgbClr val="3366CC"/>
              </a:solidFill>
            </a:endParaRPr>
          </a:p>
        </p:txBody>
      </p:sp>
      <p:sp>
        <p:nvSpPr>
          <p:cNvPr id="14" name="Footer Placeholder 13"/>
          <p:cNvSpPr>
            <a:spLocks noGrp="1"/>
          </p:cNvSpPr>
          <p:nvPr>
            <p:ph type="ftr" sz="quarter" idx="11"/>
          </p:nvPr>
        </p:nvSpPr>
        <p:spPr/>
        <p:txBody>
          <a:bodyPr/>
          <a:lstStyle/>
          <a:p>
            <a:endParaRPr lang="en-US" dirty="0">
              <a:solidFill>
                <a:srgbClr val="3366CC"/>
              </a:solidFill>
            </a:endParaRPr>
          </a:p>
        </p:txBody>
      </p:sp>
      <p:sp>
        <p:nvSpPr>
          <p:cNvPr id="15" name="Slide Number Placeholder 14"/>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272964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13"/>
          <p:cNvSpPr>
            <a:spLocks noGrp="1"/>
          </p:cNvSpPr>
          <p:nvPr>
            <p:ph type="dt" sz="half" idx="10"/>
          </p:nvPr>
        </p:nvSpPr>
        <p:spPr/>
        <p:txBody>
          <a:bodyPr/>
          <a:lstStyle/>
          <a:p>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39368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Date Placeholder 15"/>
          <p:cNvSpPr>
            <a:spLocks noGrp="1"/>
          </p:cNvSpPr>
          <p:nvPr>
            <p:ph type="dt" sz="half" idx="10"/>
          </p:nvPr>
        </p:nvSpPr>
        <p:spPr/>
        <p:txBody>
          <a:bodyPr/>
          <a:lstStyle/>
          <a:p>
            <a:endParaRPr lang="en-US" dirty="0">
              <a:solidFill>
                <a:srgbClr val="3366CC"/>
              </a:solidFill>
            </a:endParaRPr>
          </a:p>
        </p:txBody>
      </p:sp>
      <p:sp>
        <p:nvSpPr>
          <p:cNvPr id="17" name="Footer Placeholder 16"/>
          <p:cNvSpPr>
            <a:spLocks noGrp="1"/>
          </p:cNvSpPr>
          <p:nvPr>
            <p:ph type="ftr" sz="quarter" idx="11"/>
          </p:nvPr>
        </p:nvSpPr>
        <p:spPr/>
        <p:txBody>
          <a:bodyPr/>
          <a:lstStyle/>
          <a:p>
            <a:endParaRPr lang="en-US" dirty="0">
              <a:solidFill>
                <a:srgbClr val="3366CC"/>
              </a:solidFill>
            </a:endParaRPr>
          </a:p>
        </p:txBody>
      </p:sp>
      <p:sp>
        <p:nvSpPr>
          <p:cNvPr id="18" name="Slide Number Placeholder 17"/>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401986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US" dirty="0">
              <a:solidFill>
                <a:srgbClr val="3366CC"/>
              </a:solidFill>
            </a:endParaRPr>
          </a:p>
        </p:txBody>
      </p:sp>
      <p:sp>
        <p:nvSpPr>
          <p:cNvPr id="10" name="Footer Placeholder 9"/>
          <p:cNvSpPr>
            <a:spLocks noGrp="1"/>
          </p:cNvSpPr>
          <p:nvPr>
            <p:ph type="ftr" sz="quarter" idx="11"/>
          </p:nvPr>
        </p:nvSpPr>
        <p:spPr/>
        <p:txBody>
          <a:bodyPr/>
          <a:lstStyle/>
          <a:p>
            <a:endParaRPr lang="en-US" dirty="0">
              <a:solidFill>
                <a:srgbClr val="3366CC"/>
              </a:solidFill>
            </a:endParaRPr>
          </a:p>
        </p:txBody>
      </p:sp>
      <p:sp>
        <p:nvSpPr>
          <p:cNvPr id="11" name="Slide Number Placeholder 10"/>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59024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solidFill>
                <a:srgbClr val="3366CC"/>
              </a:solidFill>
            </a:endParaRPr>
          </a:p>
        </p:txBody>
      </p:sp>
      <p:sp>
        <p:nvSpPr>
          <p:cNvPr id="12" name="Footer Placeholder 11"/>
          <p:cNvSpPr>
            <a:spLocks noGrp="1"/>
          </p:cNvSpPr>
          <p:nvPr>
            <p:ph type="ftr" sz="quarter" idx="11"/>
          </p:nvPr>
        </p:nvSpPr>
        <p:spPr/>
        <p:txBody>
          <a:bodyPr/>
          <a:lstStyle/>
          <a:p>
            <a:endParaRPr lang="en-US" dirty="0">
              <a:solidFill>
                <a:srgbClr val="3366CC"/>
              </a:solidFill>
            </a:endParaRPr>
          </a:p>
        </p:txBody>
      </p:sp>
      <p:sp>
        <p:nvSpPr>
          <p:cNvPr id="13" name="Slide Number Placeholder 12"/>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17825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solidFill>
                <a:srgbClr val="3366CC"/>
              </a:solidFill>
            </a:endParaRPr>
          </a:p>
        </p:txBody>
      </p:sp>
      <p:sp>
        <p:nvSpPr>
          <p:cNvPr id="15" name="Footer Placeholder 14"/>
          <p:cNvSpPr>
            <a:spLocks noGrp="1"/>
          </p:cNvSpPr>
          <p:nvPr>
            <p:ph type="ftr" sz="quarter" idx="11"/>
          </p:nvPr>
        </p:nvSpPr>
        <p:spPr/>
        <p:txBody>
          <a:bodyPr/>
          <a:lstStyle/>
          <a:p>
            <a:endParaRPr lang="en-US" dirty="0">
              <a:solidFill>
                <a:srgbClr val="3366CC"/>
              </a:solidFill>
            </a:endParaRPr>
          </a:p>
        </p:txBody>
      </p:sp>
      <p:sp>
        <p:nvSpPr>
          <p:cNvPr id="16" name="Slide Number Placeholder 15"/>
          <p:cNvSpPr>
            <a:spLocks noGrp="1"/>
          </p:cNvSpPr>
          <p:nvPr>
            <p:ph type="sldNum" sz="quarter" idx="12"/>
          </p:nvPr>
        </p:nvSpPr>
        <p:spPr/>
        <p:txBody>
          <a:bodyPr/>
          <a:lstStyle/>
          <a:p>
            <a:fld id="{23A0628E-C12F-4F8C-9895-BCD5E30100D3}" type="slidenum">
              <a:rPr lang="en-US" smtClean="0">
                <a:solidFill>
                  <a:srgbClr val="3366CC"/>
                </a:solidFill>
              </a:rPr>
              <a:pPr/>
              <a:t>‹#›</a:t>
            </a:fld>
            <a:endParaRPr lang="en-US" dirty="0">
              <a:solidFill>
                <a:srgbClr val="3366CC"/>
              </a:solidFill>
            </a:endParaRPr>
          </a:p>
        </p:txBody>
      </p:sp>
    </p:spTree>
    <p:extLst>
      <p:ext uri="{BB962C8B-B14F-4D97-AF65-F5344CB8AC3E}">
        <p14:creationId xmlns:p14="http://schemas.microsoft.com/office/powerpoint/2010/main" val="121949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solidFill>
                <a:srgbClr val="3366CC"/>
              </a:solidFill>
            </a:endParaRPr>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solidFill>
                <a:srgbClr val="3366CC"/>
              </a:solidFill>
            </a:endParaRPr>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solidFill>
                  <a:srgbClr val="3366CC"/>
                </a:solidFill>
              </a:rPr>
              <a:pPr/>
              <a:t>‹#›</a:t>
            </a:fld>
            <a:endParaRPr lang="en-US" dirty="0">
              <a:solidFill>
                <a:srgbClr val="3366CC"/>
              </a:solidFill>
            </a:endParaRPr>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4288" y="135562"/>
            <a:ext cx="1758648" cy="564966"/>
          </a:xfrm>
          <a:prstGeom prst="rect">
            <a:avLst/>
          </a:prstGeom>
        </p:spPr>
      </p:pic>
    </p:spTree>
    <p:extLst>
      <p:ext uri="{BB962C8B-B14F-4D97-AF65-F5344CB8AC3E}">
        <p14:creationId xmlns:p14="http://schemas.microsoft.com/office/powerpoint/2010/main" val="3866705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1.jpeg"/></Relationships>
</file>

<file path=ppt/slides/_rels/slide1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 Id="rId4" Type="http://schemas.openxmlformats.org/officeDocument/2006/relationships/image" Target="../media/image83.jpe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at/url?sa=i&amp;rct=j&amp;q=&amp;esrc=s&amp;source=images&amp;cd=&amp;cad=rja&amp;uact=8&amp;ved=0ahUKEwiFv_6wze3NAhWBzRoKHeP9D7QQjRwIBw&amp;url=https://commons.wikimedia.org/wiki/File:NNSA_Logo.png&amp;psig=AFQjCNHnqvSY-x9CgAl3NIqWHz_o11FIjg&amp;ust=1468401866731837" TargetMode="Externa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eg"/></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97.JPG"/><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1.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s://www-ns.iaea.org/tech-areas/radiation-safety/code-of-conduct.asp?s=3&amp;l=22"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9" Type="http://schemas.openxmlformats.org/officeDocument/2006/relationships/image" Target="../media/image49.png"/><Relationship Id="rId3" Type="http://schemas.openxmlformats.org/officeDocument/2006/relationships/image" Target="../media/image15.jpe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2.jpe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8.gif"/><Relationship Id="rId2" Type="http://schemas.openxmlformats.org/officeDocument/2006/relationships/image" Target="../media/image14.jpe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jpeg"/><Relationship Id="rId41"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hyperlink" Target="http://www.medical.philips.com/main/products/xray/products/fluoroscopy/index.html" TargetMode="External"/><Relationship Id="rId11" Type="http://schemas.openxmlformats.org/officeDocument/2006/relationships/image" Target="../media/image22.jpe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hyperlink" Target="http://de.wikipedia.org/wiki/Bild:PET-MIPS-anim.gif" TargetMode="External"/><Relationship Id="rId40" Type="http://schemas.openxmlformats.org/officeDocument/2006/relationships/image" Target="../media/image50.jpeg"/><Relationship Id="rId5" Type="http://schemas.openxmlformats.org/officeDocument/2006/relationships/image" Target="../media/image17.jpeg"/><Relationship Id="rId15" Type="http://schemas.openxmlformats.org/officeDocument/2006/relationships/image" Target="../media/image26.jpe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6.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smtClean="0"/>
              <a:t>Code of Conduct on Safety and Security of Radioactive Sources </a:t>
            </a:r>
            <a:r>
              <a:rPr lang="en-US" dirty="0" smtClean="0"/>
              <a:t>&amp; </a:t>
            </a:r>
            <a:br>
              <a:rPr lang="en-US" dirty="0" smtClean="0"/>
            </a:br>
            <a:r>
              <a:rPr lang="en-US" i="1" dirty="0" smtClean="0"/>
              <a:t>Guidance on Import and Export of Radioactive Sources</a:t>
            </a:r>
            <a:endParaRPr lang="en-GB" i="1" dirty="0"/>
          </a:p>
        </p:txBody>
      </p:sp>
      <p:sp>
        <p:nvSpPr>
          <p:cNvPr id="3" name="Subtitle 2"/>
          <p:cNvSpPr>
            <a:spLocks noGrp="1"/>
          </p:cNvSpPr>
          <p:nvPr>
            <p:ph type="subTitle" idx="1"/>
          </p:nvPr>
        </p:nvSpPr>
        <p:spPr/>
        <p:txBody>
          <a:bodyPr>
            <a:normAutofit fontScale="85000" lnSpcReduction="20000"/>
          </a:bodyPr>
          <a:lstStyle/>
          <a:p>
            <a:r>
              <a:rPr lang="en-US" sz="2500" dirty="0" smtClean="0"/>
              <a:t>Dariusz </a:t>
            </a:r>
            <a:r>
              <a:rPr lang="en-US" sz="2500" dirty="0" err="1" smtClean="0"/>
              <a:t>Mroz</a:t>
            </a:r>
            <a:r>
              <a:rPr lang="en-US" sz="2500" dirty="0" smtClean="0"/>
              <a:t> &amp; Christina George</a:t>
            </a:r>
          </a:p>
          <a:p>
            <a:endParaRPr lang="en-US" sz="2500" dirty="0" smtClean="0"/>
          </a:p>
          <a:p>
            <a:r>
              <a:rPr lang="en-US" sz="2500" i="1" dirty="0" smtClean="0"/>
              <a:t>INT9182 – Workshop on implementation of a national cradle to grave control system for radioactive sources</a:t>
            </a:r>
          </a:p>
          <a:p>
            <a:r>
              <a:rPr lang="en-US" sz="2500" i="1" dirty="0" smtClean="0"/>
              <a:t>13-17 March 2017</a:t>
            </a:r>
          </a:p>
          <a:p>
            <a:endParaRPr lang="en-GB" dirty="0"/>
          </a:p>
        </p:txBody>
      </p:sp>
    </p:spTree>
    <p:extLst>
      <p:ext uri="{BB962C8B-B14F-4D97-AF65-F5344CB8AC3E}">
        <p14:creationId xmlns:p14="http://schemas.microsoft.com/office/powerpoint/2010/main" val="2834188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810" y="0"/>
            <a:ext cx="1373794"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B4032464-D65F-4615-BD82-334B0DE1D03E}" type="slidenum">
              <a:rPr lang="en-GB" altLang="en-US"/>
              <a:pPr/>
              <a:t>10</a:t>
            </a:fld>
            <a:endParaRPr lang="en-GB" altLang="en-US"/>
          </a:p>
        </p:txBody>
      </p:sp>
      <p:sp>
        <p:nvSpPr>
          <p:cNvPr id="517122" name="Rectangle 2"/>
          <p:cNvSpPr>
            <a:spLocks noGrp="1" noChangeArrowheads="1"/>
          </p:cNvSpPr>
          <p:nvPr>
            <p:ph type="body" idx="1"/>
          </p:nvPr>
        </p:nvSpPr>
        <p:spPr bwMode="auto">
          <a:xfrm>
            <a:off x="1331641" y="1412776"/>
            <a:ext cx="7488832" cy="347787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Establish a national register of radioactive </a:t>
            </a:r>
            <a:r>
              <a:rPr lang="en-GB" altLang="en-US" sz="2200" dirty="0" smtClean="0"/>
              <a:t>sources</a:t>
            </a:r>
            <a:endParaRPr lang="en-GB" altLang="en-US" sz="2200" dirty="0"/>
          </a:p>
          <a:p>
            <a:pPr marL="361950" indent="-361950">
              <a:spcBef>
                <a:spcPct val="50000"/>
              </a:spcBef>
              <a:buClr>
                <a:schemeClr val="tx1"/>
              </a:buClr>
              <a:buSzTx/>
            </a:pPr>
            <a:r>
              <a:rPr lang="en-GB" altLang="en-US" sz="2200" dirty="0"/>
              <a:t>Ensure </a:t>
            </a:r>
            <a:r>
              <a:rPr lang="en-GB" altLang="en-US" sz="2200" dirty="0" smtClean="0"/>
              <a:t>prompt information </a:t>
            </a:r>
            <a:r>
              <a:rPr lang="en-GB" altLang="en-US" sz="2200" dirty="0"/>
              <a:t>on loss of control </a:t>
            </a:r>
            <a:endParaRPr lang="en-GB" altLang="en-US" sz="2200" dirty="0" smtClean="0"/>
          </a:p>
          <a:p>
            <a:pPr marL="361950" indent="-361950">
              <a:spcBef>
                <a:spcPct val="50000"/>
              </a:spcBef>
              <a:buClr>
                <a:schemeClr val="tx1"/>
              </a:buClr>
              <a:buSzTx/>
            </a:pPr>
            <a:r>
              <a:rPr lang="en-US" altLang="en-US" sz="2200" dirty="0" smtClean="0"/>
              <a:t>Promote </a:t>
            </a:r>
            <a:r>
              <a:rPr lang="en-US" altLang="en-US" sz="2200" dirty="0"/>
              <a:t>awareness of the safety and security </a:t>
            </a:r>
            <a:r>
              <a:rPr lang="en-US" altLang="en-US" sz="2200" dirty="0" smtClean="0"/>
              <a:t>hazards</a:t>
            </a:r>
            <a:endParaRPr lang="en-US" altLang="en-US" sz="2200" dirty="0"/>
          </a:p>
          <a:p>
            <a:pPr marL="361950" indent="-361950">
              <a:spcBef>
                <a:spcPct val="50000"/>
              </a:spcBef>
              <a:buClr>
                <a:schemeClr val="tx1"/>
              </a:buClr>
              <a:buSzTx/>
            </a:pPr>
            <a:r>
              <a:rPr lang="en-US" altLang="en-US" sz="2200" dirty="0"/>
              <a:t>Encourage </a:t>
            </a:r>
            <a:r>
              <a:rPr lang="en-US" altLang="en-US" sz="2200" dirty="0" smtClean="0"/>
              <a:t>to </a:t>
            </a:r>
            <a:r>
              <a:rPr lang="en-US" altLang="en-US" sz="2200" dirty="0"/>
              <a:t>implement appropriate monitoring </a:t>
            </a:r>
            <a:endParaRPr lang="en-US" altLang="en-US" sz="2200" dirty="0" smtClean="0"/>
          </a:p>
          <a:p>
            <a:pPr marL="361950" indent="-361950">
              <a:spcBef>
                <a:spcPct val="50000"/>
              </a:spcBef>
              <a:buClr>
                <a:schemeClr val="tx1"/>
              </a:buClr>
              <a:buSzTx/>
            </a:pPr>
            <a:r>
              <a:rPr lang="en-US" altLang="en-US" sz="2200" dirty="0" smtClean="0"/>
              <a:t>Encourage </a:t>
            </a:r>
            <a:r>
              <a:rPr lang="en-US" altLang="en-US" sz="2200" dirty="0"/>
              <a:t>the reuse </a:t>
            </a:r>
            <a:r>
              <a:rPr lang="en-US" altLang="en-US" sz="2200" dirty="0" smtClean="0"/>
              <a:t>/ recycling </a:t>
            </a:r>
            <a:r>
              <a:rPr lang="en-US" altLang="en-US" sz="2200" dirty="0"/>
              <a:t>of radioactive </a:t>
            </a:r>
            <a:r>
              <a:rPr lang="en-US" altLang="en-US" sz="2200" dirty="0" smtClean="0"/>
              <a:t>sources</a:t>
            </a:r>
            <a:endParaRPr lang="en-US" altLang="en-US" sz="2200" dirty="0"/>
          </a:p>
          <a:p>
            <a:pPr marL="361950" indent="-361950">
              <a:spcBef>
                <a:spcPct val="50000"/>
              </a:spcBef>
              <a:buClr>
                <a:schemeClr val="tx1"/>
              </a:buClr>
              <a:buSzTx/>
            </a:pPr>
            <a:r>
              <a:rPr lang="en-US" altLang="en-US" sz="2200" dirty="0"/>
              <a:t>Emphasize responsibilities for safety and </a:t>
            </a:r>
            <a:r>
              <a:rPr lang="en-US" altLang="en-US" sz="2200" dirty="0" smtClean="0"/>
              <a:t>security</a:t>
            </a:r>
          </a:p>
          <a:p>
            <a:pPr marL="762000" lvl="1" indent="-361950">
              <a:spcBef>
                <a:spcPct val="50000"/>
              </a:spcBef>
              <a:buClr>
                <a:schemeClr val="tx1"/>
              </a:buClr>
            </a:pPr>
            <a:r>
              <a:rPr lang="en-US" altLang="en-US" sz="1800" dirty="0" smtClean="0"/>
              <a:t>to </a:t>
            </a:r>
            <a:r>
              <a:rPr lang="en-US" altLang="en-US" sz="1800" dirty="0"/>
              <a:t>designers, manufacturers, suppliers and </a:t>
            </a:r>
            <a:r>
              <a:rPr lang="en-US" altLang="en-US" sz="1800" dirty="0" smtClean="0"/>
              <a:t>users</a:t>
            </a:r>
            <a:endParaRPr lang="en-US" altLang="en-US" sz="1800" dirty="0"/>
          </a:p>
        </p:txBody>
      </p:sp>
      <p:sp>
        <p:nvSpPr>
          <p:cNvPr id="517123" name="Text Box 3"/>
          <p:cNvSpPr txBox="1">
            <a:spLocks noChangeArrowheads="1"/>
          </p:cNvSpPr>
          <p:nvPr/>
        </p:nvSpPr>
        <p:spPr bwMode="auto">
          <a:xfrm>
            <a:off x="1763688" y="188640"/>
            <a:ext cx="4302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Every State </a:t>
            </a:r>
            <a:r>
              <a:rPr lang="en-GB" altLang="en-US" sz="3200" b="1" dirty="0" smtClean="0">
                <a:solidFill>
                  <a:srgbClr val="008080"/>
                </a:solidFill>
                <a:latin typeface="Arial "/>
                <a:ea typeface="+mj-ea"/>
                <a:cs typeface="+mj-cs"/>
              </a:rPr>
              <a:t>should:            </a:t>
            </a:r>
            <a:endParaRPr lang="en-AU" altLang="en-US" sz="3200" b="1" dirty="0">
              <a:solidFill>
                <a:srgbClr val="008080"/>
              </a:solidFill>
              <a:latin typeface="Arial "/>
              <a:ea typeface="+mj-ea"/>
              <a:cs typeface="+mj-cs"/>
            </a:endParaRPr>
          </a:p>
        </p:txBody>
      </p:sp>
      <p:pic>
        <p:nvPicPr>
          <p:cNvPr id="6" name="Picture 3" descr="code 20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4" y="0"/>
            <a:ext cx="1341354" cy="184482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609" y="5085184"/>
            <a:ext cx="4963244"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218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423896F-2447-4A06-9BB3-65357B623DB7}" type="slidenum">
              <a:rPr lang="en-GB" altLang="en-US"/>
              <a:pPr/>
              <a:t>11</a:t>
            </a:fld>
            <a:endParaRPr lang="en-GB" altLang="en-US"/>
          </a:p>
        </p:txBody>
      </p:sp>
      <p:sp>
        <p:nvSpPr>
          <p:cNvPr id="527362" name="Rectangle 2"/>
          <p:cNvSpPr>
            <a:spLocks noGrp="1" noChangeArrowheads="1"/>
          </p:cNvSpPr>
          <p:nvPr>
            <p:ph type="body" idx="1"/>
          </p:nvPr>
        </p:nvSpPr>
        <p:spPr bwMode="auto">
          <a:xfrm>
            <a:off x="827584" y="1412776"/>
            <a:ext cx="7992888" cy="3139321"/>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smtClean="0"/>
              <a:t>Specify governmental </a:t>
            </a:r>
            <a:r>
              <a:rPr lang="en-GB" altLang="en-US" sz="2200" dirty="0"/>
              <a:t>responsibilities </a:t>
            </a:r>
            <a:r>
              <a:rPr lang="en-GB" altLang="en-US" sz="2200" dirty="0" smtClean="0"/>
              <a:t>for </a:t>
            </a:r>
            <a:r>
              <a:rPr lang="en-GB" altLang="en-US" sz="2200" dirty="0"/>
              <a:t>safety and </a:t>
            </a:r>
            <a:r>
              <a:rPr lang="en-GB" altLang="en-US" sz="2200" dirty="0" smtClean="0"/>
              <a:t>security</a:t>
            </a:r>
            <a:br>
              <a:rPr lang="en-GB" altLang="en-US" sz="2200" dirty="0" smtClean="0"/>
            </a:br>
            <a:endParaRPr lang="en-GB" altLang="en-US" sz="2200" dirty="0"/>
          </a:p>
          <a:p>
            <a:pPr marL="361950" indent="-361950">
              <a:spcBef>
                <a:spcPct val="50000"/>
              </a:spcBef>
              <a:buClr>
                <a:schemeClr val="tx1"/>
              </a:buClr>
              <a:buSzTx/>
            </a:pPr>
            <a:r>
              <a:rPr lang="en-GB" altLang="en-US" sz="2200" dirty="0"/>
              <a:t>Provide for the effective control of </a:t>
            </a:r>
            <a:r>
              <a:rPr lang="en-GB" altLang="en-US" sz="2200" dirty="0" smtClean="0"/>
              <a:t>sources</a:t>
            </a:r>
            <a:br>
              <a:rPr lang="en-GB" altLang="en-US" sz="2200" dirty="0" smtClean="0"/>
            </a:br>
            <a:endParaRPr lang="en-GB" altLang="en-US" sz="2200" dirty="0"/>
          </a:p>
          <a:p>
            <a:pPr marL="361950" indent="-361950">
              <a:spcBef>
                <a:spcPct val="50000"/>
              </a:spcBef>
              <a:buClr>
                <a:schemeClr val="tx1"/>
              </a:buClr>
              <a:buSzTx/>
            </a:pPr>
            <a:r>
              <a:rPr lang="en-GB" altLang="en-US" sz="2200" dirty="0"/>
              <a:t>Specify the requirements for: </a:t>
            </a:r>
          </a:p>
          <a:p>
            <a:pPr marL="636588" lvl="1" indent="0">
              <a:spcBef>
                <a:spcPct val="50000"/>
              </a:spcBef>
              <a:buClr>
                <a:schemeClr val="tx1"/>
              </a:buClr>
              <a:buSzTx/>
            </a:pPr>
            <a:r>
              <a:rPr lang="en-GB" altLang="en-US" sz="2200" dirty="0"/>
              <a:t> protection against exposure to </a:t>
            </a:r>
            <a:r>
              <a:rPr lang="en-GB" altLang="en-US" sz="2200" dirty="0" smtClean="0"/>
              <a:t>radiation</a:t>
            </a:r>
            <a:endParaRPr lang="en-GB" altLang="en-US" sz="2200" dirty="0"/>
          </a:p>
          <a:p>
            <a:pPr marL="636588" lvl="1" indent="0">
              <a:spcBef>
                <a:spcPct val="50000"/>
              </a:spcBef>
              <a:buClr>
                <a:schemeClr val="tx1"/>
              </a:buClr>
              <a:buSzTx/>
            </a:pPr>
            <a:r>
              <a:rPr lang="en-GB" altLang="en-US" sz="2200" dirty="0" smtClean="0"/>
              <a:t> safety </a:t>
            </a:r>
            <a:r>
              <a:rPr lang="en-GB" altLang="en-US" sz="2200" dirty="0"/>
              <a:t>and security of radioactive sources.</a:t>
            </a:r>
          </a:p>
        </p:txBody>
      </p:sp>
      <p:sp>
        <p:nvSpPr>
          <p:cNvPr id="527363" name="Text Box 3"/>
          <p:cNvSpPr txBox="1">
            <a:spLocks noChangeArrowheads="1"/>
          </p:cNvSpPr>
          <p:nvPr/>
        </p:nvSpPr>
        <p:spPr bwMode="auto">
          <a:xfrm>
            <a:off x="1547664" y="214910"/>
            <a:ext cx="70567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Legislation </a:t>
            </a:r>
            <a:r>
              <a:rPr lang="en-GB" altLang="en-US" sz="3200" b="1" dirty="0" smtClean="0">
                <a:solidFill>
                  <a:srgbClr val="008080"/>
                </a:solidFill>
                <a:latin typeface="Arial "/>
                <a:ea typeface="+mj-ea"/>
                <a:cs typeface="+mj-cs"/>
              </a:rPr>
              <a:t>&amp; regulations should:</a:t>
            </a:r>
            <a:endParaRPr lang="en-AU" altLang="en-US" sz="3200" b="1" dirty="0">
              <a:solidFill>
                <a:srgbClr val="008080"/>
              </a:solidFill>
              <a:latin typeface="Arial "/>
              <a:ea typeface="+mj-ea"/>
              <a:cs typeface="+mj-cs"/>
            </a:endParaRPr>
          </a:p>
        </p:txBody>
      </p:sp>
      <p:pic>
        <p:nvPicPr>
          <p:cNvPr id="5" name="Picture 4" descr="j02292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9" y="0"/>
            <a:ext cx="1224136" cy="1225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53136"/>
            <a:ext cx="2987824"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69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8384E57-FF4F-4BD1-928E-D0EA27C7102B}" type="slidenum">
              <a:rPr lang="en-GB" altLang="en-US"/>
              <a:pPr/>
              <a:t>12</a:t>
            </a:fld>
            <a:endParaRPr lang="en-GB" altLang="en-US"/>
          </a:p>
        </p:txBody>
      </p:sp>
      <p:sp>
        <p:nvSpPr>
          <p:cNvPr id="529410" name="Rectangle 2"/>
          <p:cNvSpPr>
            <a:spLocks noGrp="1" noChangeArrowheads="1"/>
          </p:cNvSpPr>
          <p:nvPr>
            <p:ph type="body" idx="1"/>
          </p:nvPr>
        </p:nvSpPr>
        <p:spPr bwMode="auto">
          <a:xfrm>
            <a:off x="611560" y="980728"/>
            <a:ext cx="7789540" cy="438581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1800" dirty="0"/>
              <a:t>The establishment of an effectively independent regulatory </a:t>
            </a:r>
            <a:r>
              <a:rPr lang="en-GB" altLang="en-US" sz="1800" dirty="0" smtClean="0"/>
              <a:t>body</a:t>
            </a:r>
            <a:endParaRPr lang="en-GB" altLang="en-US" sz="1800" dirty="0"/>
          </a:p>
          <a:p>
            <a:pPr marL="361950" indent="-361950">
              <a:spcBef>
                <a:spcPct val="50000"/>
              </a:spcBef>
              <a:buClr>
                <a:schemeClr val="tx1"/>
              </a:buClr>
              <a:buSzTx/>
            </a:pPr>
            <a:r>
              <a:rPr lang="en-GB" altLang="en-US" sz="1800" dirty="0"/>
              <a:t>Measures to protect individuals, society and the environment </a:t>
            </a:r>
            <a:endParaRPr lang="en-GB" altLang="en-US" sz="1800" dirty="0" smtClean="0"/>
          </a:p>
          <a:p>
            <a:pPr marL="361950" indent="-361950">
              <a:spcBef>
                <a:spcPct val="50000"/>
              </a:spcBef>
              <a:buClr>
                <a:schemeClr val="tx1"/>
              </a:buClr>
              <a:buSzTx/>
            </a:pPr>
            <a:r>
              <a:rPr lang="en-GB" altLang="en-US" sz="1800" dirty="0" smtClean="0"/>
              <a:t>Administrative </a:t>
            </a:r>
            <a:r>
              <a:rPr lang="en-GB" altLang="en-US" sz="1800" dirty="0"/>
              <a:t>requirements </a:t>
            </a:r>
            <a:r>
              <a:rPr lang="en-GB" altLang="en-US" sz="1800" dirty="0" smtClean="0"/>
              <a:t>for </a:t>
            </a:r>
            <a:r>
              <a:rPr lang="en-GB" altLang="en-US" sz="1800" dirty="0"/>
              <a:t>notifications </a:t>
            </a:r>
            <a:r>
              <a:rPr lang="en-GB" altLang="en-US" sz="1800" dirty="0" smtClean="0"/>
              <a:t>and authorization</a:t>
            </a:r>
            <a:endParaRPr lang="en-GB" altLang="en-US" sz="1800" dirty="0"/>
          </a:p>
          <a:p>
            <a:pPr marL="361950" indent="-361950">
              <a:spcBef>
                <a:spcPct val="50000"/>
              </a:spcBef>
              <a:buClr>
                <a:schemeClr val="tx1"/>
              </a:buClr>
              <a:buSzTx/>
            </a:pPr>
            <a:r>
              <a:rPr lang="en-GB" altLang="en-US" sz="1800" dirty="0"/>
              <a:t>Provisions for </a:t>
            </a:r>
            <a:r>
              <a:rPr lang="en-GB" altLang="en-US" sz="1800" dirty="0" smtClean="0"/>
              <a:t>exemptions</a:t>
            </a:r>
          </a:p>
          <a:p>
            <a:pPr marL="361950" indent="-361950">
              <a:spcBef>
                <a:spcPct val="50000"/>
              </a:spcBef>
              <a:buClr>
                <a:schemeClr val="tx1"/>
              </a:buClr>
              <a:buSzTx/>
            </a:pPr>
            <a:r>
              <a:rPr lang="en-US" altLang="en-US" sz="1800" dirty="0"/>
              <a:t>Managerial requirements </a:t>
            </a:r>
            <a:r>
              <a:rPr lang="en-US" altLang="en-US" sz="1800" dirty="0" smtClean="0"/>
              <a:t>for </a:t>
            </a:r>
            <a:r>
              <a:rPr lang="en-US" altLang="en-US" sz="1800" dirty="0"/>
              <a:t>policies, procedures and measures for the control of radioactive </a:t>
            </a:r>
            <a:r>
              <a:rPr lang="en-US" altLang="en-US" sz="1800" dirty="0" smtClean="0"/>
              <a:t>sources</a:t>
            </a:r>
            <a:endParaRPr lang="en-US" altLang="en-US" sz="1800" dirty="0"/>
          </a:p>
          <a:p>
            <a:pPr marL="361950" indent="-361950">
              <a:spcBef>
                <a:spcPct val="50000"/>
              </a:spcBef>
              <a:buClr>
                <a:schemeClr val="tx1"/>
              </a:buClr>
              <a:buSzTx/>
            </a:pPr>
            <a:r>
              <a:rPr lang="en-US" altLang="en-US" sz="1800" dirty="0"/>
              <a:t>Requirements for security measures</a:t>
            </a:r>
          </a:p>
          <a:p>
            <a:pPr marL="762000" lvl="1" indent="-361950">
              <a:spcBef>
                <a:spcPct val="50000"/>
              </a:spcBef>
              <a:buClr>
                <a:schemeClr val="tx1"/>
              </a:buClr>
            </a:pPr>
            <a:r>
              <a:rPr lang="en-US" altLang="en-US" sz="1800" dirty="0"/>
              <a:t>deter, detect and delay the unauthorized access</a:t>
            </a:r>
          </a:p>
          <a:p>
            <a:pPr marL="762000" lvl="1" indent="-361950">
              <a:spcBef>
                <a:spcPct val="50000"/>
              </a:spcBef>
              <a:buClr>
                <a:schemeClr val="tx1"/>
              </a:buClr>
            </a:pPr>
            <a:r>
              <a:rPr lang="en-US" altLang="en-US" sz="1800" dirty="0"/>
              <a:t>theft, </a:t>
            </a:r>
            <a:r>
              <a:rPr lang="en-US" altLang="en-US" sz="1800" dirty="0" smtClean="0"/>
              <a:t>loss, </a:t>
            </a:r>
            <a:r>
              <a:rPr lang="en-US" altLang="en-US" sz="1800" dirty="0"/>
              <a:t>unauthorized use or </a:t>
            </a:r>
            <a:r>
              <a:rPr lang="en-US" altLang="en-US" sz="1800" dirty="0" smtClean="0"/>
              <a:t>removal</a:t>
            </a:r>
            <a:endParaRPr lang="en-US" altLang="en-US" sz="1800" dirty="0"/>
          </a:p>
          <a:p>
            <a:pPr marL="361950" indent="-361950">
              <a:spcBef>
                <a:spcPct val="50000"/>
              </a:spcBef>
              <a:buClr>
                <a:schemeClr val="tx1"/>
              </a:buClr>
              <a:buSzTx/>
            </a:pPr>
            <a:r>
              <a:rPr lang="en-US" altLang="en-US" sz="1800" dirty="0"/>
              <a:t>Requirements on the verification of the safety and security of </a:t>
            </a:r>
            <a:r>
              <a:rPr lang="en-US" altLang="en-US" sz="1800" dirty="0" smtClean="0"/>
              <a:t>sources</a:t>
            </a:r>
            <a:endParaRPr lang="en-US" altLang="en-US" sz="1800" dirty="0"/>
          </a:p>
          <a:p>
            <a:pPr marL="361950" indent="-361950">
              <a:spcBef>
                <a:spcPct val="50000"/>
              </a:spcBef>
              <a:buClr>
                <a:schemeClr val="tx1"/>
              </a:buClr>
              <a:buSzTx/>
            </a:pPr>
            <a:r>
              <a:rPr lang="en-US" altLang="en-US" sz="1800" dirty="0" smtClean="0"/>
              <a:t>Capacity </a:t>
            </a:r>
            <a:r>
              <a:rPr lang="en-US" altLang="en-US" sz="1800" dirty="0"/>
              <a:t>to take appropriate enforcement </a:t>
            </a:r>
            <a:r>
              <a:rPr lang="en-US" altLang="en-US" sz="1800" dirty="0" smtClean="0"/>
              <a:t>actions</a:t>
            </a:r>
            <a:endParaRPr lang="en-GB" altLang="en-US" sz="1800" dirty="0" smtClean="0"/>
          </a:p>
        </p:txBody>
      </p:sp>
      <p:sp>
        <p:nvSpPr>
          <p:cNvPr id="529411" name="Text Box 3"/>
          <p:cNvSpPr txBox="1">
            <a:spLocks noChangeArrowheads="1"/>
          </p:cNvSpPr>
          <p:nvPr/>
        </p:nvSpPr>
        <p:spPr bwMode="auto">
          <a:xfrm>
            <a:off x="1554" y="116632"/>
            <a:ext cx="8892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Legislation </a:t>
            </a:r>
            <a:r>
              <a:rPr lang="en-GB" altLang="en-US" sz="3200" b="1" dirty="0" smtClean="0">
                <a:solidFill>
                  <a:srgbClr val="008080"/>
                </a:solidFill>
                <a:latin typeface="Arial "/>
                <a:ea typeface="+mj-ea"/>
                <a:cs typeface="+mj-cs"/>
              </a:rPr>
              <a:t>&amp; regulations </a:t>
            </a:r>
            <a:r>
              <a:rPr lang="en-GB" altLang="en-US" sz="3200" b="1" dirty="0">
                <a:solidFill>
                  <a:srgbClr val="008080"/>
                </a:solidFill>
                <a:latin typeface="Arial "/>
                <a:ea typeface="+mj-ea"/>
                <a:cs typeface="+mj-cs"/>
              </a:rPr>
              <a:t>should provide </a:t>
            </a:r>
            <a:r>
              <a:rPr lang="en-GB" altLang="en-US" sz="3200" b="1" dirty="0" smtClean="0">
                <a:solidFill>
                  <a:srgbClr val="008080"/>
                </a:solidFill>
                <a:latin typeface="Arial "/>
                <a:ea typeface="+mj-ea"/>
                <a:cs typeface="+mj-cs"/>
              </a:rPr>
              <a:t>for:</a:t>
            </a:r>
            <a:endParaRPr lang="en-AU" altLang="en-US" sz="3200" b="1" dirty="0">
              <a:solidFill>
                <a:srgbClr val="008080"/>
              </a:solidFill>
              <a:latin typeface="Arial "/>
              <a:ea typeface="+mj-ea"/>
              <a:cs typeface="+mj-cs"/>
            </a:endParaRPr>
          </a:p>
        </p:txBody>
      </p:sp>
      <p:pic>
        <p:nvPicPr>
          <p:cNvPr id="5" name="Picture 4" descr="j02292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95694"/>
            <a:ext cx="1260990" cy="126230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0" y="5612506"/>
            <a:ext cx="7852167" cy="124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0146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372" y="5157111"/>
            <a:ext cx="1369627" cy="17022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p:txBody>
          <a:bodyPr/>
          <a:lstStyle/>
          <a:p>
            <a:fld id="{C91DE2C3-AA36-414B-BEB4-25BCD538147F}" type="slidenum">
              <a:rPr lang="en-GB" altLang="en-US"/>
              <a:pPr/>
              <a:t>13</a:t>
            </a:fld>
            <a:endParaRPr lang="en-GB" altLang="en-US"/>
          </a:p>
        </p:txBody>
      </p:sp>
      <p:sp>
        <p:nvSpPr>
          <p:cNvPr id="535554" name="Rectangle 2"/>
          <p:cNvSpPr>
            <a:spLocks noGrp="1" noChangeArrowheads="1"/>
          </p:cNvSpPr>
          <p:nvPr>
            <p:ph type="body" idx="1"/>
          </p:nvPr>
        </p:nvSpPr>
        <p:spPr bwMode="auto">
          <a:xfrm>
            <a:off x="539552" y="764704"/>
            <a:ext cx="8352928" cy="398570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Establish regulations and issue guidance on safety </a:t>
            </a:r>
            <a:r>
              <a:rPr lang="en-GB" altLang="en-US" sz="2200" dirty="0" smtClean="0"/>
              <a:t>&amp; security</a:t>
            </a:r>
            <a:endParaRPr lang="en-GB" altLang="en-US" sz="2200" dirty="0"/>
          </a:p>
          <a:p>
            <a:pPr marL="361950" indent="-361950">
              <a:spcBef>
                <a:spcPct val="50000"/>
              </a:spcBef>
              <a:buClr>
                <a:schemeClr val="tx1"/>
              </a:buClr>
              <a:buSzTx/>
            </a:pPr>
            <a:r>
              <a:rPr lang="en-GB" altLang="en-US" sz="2200" dirty="0"/>
              <a:t>Obtain all relevant information from applicants</a:t>
            </a:r>
          </a:p>
          <a:p>
            <a:pPr marL="361950" indent="-361950">
              <a:spcBef>
                <a:spcPct val="50000"/>
              </a:spcBef>
              <a:buClr>
                <a:schemeClr val="tx1"/>
              </a:buClr>
              <a:buSzTx/>
            </a:pPr>
            <a:r>
              <a:rPr lang="en-GB" altLang="en-US" sz="2200" dirty="0"/>
              <a:t>Issue, amend, suspend or revoke authorization</a:t>
            </a:r>
          </a:p>
          <a:p>
            <a:pPr marL="361950" indent="-361950">
              <a:spcBef>
                <a:spcPct val="50000"/>
              </a:spcBef>
              <a:buClr>
                <a:schemeClr val="tx1"/>
              </a:buClr>
              <a:buSzTx/>
            </a:pPr>
            <a:r>
              <a:rPr lang="en-GB" altLang="en-US" sz="2200" dirty="0"/>
              <a:t>Attach clear and unambiguous conditions to authorization</a:t>
            </a:r>
          </a:p>
          <a:p>
            <a:pPr marL="361950" indent="-361950">
              <a:spcBef>
                <a:spcPct val="50000"/>
              </a:spcBef>
              <a:buClr>
                <a:schemeClr val="tx1"/>
              </a:buClr>
              <a:buSzTx/>
            </a:pPr>
            <a:r>
              <a:rPr lang="en-US" altLang="en-US" sz="2200" dirty="0"/>
              <a:t>Obtain any necessary information from authorized persons</a:t>
            </a:r>
          </a:p>
          <a:p>
            <a:pPr marL="361950" indent="-361950">
              <a:spcBef>
                <a:spcPct val="50000"/>
              </a:spcBef>
              <a:buClr>
                <a:schemeClr val="tx1"/>
              </a:buClr>
              <a:buSzTx/>
            </a:pPr>
            <a:r>
              <a:rPr lang="en-US" altLang="en-US" sz="2200" dirty="0"/>
              <a:t>Require </a:t>
            </a:r>
            <a:r>
              <a:rPr lang="en-US" altLang="en-US" sz="2200" dirty="0" smtClean="0"/>
              <a:t>from suppliers </a:t>
            </a:r>
            <a:r>
              <a:rPr lang="en-US" altLang="en-US" sz="2200" dirty="0"/>
              <a:t>technical information </a:t>
            </a:r>
            <a:r>
              <a:rPr lang="en-US" altLang="en-US" sz="2200" dirty="0" smtClean="0"/>
              <a:t>on safety</a:t>
            </a:r>
            <a:endParaRPr lang="en-US" altLang="en-US" sz="2200" dirty="0"/>
          </a:p>
          <a:p>
            <a:pPr marL="361950" indent="-361950">
              <a:spcBef>
                <a:spcPct val="50000"/>
              </a:spcBef>
              <a:buClr>
                <a:schemeClr val="tx1"/>
              </a:buClr>
              <a:buSzTx/>
            </a:pPr>
            <a:r>
              <a:rPr lang="en-US" altLang="en-US" sz="2200" dirty="0"/>
              <a:t>Enter premises to inspect for verification of </a:t>
            </a:r>
            <a:r>
              <a:rPr lang="en-US" altLang="en-US" sz="2200" dirty="0" smtClean="0"/>
              <a:t>compliance</a:t>
            </a:r>
          </a:p>
          <a:p>
            <a:pPr marL="361950" indent="-361950">
              <a:spcBef>
                <a:spcPct val="50000"/>
              </a:spcBef>
              <a:buClr>
                <a:schemeClr val="tx1"/>
              </a:buClr>
              <a:buSzTx/>
            </a:pPr>
            <a:r>
              <a:rPr lang="en-US" altLang="en-US" sz="2200" dirty="0" smtClean="0"/>
              <a:t>Enforce </a:t>
            </a:r>
            <a:r>
              <a:rPr lang="en-US" altLang="en-US" sz="2200" dirty="0"/>
              <a:t>regulatory requirements</a:t>
            </a:r>
          </a:p>
        </p:txBody>
      </p:sp>
      <p:sp>
        <p:nvSpPr>
          <p:cNvPr id="535555" name="Text Box 3"/>
          <p:cNvSpPr txBox="1">
            <a:spLocks noChangeArrowheads="1"/>
          </p:cNvSpPr>
          <p:nvPr/>
        </p:nvSpPr>
        <p:spPr bwMode="auto">
          <a:xfrm>
            <a:off x="17384" y="44624"/>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Regulatory body should have the </a:t>
            </a:r>
            <a:r>
              <a:rPr lang="en-GB" altLang="en-US" sz="3200" b="1" dirty="0" smtClean="0">
                <a:solidFill>
                  <a:srgbClr val="008080"/>
                </a:solidFill>
                <a:latin typeface="Arial "/>
                <a:ea typeface="+mj-ea"/>
                <a:cs typeface="+mj-cs"/>
              </a:rPr>
              <a:t>authority to: </a:t>
            </a:r>
            <a:endParaRPr lang="en-AU" altLang="en-US" sz="3200" b="1" dirty="0">
              <a:solidFill>
                <a:srgbClr val="008080"/>
              </a:solidFill>
              <a:latin typeface="Arial "/>
              <a:ea typeface="+mj-ea"/>
              <a:cs typeface="+mj-cs"/>
            </a:endParaRPr>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5" y="5451520"/>
            <a:ext cx="64198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953" y="4725144"/>
            <a:ext cx="58674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27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3EC66A4-1936-4E9C-BDCB-E9223007FD74}" type="slidenum">
              <a:rPr lang="en-GB" altLang="en-US"/>
              <a:pPr/>
              <a:t>14</a:t>
            </a:fld>
            <a:endParaRPr lang="en-GB" altLang="en-US"/>
          </a:p>
        </p:txBody>
      </p:sp>
      <p:sp>
        <p:nvSpPr>
          <p:cNvPr id="539650" name="Rectangle 2"/>
          <p:cNvSpPr>
            <a:spLocks noGrp="1" noChangeArrowheads="1"/>
          </p:cNvSpPr>
          <p:nvPr>
            <p:ph type="body" idx="1"/>
          </p:nvPr>
        </p:nvSpPr>
        <p:spPr bwMode="auto">
          <a:xfrm>
            <a:off x="170796" y="980728"/>
            <a:ext cx="8766720" cy="3477875"/>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smtClean="0"/>
              <a:t>Monitor for </a:t>
            </a:r>
            <a:r>
              <a:rPr lang="en-GB" altLang="en-US" sz="2200" dirty="0"/>
              <a:t>the purpose of detecting orphan </a:t>
            </a:r>
            <a:r>
              <a:rPr lang="en-GB" altLang="en-US" sz="2200" dirty="0" smtClean="0"/>
              <a:t>sources</a:t>
            </a:r>
            <a:endParaRPr lang="en-GB" altLang="en-US" sz="2200" dirty="0"/>
          </a:p>
          <a:p>
            <a:pPr marL="361950" indent="-361950">
              <a:spcBef>
                <a:spcPct val="50000"/>
              </a:spcBef>
              <a:buClr>
                <a:schemeClr val="tx1"/>
              </a:buClr>
              <a:buSzTx/>
            </a:pPr>
            <a:r>
              <a:rPr lang="en-GB" altLang="en-US" sz="2200" dirty="0"/>
              <a:t>Ensure that corrective actions are </a:t>
            </a:r>
            <a:r>
              <a:rPr lang="en-GB" altLang="en-US" sz="2200" dirty="0" smtClean="0"/>
              <a:t>taken</a:t>
            </a:r>
            <a:endParaRPr lang="en-GB" altLang="en-US" sz="2200" dirty="0"/>
          </a:p>
          <a:p>
            <a:pPr marL="361950" indent="-361950">
              <a:spcBef>
                <a:spcPct val="50000"/>
              </a:spcBef>
              <a:buClr>
                <a:schemeClr val="tx1"/>
              </a:buClr>
              <a:buSzTx/>
            </a:pPr>
            <a:r>
              <a:rPr lang="en-GB" altLang="en-US" sz="2200" dirty="0"/>
              <a:t>Provide to </a:t>
            </a:r>
            <a:r>
              <a:rPr lang="en-GB" altLang="en-US" sz="2200" dirty="0" smtClean="0"/>
              <a:t>authorized bodies </a:t>
            </a:r>
            <a:r>
              <a:rPr lang="en-GB" altLang="en-US" sz="2200" dirty="0"/>
              <a:t>and the public </a:t>
            </a:r>
            <a:r>
              <a:rPr lang="en-GB" altLang="en-US" sz="2200" dirty="0" smtClean="0"/>
              <a:t>proper information</a:t>
            </a:r>
          </a:p>
          <a:p>
            <a:pPr marL="361950" indent="-361950">
              <a:spcBef>
                <a:spcPct val="50000"/>
              </a:spcBef>
              <a:buClr>
                <a:schemeClr val="tx1"/>
              </a:buClr>
              <a:buSzTx/>
            </a:pPr>
            <a:r>
              <a:rPr lang="en-US" altLang="en-US" sz="2200" dirty="0" smtClean="0"/>
              <a:t>Liaise </a:t>
            </a:r>
            <a:r>
              <a:rPr lang="en-US" altLang="en-US" sz="2200" dirty="0"/>
              <a:t>and coordinate with other national bodies</a:t>
            </a:r>
          </a:p>
          <a:p>
            <a:pPr marL="361950" indent="-361950">
              <a:spcBef>
                <a:spcPct val="50000"/>
              </a:spcBef>
              <a:buClr>
                <a:schemeClr val="tx1"/>
              </a:buClr>
              <a:buSzTx/>
            </a:pPr>
            <a:r>
              <a:rPr lang="en-US" altLang="en-US" sz="2200" dirty="0"/>
              <a:t>Liaise with foreign regulatory bodies and </a:t>
            </a:r>
            <a:r>
              <a:rPr lang="en-US" altLang="en-US" sz="2200" dirty="0" smtClean="0"/>
              <a:t>international bodies</a:t>
            </a:r>
            <a:endParaRPr lang="en-US" altLang="en-US" sz="2200" dirty="0"/>
          </a:p>
          <a:p>
            <a:pPr marL="361950" indent="-361950">
              <a:spcBef>
                <a:spcPct val="50000"/>
              </a:spcBef>
              <a:buClr>
                <a:schemeClr val="tx1"/>
              </a:buClr>
              <a:buSzTx/>
            </a:pPr>
            <a:r>
              <a:rPr lang="en-US" altLang="en-US" sz="2200" dirty="0"/>
              <a:t>Establish criteria for intervention in emergency situations</a:t>
            </a:r>
          </a:p>
          <a:p>
            <a:pPr marL="361950" indent="-361950">
              <a:spcBef>
                <a:spcPct val="50000"/>
              </a:spcBef>
              <a:buClr>
                <a:schemeClr val="tx1"/>
              </a:buClr>
              <a:buSzTx/>
            </a:pPr>
            <a:r>
              <a:rPr lang="en-US" altLang="en-US" sz="2200" dirty="0"/>
              <a:t>Ensure </a:t>
            </a:r>
            <a:r>
              <a:rPr lang="en-US" altLang="en-US" sz="2200" dirty="0" smtClean="0"/>
              <a:t>that radioactive </a:t>
            </a:r>
            <a:r>
              <a:rPr lang="en-US" altLang="en-US" sz="2200" dirty="0"/>
              <a:t>sources are stored in appropriate </a:t>
            </a:r>
            <a:r>
              <a:rPr lang="en-US" altLang="en-US" sz="2200" dirty="0" smtClean="0"/>
              <a:t>facilities</a:t>
            </a:r>
            <a:endParaRPr lang="en-US" altLang="en-US" sz="2200" dirty="0"/>
          </a:p>
        </p:txBody>
      </p:sp>
      <p:sp>
        <p:nvSpPr>
          <p:cNvPr id="539651" name="Text Box 3"/>
          <p:cNvSpPr txBox="1">
            <a:spLocks noChangeArrowheads="1"/>
          </p:cNvSpPr>
          <p:nvPr/>
        </p:nvSpPr>
        <p:spPr bwMode="auto">
          <a:xfrm>
            <a:off x="0" y="44624"/>
            <a:ext cx="9108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Regulatory body should have the authority </a:t>
            </a:r>
            <a:r>
              <a:rPr lang="en-GB" altLang="en-US" sz="3200" b="1" dirty="0" smtClean="0">
                <a:solidFill>
                  <a:srgbClr val="008080"/>
                </a:solidFill>
                <a:latin typeface="Arial "/>
                <a:ea typeface="+mj-ea"/>
                <a:cs typeface="+mj-cs"/>
              </a:rPr>
              <a:t>to:</a:t>
            </a:r>
            <a:endParaRPr lang="en-AU" altLang="en-US" sz="3200" b="1" dirty="0">
              <a:solidFill>
                <a:srgbClr val="008080"/>
              </a:solidFill>
              <a:latin typeface="Arial "/>
              <a:ea typeface="+mj-ea"/>
              <a:cs typeface="+mj-cs"/>
            </a:endParaRPr>
          </a:p>
        </p:txBody>
      </p:sp>
      <p:pic>
        <p:nvPicPr>
          <p:cNvPr id="5" name="Picture 4" descr="PE0146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372" y="5157111"/>
            <a:ext cx="1369627" cy="1702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695105"/>
            <a:ext cx="2284314" cy="135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NSRW-Home\NSRW-Home\MROZD\Desktop\Collection_of_leftover_scrap_metal_ite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82920"/>
            <a:ext cx="3995936" cy="16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44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SRW-Home\NSRW-Home\MROZD\Desktop\gold-dollar-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0381" y="764705"/>
            <a:ext cx="1360714" cy="1008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628799"/>
            <a:ext cx="1628775" cy="229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3BF86892-DF67-4B46-8B17-3B9A0570FFD3}" type="slidenum">
              <a:rPr lang="en-GB" altLang="en-US"/>
              <a:pPr/>
              <a:t>15</a:t>
            </a:fld>
            <a:endParaRPr lang="en-GB" altLang="en-US"/>
          </a:p>
        </p:txBody>
      </p:sp>
      <p:sp>
        <p:nvSpPr>
          <p:cNvPr id="543746" name="Rectangle 2"/>
          <p:cNvSpPr>
            <a:spLocks noGrp="1" noChangeArrowheads="1"/>
          </p:cNvSpPr>
          <p:nvPr>
            <p:ph type="body" idx="1"/>
          </p:nvPr>
        </p:nvSpPr>
        <p:spPr bwMode="auto">
          <a:xfrm>
            <a:off x="334326" y="1823712"/>
            <a:ext cx="8712968" cy="3816429"/>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Is staffed by </a:t>
            </a:r>
            <a:r>
              <a:rPr lang="en-GB" altLang="en-US" sz="2200" dirty="0" smtClean="0"/>
              <a:t>sufficient number of qualified personnel</a:t>
            </a:r>
            <a:endParaRPr lang="en-GB" altLang="en-US" sz="2200" dirty="0"/>
          </a:p>
          <a:p>
            <a:pPr marL="361950" indent="-361950">
              <a:spcBef>
                <a:spcPct val="50000"/>
              </a:spcBef>
              <a:buClr>
                <a:schemeClr val="tx1"/>
              </a:buClr>
              <a:buSzTx/>
            </a:pPr>
            <a:r>
              <a:rPr lang="en-GB" altLang="en-US" sz="2200" dirty="0"/>
              <a:t>Has the financial </a:t>
            </a:r>
            <a:r>
              <a:rPr lang="en-GB" altLang="en-US" sz="2200" dirty="0" smtClean="0"/>
              <a:t>resources, facilities, </a:t>
            </a:r>
            <a:r>
              <a:rPr lang="en-GB" altLang="en-US" sz="2200" dirty="0"/>
              <a:t>and </a:t>
            </a:r>
            <a:r>
              <a:rPr lang="en-GB" altLang="en-US" sz="2200" dirty="0" smtClean="0"/>
              <a:t>equipment</a:t>
            </a:r>
            <a:endParaRPr lang="en-GB" altLang="en-US" sz="2200" dirty="0"/>
          </a:p>
          <a:p>
            <a:pPr marL="361950" indent="-361950">
              <a:spcBef>
                <a:spcPct val="50000"/>
              </a:spcBef>
              <a:buClr>
                <a:schemeClr val="tx1"/>
              </a:buClr>
              <a:buSzTx/>
            </a:pPr>
            <a:r>
              <a:rPr lang="en-GB" altLang="en-US" sz="2200" dirty="0" smtClean="0"/>
              <a:t>Has access to specialists </a:t>
            </a:r>
            <a:r>
              <a:rPr lang="en-GB" altLang="en-US" sz="2200" dirty="0"/>
              <a:t>and </a:t>
            </a:r>
            <a:r>
              <a:rPr lang="en-GB" altLang="en-US" sz="2200" dirty="0" smtClean="0"/>
              <a:t>expertise</a:t>
            </a:r>
          </a:p>
          <a:p>
            <a:pPr marL="361950" indent="-361950">
              <a:spcBef>
                <a:spcPct val="50000"/>
              </a:spcBef>
              <a:buClr>
                <a:schemeClr val="tx1"/>
              </a:buClr>
              <a:buSzTx/>
            </a:pPr>
            <a:r>
              <a:rPr lang="en-GB" altLang="en-US" sz="2200" dirty="0" smtClean="0"/>
              <a:t>Establishes </a:t>
            </a:r>
            <a:r>
              <a:rPr lang="en-GB" altLang="en-US" sz="2200" dirty="0"/>
              <a:t>procedures for </a:t>
            </a:r>
            <a:r>
              <a:rPr lang="en-GB" altLang="en-US" sz="2200" dirty="0" smtClean="0"/>
              <a:t>authorization</a:t>
            </a:r>
          </a:p>
          <a:p>
            <a:pPr marL="361950" indent="-361950">
              <a:spcBef>
                <a:spcPct val="50000"/>
              </a:spcBef>
              <a:buClr>
                <a:schemeClr val="tx1"/>
              </a:buClr>
              <a:buSzTx/>
            </a:pPr>
            <a:r>
              <a:rPr lang="en-US" altLang="en-US" sz="2200" dirty="0"/>
              <a:t>Ensures </a:t>
            </a:r>
            <a:r>
              <a:rPr lang="en-US" altLang="en-US" sz="2200" dirty="0" smtClean="0"/>
              <a:t>arrangements </a:t>
            </a:r>
            <a:r>
              <a:rPr lang="en-US" altLang="en-US" sz="2200" dirty="0"/>
              <a:t>are made for the safe management and secure protection of radioactive </a:t>
            </a:r>
            <a:r>
              <a:rPr lang="en-US" altLang="en-US" sz="2200" dirty="0" smtClean="0"/>
              <a:t>sources</a:t>
            </a:r>
            <a:endParaRPr lang="en-US" altLang="en-US" sz="2200" dirty="0"/>
          </a:p>
          <a:p>
            <a:pPr marL="361950" indent="-361950">
              <a:spcBef>
                <a:spcPct val="50000"/>
              </a:spcBef>
              <a:buClr>
                <a:schemeClr val="tx1"/>
              </a:buClr>
              <a:buSzTx/>
            </a:pPr>
            <a:r>
              <a:rPr lang="en-US" altLang="en-US" sz="2200" dirty="0"/>
              <a:t>Financial provisions are made to manage disused </a:t>
            </a:r>
            <a:r>
              <a:rPr lang="en-US" altLang="en-US" sz="2200" dirty="0" smtClean="0"/>
              <a:t>sources</a:t>
            </a:r>
            <a:endParaRPr lang="en-US" altLang="en-US" sz="2200" dirty="0"/>
          </a:p>
          <a:p>
            <a:pPr marL="361950" indent="-361950">
              <a:spcBef>
                <a:spcPct val="50000"/>
              </a:spcBef>
              <a:buClr>
                <a:schemeClr val="tx1"/>
              </a:buClr>
              <a:buSzTx/>
            </a:pPr>
            <a:r>
              <a:rPr lang="en-US" altLang="en-US" sz="2200" dirty="0"/>
              <a:t>Maintains records of </a:t>
            </a:r>
            <a:r>
              <a:rPr lang="en-US" altLang="en-US" sz="2200" dirty="0" smtClean="0"/>
              <a:t>authorizations and </a:t>
            </a:r>
            <a:r>
              <a:rPr lang="en-US" altLang="en-US" sz="2200" dirty="0"/>
              <a:t>radioactive </a:t>
            </a:r>
            <a:r>
              <a:rPr lang="en-US" altLang="en-US" sz="2200" dirty="0" smtClean="0"/>
              <a:t>sources</a:t>
            </a:r>
            <a:endParaRPr lang="en-US" altLang="en-US" sz="2200" dirty="0"/>
          </a:p>
        </p:txBody>
      </p:sp>
      <p:sp>
        <p:nvSpPr>
          <p:cNvPr id="543747" name="Text Box 3"/>
          <p:cNvSpPr txBox="1">
            <a:spLocks noChangeArrowheads="1"/>
          </p:cNvSpPr>
          <p:nvPr/>
        </p:nvSpPr>
        <p:spPr bwMode="auto">
          <a:xfrm>
            <a:off x="53752" y="0"/>
            <a:ext cx="9180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a:solidFill>
                  <a:srgbClr val="008080"/>
                </a:solidFill>
                <a:latin typeface="Arial "/>
                <a:ea typeface="+mj-ea"/>
                <a:cs typeface="+mj-cs"/>
              </a:rPr>
              <a:t>Every State should ensure that the regulatory body:</a:t>
            </a:r>
            <a:r>
              <a:rPr lang="en-GB" altLang="en-US" sz="3200" b="1" dirty="0">
                <a:solidFill>
                  <a:srgbClr val="008080"/>
                </a:solidFill>
                <a:latin typeface="Arial "/>
                <a:ea typeface="+mj-ea"/>
                <a:cs typeface="+mj-cs"/>
              </a:rPr>
              <a:t> </a:t>
            </a:r>
            <a:endParaRPr lang="en-AU" altLang="en-US" sz="3200" b="1" dirty="0">
              <a:solidFill>
                <a:srgbClr val="008080"/>
              </a:solidFill>
              <a:latin typeface="Arial "/>
              <a:ea typeface="+mj-ea"/>
              <a:cs typeface="+mj-cs"/>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524500"/>
            <a:ext cx="16287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90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BB6302D-AB94-4172-A65F-6887757A4096}" type="slidenum">
              <a:rPr lang="en-GB" altLang="en-US"/>
              <a:pPr/>
              <a:t>16</a:t>
            </a:fld>
            <a:endParaRPr lang="en-GB" altLang="en-US"/>
          </a:p>
        </p:txBody>
      </p:sp>
      <p:sp>
        <p:nvSpPr>
          <p:cNvPr id="547842" name="Rectangle 2"/>
          <p:cNvSpPr>
            <a:spLocks noGrp="1" noChangeArrowheads="1"/>
          </p:cNvSpPr>
          <p:nvPr>
            <p:ph type="body" idx="1"/>
          </p:nvPr>
        </p:nvSpPr>
        <p:spPr bwMode="auto">
          <a:xfrm>
            <a:off x="350150" y="836712"/>
            <a:ext cx="8623212" cy="4493538"/>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Promotes the safety and security </a:t>
            </a:r>
            <a:r>
              <a:rPr lang="en-GB" altLang="en-US" sz="2200" dirty="0" smtClean="0"/>
              <a:t>culture</a:t>
            </a:r>
          </a:p>
          <a:p>
            <a:pPr marL="361950" indent="-361950">
              <a:spcBef>
                <a:spcPct val="50000"/>
              </a:spcBef>
              <a:buClr>
                <a:schemeClr val="tx1"/>
              </a:buClr>
              <a:buSzTx/>
            </a:pPr>
            <a:r>
              <a:rPr lang="en-GB" altLang="en-US" sz="2200" dirty="0" smtClean="0"/>
              <a:t>Ensures systems for proper </a:t>
            </a:r>
            <a:r>
              <a:rPr lang="en-GB" altLang="en-US" sz="2200" dirty="0"/>
              <a:t>marking of radioactive sources and their </a:t>
            </a:r>
            <a:r>
              <a:rPr lang="en-GB" altLang="en-US" sz="2200" dirty="0" smtClean="0"/>
              <a:t>containers</a:t>
            </a:r>
          </a:p>
          <a:p>
            <a:pPr marL="361950" indent="-361950">
              <a:spcBef>
                <a:spcPct val="50000"/>
              </a:spcBef>
              <a:buClr>
                <a:schemeClr val="tx1"/>
              </a:buClr>
              <a:buSzTx/>
            </a:pPr>
            <a:r>
              <a:rPr lang="en-US" altLang="en-US" sz="2200" dirty="0"/>
              <a:t>Ensures systems for proper marking of </a:t>
            </a:r>
            <a:r>
              <a:rPr lang="en-GB" altLang="en-US" sz="2200" dirty="0" smtClean="0"/>
              <a:t>areas </a:t>
            </a:r>
            <a:r>
              <a:rPr lang="en-GB" altLang="en-US" sz="2200" dirty="0"/>
              <a:t>where radioactive sources are managed</a:t>
            </a:r>
          </a:p>
          <a:p>
            <a:pPr marL="361950" indent="-361950">
              <a:spcBef>
                <a:spcPct val="50000"/>
              </a:spcBef>
              <a:buClr>
                <a:schemeClr val="tx1"/>
              </a:buClr>
              <a:buSzTx/>
            </a:pPr>
            <a:r>
              <a:rPr lang="en-US" altLang="en-US" sz="2200" dirty="0"/>
              <a:t>Establishes systems for ensuring that radioactive sources are identifiable and traceable</a:t>
            </a:r>
          </a:p>
          <a:p>
            <a:pPr marL="361950" indent="-361950">
              <a:spcBef>
                <a:spcPct val="50000"/>
              </a:spcBef>
              <a:buClr>
                <a:schemeClr val="tx1"/>
              </a:buClr>
              <a:buSzTx/>
            </a:pPr>
            <a:r>
              <a:rPr lang="en-US" altLang="en-US" sz="2200" dirty="0"/>
              <a:t>Ensures that inventory controls are conducted on a regular basis</a:t>
            </a:r>
          </a:p>
          <a:p>
            <a:pPr marL="361950" indent="-361950">
              <a:spcBef>
                <a:spcPct val="50000"/>
              </a:spcBef>
              <a:buClr>
                <a:schemeClr val="tx1"/>
              </a:buClr>
              <a:buSzTx/>
            </a:pPr>
            <a:r>
              <a:rPr lang="en-US" altLang="en-US" sz="2200" dirty="0"/>
              <a:t>Carries out </a:t>
            </a:r>
            <a:r>
              <a:rPr lang="en-US" altLang="en-US" sz="2200" dirty="0" smtClean="0"/>
              <a:t>inspections </a:t>
            </a:r>
            <a:r>
              <a:rPr lang="en-US" altLang="en-US" sz="2200" dirty="0"/>
              <a:t>at an appropriate frequency</a:t>
            </a:r>
          </a:p>
          <a:p>
            <a:pPr marL="361950" indent="-361950">
              <a:spcBef>
                <a:spcPct val="50000"/>
              </a:spcBef>
              <a:buClr>
                <a:schemeClr val="tx1"/>
              </a:buClr>
              <a:buSzTx/>
            </a:pPr>
            <a:r>
              <a:rPr lang="en-US" altLang="en-US" sz="2200" dirty="0"/>
              <a:t>Takes enforcement actions to ensure </a:t>
            </a:r>
            <a:r>
              <a:rPr lang="en-US" altLang="en-US" sz="2200" dirty="0" smtClean="0"/>
              <a:t>compliance</a:t>
            </a:r>
            <a:endParaRPr lang="en-US" altLang="en-US" sz="2200" dirty="0"/>
          </a:p>
        </p:txBody>
      </p:sp>
      <p:sp>
        <p:nvSpPr>
          <p:cNvPr id="547843" name="Text Box 3"/>
          <p:cNvSpPr txBox="1">
            <a:spLocks noChangeArrowheads="1"/>
          </p:cNvSpPr>
          <p:nvPr/>
        </p:nvSpPr>
        <p:spPr bwMode="auto">
          <a:xfrm>
            <a:off x="179512" y="116950"/>
            <a:ext cx="8964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a:solidFill>
                  <a:srgbClr val="008080"/>
                </a:solidFill>
                <a:latin typeface="Arial "/>
                <a:ea typeface="+mj-ea"/>
                <a:cs typeface="+mj-cs"/>
              </a:rPr>
              <a:t>Every State should ensure that the regulatory body: </a:t>
            </a:r>
            <a:endParaRPr lang="en-AU" altLang="en-US" sz="2800" b="1" dirty="0">
              <a:solidFill>
                <a:srgbClr val="008080"/>
              </a:solidFill>
              <a:latin typeface="Arial "/>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529016"/>
            <a:ext cx="16287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stretch>
            <a:fillRect/>
          </a:stretch>
        </p:blipFill>
        <p:spPr>
          <a:xfrm>
            <a:off x="0" y="5654746"/>
            <a:ext cx="5731510" cy="1207770"/>
          </a:xfrm>
          <a:prstGeom prst="rect">
            <a:avLst/>
          </a:prstGeom>
        </p:spPr>
      </p:pic>
      <p:pic>
        <p:nvPicPr>
          <p:cNvPr id="4098" name="Picture 2" descr="\\NSRW-Home\NSRW-Home\MROZD\Desktop\security-t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3786" y="4325762"/>
            <a:ext cx="1630214" cy="120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3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5535181"/>
            <a:ext cx="16287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44CD34DC-5FA7-46A6-8DBD-9F3912E62BD2}" type="slidenum">
              <a:rPr lang="en-GB" altLang="en-US"/>
              <a:pPr/>
              <a:t>17</a:t>
            </a:fld>
            <a:endParaRPr lang="en-GB" altLang="en-US"/>
          </a:p>
        </p:txBody>
      </p:sp>
      <p:sp>
        <p:nvSpPr>
          <p:cNvPr id="551938" name="Rectangle 2"/>
          <p:cNvSpPr>
            <a:spLocks noGrp="1" noChangeArrowheads="1"/>
          </p:cNvSpPr>
          <p:nvPr>
            <p:ph type="body" idx="1"/>
          </p:nvPr>
        </p:nvSpPr>
        <p:spPr bwMode="auto">
          <a:xfrm>
            <a:off x="449796" y="1149365"/>
            <a:ext cx="8136904" cy="438581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000" dirty="0"/>
              <a:t>Ensures that the regulatory principles and criteria remain </a:t>
            </a:r>
            <a:r>
              <a:rPr lang="en-GB" altLang="en-US" sz="2000" dirty="0" smtClean="0"/>
              <a:t>valid</a:t>
            </a:r>
            <a:endParaRPr lang="en-GB" altLang="en-US" sz="2000" dirty="0"/>
          </a:p>
          <a:p>
            <a:pPr marL="361950" indent="-361950">
              <a:spcBef>
                <a:spcPct val="50000"/>
              </a:spcBef>
              <a:buClr>
                <a:schemeClr val="tx1"/>
              </a:buClr>
              <a:buSzTx/>
            </a:pPr>
            <a:r>
              <a:rPr lang="en-GB" altLang="en-US" sz="2000" dirty="0"/>
              <a:t>Requires the prompt reporting </a:t>
            </a:r>
            <a:r>
              <a:rPr lang="en-GB" altLang="en-US" sz="2000" dirty="0" smtClean="0"/>
              <a:t>of </a:t>
            </a:r>
            <a:r>
              <a:rPr lang="en-GB" altLang="en-US" sz="2000" dirty="0"/>
              <a:t>loss of control </a:t>
            </a:r>
            <a:r>
              <a:rPr lang="en-GB" altLang="en-US" sz="2000" dirty="0" smtClean="0"/>
              <a:t>and incidents </a:t>
            </a:r>
            <a:r>
              <a:rPr lang="en-GB" altLang="en-US" sz="2000" dirty="0"/>
              <a:t>in connection </a:t>
            </a:r>
            <a:r>
              <a:rPr lang="en-GB" altLang="en-US" sz="2000" dirty="0" smtClean="0"/>
              <a:t>with </a:t>
            </a:r>
            <a:r>
              <a:rPr lang="en-GB" altLang="en-US" sz="2000" dirty="0"/>
              <a:t>radioactive </a:t>
            </a:r>
            <a:r>
              <a:rPr lang="en-GB" altLang="en-US" sz="2000" dirty="0" smtClean="0"/>
              <a:t>sources</a:t>
            </a:r>
            <a:endParaRPr lang="en-GB" altLang="en-US" sz="2000" dirty="0"/>
          </a:p>
          <a:p>
            <a:pPr marL="361950" indent="-361950">
              <a:spcBef>
                <a:spcPct val="50000"/>
              </a:spcBef>
              <a:buClr>
                <a:schemeClr val="tx1"/>
              </a:buClr>
              <a:buSzTx/>
            </a:pPr>
            <a:r>
              <a:rPr lang="en-GB" altLang="en-US" sz="2000" dirty="0"/>
              <a:t>Provides guidance on </a:t>
            </a:r>
            <a:r>
              <a:rPr lang="en-GB" altLang="en-US" sz="2000" dirty="0" smtClean="0"/>
              <a:t>appropriate </a:t>
            </a:r>
            <a:r>
              <a:rPr lang="en-GB" altLang="en-US" sz="2000" dirty="0"/>
              <a:t>information, </a:t>
            </a:r>
            <a:r>
              <a:rPr lang="en-GB" altLang="en-US" sz="2000" dirty="0" smtClean="0"/>
              <a:t>and </a:t>
            </a:r>
            <a:r>
              <a:rPr lang="en-GB" altLang="en-US" sz="2000" dirty="0"/>
              <a:t>training to manufacturers, </a:t>
            </a:r>
            <a:r>
              <a:rPr lang="en-GB" altLang="en-US" sz="2000" dirty="0" smtClean="0"/>
              <a:t>suppliers, </a:t>
            </a:r>
            <a:r>
              <a:rPr lang="en-GB" altLang="en-US" sz="2000" dirty="0"/>
              <a:t>and users of radioactive </a:t>
            </a:r>
            <a:r>
              <a:rPr lang="en-GB" altLang="en-US" sz="2000" dirty="0" smtClean="0"/>
              <a:t>sources</a:t>
            </a:r>
          </a:p>
          <a:p>
            <a:pPr marL="361950" indent="-361950">
              <a:spcBef>
                <a:spcPct val="50000"/>
              </a:spcBef>
              <a:buClr>
                <a:schemeClr val="tx1"/>
              </a:buClr>
              <a:buSzTx/>
            </a:pPr>
            <a:r>
              <a:rPr lang="en-US" altLang="en-US" sz="2000" dirty="0"/>
              <a:t>Requires authorized persons to prepare emergency plans</a:t>
            </a:r>
          </a:p>
          <a:p>
            <a:pPr marL="361950" indent="-361950">
              <a:spcBef>
                <a:spcPct val="50000"/>
              </a:spcBef>
              <a:buClr>
                <a:schemeClr val="tx1"/>
              </a:buClr>
              <a:buSzTx/>
            </a:pPr>
            <a:r>
              <a:rPr lang="en-US" altLang="en-US" sz="2000" dirty="0"/>
              <a:t>Is prepared:</a:t>
            </a:r>
          </a:p>
          <a:p>
            <a:pPr marL="762000" lvl="1" indent="-361950">
              <a:spcBef>
                <a:spcPct val="50000"/>
              </a:spcBef>
              <a:buClr>
                <a:schemeClr val="tx1"/>
              </a:buClr>
            </a:pPr>
            <a:r>
              <a:rPr lang="en-US" altLang="en-US" sz="1800" dirty="0" smtClean="0"/>
              <a:t>to </a:t>
            </a:r>
            <a:r>
              <a:rPr lang="en-US" altLang="en-US" sz="1800" dirty="0"/>
              <a:t>recover and restore control over orphan  sources</a:t>
            </a:r>
          </a:p>
          <a:p>
            <a:pPr marL="762000" lvl="1" indent="-361950">
              <a:spcBef>
                <a:spcPct val="50000"/>
              </a:spcBef>
              <a:buClr>
                <a:schemeClr val="tx1"/>
              </a:buClr>
            </a:pPr>
            <a:r>
              <a:rPr lang="en-US" altLang="en-US" sz="1800" dirty="0" smtClean="0"/>
              <a:t>to </a:t>
            </a:r>
            <a:r>
              <a:rPr lang="en-US" altLang="en-US" sz="1800" dirty="0"/>
              <a:t>deal with radiological emergencies</a:t>
            </a:r>
          </a:p>
          <a:p>
            <a:pPr marL="762000" lvl="1" indent="-361950">
              <a:spcBef>
                <a:spcPct val="50000"/>
              </a:spcBef>
              <a:buClr>
                <a:schemeClr val="tx1"/>
              </a:buClr>
            </a:pPr>
            <a:r>
              <a:rPr lang="en-US" altLang="en-US" sz="1800" dirty="0" smtClean="0"/>
              <a:t>to </a:t>
            </a:r>
            <a:r>
              <a:rPr lang="en-US" altLang="en-US" sz="1800" dirty="0"/>
              <a:t>assist in obtaining technical information relating to safe and secure management of sources of local </a:t>
            </a:r>
            <a:r>
              <a:rPr lang="en-US" altLang="en-US" sz="1800" dirty="0" smtClean="0"/>
              <a:t>origin</a:t>
            </a:r>
            <a:endParaRPr lang="en-US" altLang="en-US" sz="1800" dirty="0"/>
          </a:p>
        </p:txBody>
      </p:sp>
      <p:sp>
        <p:nvSpPr>
          <p:cNvPr id="551939" name="Text Box 3"/>
          <p:cNvSpPr txBox="1">
            <a:spLocks noChangeArrowheads="1"/>
          </p:cNvSpPr>
          <p:nvPr/>
        </p:nvSpPr>
        <p:spPr bwMode="auto">
          <a:xfrm>
            <a:off x="0" y="159023"/>
            <a:ext cx="9036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a:solidFill>
                  <a:srgbClr val="008080"/>
                </a:solidFill>
                <a:latin typeface="Arial "/>
                <a:ea typeface="+mj-ea"/>
                <a:cs typeface="+mj-cs"/>
              </a:rPr>
              <a:t>Every State should ensure that the regulatory body: </a:t>
            </a:r>
            <a:endParaRPr lang="en-AU" altLang="en-US" sz="2800" b="1" dirty="0">
              <a:solidFill>
                <a:srgbClr val="008080"/>
              </a:solidFill>
              <a:latin typeface="Arial "/>
              <a:ea typeface="+mj-ea"/>
              <a:cs typeface="+mj-cs"/>
            </a:endParaRPr>
          </a:p>
        </p:txBody>
      </p:sp>
      <p:pic>
        <p:nvPicPr>
          <p:cNvPr id="4098" name="Picture 2" descr="\\NSRW-Home\NSRW-Home\MROZD\Desktop\cat-brandweer-200x200-c-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429000"/>
            <a:ext cx="1384548" cy="138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636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A5A1AE-0A0B-4F59-872C-9E8127BB9B02}" type="slidenum">
              <a:rPr lang="en-GB" altLang="en-US"/>
              <a:pPr/>
              <a:t>18</a:t>
            </a:fld>
            <a:endParaRPr lang="en-GB" altLang="en-US"/>
          </a:p>
        </p:txBody>
      </p:sp>
      <p:sp>
        <p:nvSpPr>
          <p:cNvPr id="574466" name="Rectangle 2"/>
          <p:cNvSpPr>
            <a:spLocks noGrp="1" noChangeArrowheads="1"/>
          </p:cNvSpPr>
          <p:nvPr>
            <p:ph type="body" idx="1"/>
          </p:nvPr>
        </p:nvSpPr>
        <p:spPr bwMode="auto">
          <a:xfrm>
            <a:off x="323528" y="836712"/>
            <a:ext cx="8820472" cy="398570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To collect and disseminate information on laws, regulations and technical standards relating to the safety and security of radioactive </a:t>
            </a:r>
            <a:r>
              <a:rPr lang="en-GB" altLang="en-US" sz="2200" dirty="0" smtClean="0"/>
              <a:t>sources</a:t>
            </a:r>
            <a:r>
              <a:rPr lang="en-GB" altLang="en-US" sz="2200" dirty="0"/>
              <a:t/>
            </a:r>
            <a:br>
              <a:rPr lang="en-GB" altLang="en-US" sz="2200" dirty="0"/>
            </a:br>
            <a:endParaRPr lang="en-GB" altLang="en-US" sz="2200" dirty="0"/>
          </a:p>
          <a:p>
            <a:pPr marL="361950" indent="-361950">
              <a:spcBef>
                <a:spcPct val="50000"/>
              </a:spcBef>
              <a:buClr>
                <a:schemeClr val="tx1"/>
              </a:buClr>
              <a:buSzTx/>
            </a:pPr>
            <a:r>
              <a:rPr lang="en-GB" altLang="en-US" sz="2200" dirty="0"/>
              <a:t>To develop and establish relevant technical standards and provide for the application of these </a:t>
            </a:r>
            <a:r>
              <a:rPr lang="en-GB" altLang="en-US" sz="2200" dirty="0" smtClean="0"/>
              <a:t>standards</a:t>
            </a:r>
            <a:br>
              <a:rPr lang="en-GB" altLang="en-US" sz="2200" dirty="0" smtClean="0"/>
            </a:br>
            <a:endParaRPr lang="en-GB" altLang="en-US" sz="2200" dirty="0"/>
          </a:p>
          <a:p>
            <a:pPr marL="361950" indent="-361950">
              <a:spcBef>
                <a:spcPct val="50000"/>
              </a:spcBef>
              <a:buClr>
                <a:schemeClr val="tx1"/>
              </a:buClr>
              <a:buSzTx/>
            </a:pPr>
            <a:r>
              <a:rPr lang="en-GB" altLang="en-US" sz="2200" dirty="0"/>
              <a:t>To disseminate the </a:t>
            </a:r>
            <a:r>
              <a:rPr lang="en-GB" altLang="en-US" sz="2200" dirty="0" smtClean="0"/>
              <a:t>Code, the Guidance and </a:t>
            </a:r>
            <a:r>
              <a:rPr lang="en-GB" altLang="en-US" sz="2200" dirty="0"/>
              <a:t>related </a:t>
            </a:r>
            <a:r>
              <a:rPr lang="en-GB" altLang="en-US" sz="2200" dirty="0" smtClean="0"/>
              <a:t>information</a:t>
            </a:r>
            <a:br>
              <a:rPr lang="en-GB" altLang="en-US" sz="2200" dirty="0" smtClean="0"/>
            </a:br>
            <a:r>
              <a:rPr lang="en-GB" altLang="en-US" sz="2200" dirty="0" smtClean="0"/>
              <a:t> </a:t>
            </a:r>
            <a:endParaRPr lang="en-GB" altLang="en-US" sz="2200" dirty="0"/>
          </a:p>
          <a:p>
            <a:pPr marL="361950" indent="-361950">
              <a:spcBef>
                <a:spcPct val="50000"/>
              </a:spcBef>
              <a:buClr>
                <a:schemeClr val="tx1"/>
              </a:buClr>
              <a:buSzTx/>
            </a:pPr>
            <a:r>
              <a:rPr lang="en-GB" altLang="en-US" sz="2200" dirty="0"/>
              <a:t>To implement the measures approved by its policy-making </a:t>
            </a:r>
            <a:r>
              <a:rPr lang="en-GB" altLang="en-US" sz="2200" dirty="0" smtClean="0"/>
              <a:t>organs</a:t>
            </a:r>
            <a:endParaRPr lang="en-GB" altLang="en-US" sz="2200" dirty="0"/>
          </a:p>
        </p:txBody>
      </p:sp>
      <p:sp>
        <p:nvSpPr>
          <p:cNvPr id="574467" name="Text Box 3"/>
          <p:cNvSpPr txBox="1">
            <a:spLocks noChangeArrowheads="1"/>
          </p:cNvSpPr>
          <p:nvPr/>
        </p:nvSpPr>
        <p:spPr bwMode="auto">
          <a:xfrm>
            <a:off x="179512" y="188640"/>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800" b="1" dirty="0">
                <a:solidFill>
                  <a:srgbClr val="008080"/>
                </a:solidFill>
                <a:latin typeface="Arial "/>
                <a:ea typeface="+mj-ea"/>
                <a:cs typeface="+mj-cs"/>
              </a:rPr>
              <a:t>Role of the IAEA</a:t>
            </a:r>
            <a:endParaRPr lang="en-AU" altLang="en-US" sz="2800" b="1" dirty="0">
              <a:solidFill>
                <a:srgbClr val="008080"/>
              </a:solidFill>
              <a:latin typeface="Arial "/>
              <a:ea typeface="+mj-ea"/>
              <a:cs typeface="+mj-cs"/>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4980903"/>
            <a:ext cx="39147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05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63A4BB9-AF52-471E-A573-A0054E8D9B08}" type="slidenum">
              <a:rPr lang="en-GB" altLang="en-US"/>
              <a:pPr/>
              <a:t>19</a:t>
            </a:fld>
            <a:endParaRPr lang="en-GB" altLang="en-US"/>
          </a:p>
        </p:txBody>
      </p:sp>
      <p:sp>
        <p:nvSpPr>
          <p:cNvPr id="576514" name="Rectangle 2"/>
          <p:cNvSpPr>
            <a:spLocks noGrp="1" noChangeArrowheads="1"/>
          </p:cNvSpPr>
          <p:nvPr>
            <p:ph type="body" idx="1"/>
          </p:nvPr>
        </p:nvSpPr>
        <p:spPr bwMode="auto">
          <a:xfrm>
            <a:off x="395536" y="1484784"/>
            <a:ext cx="8748464" cy="3647152"/>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pPr>
            <a:r>
              <a:rPr lang="en-GB" altLang="en-US" sz="2200" dirty="0"/>
              <a:t>Every State </a:t>
            </a:r>
            <a:r>
              <a:rPr lang="en-GB" altLang="en-US" sz="2200" dirty="0" smtClean="0"/>
              <a:t>should </a:t>
            </a:r>
            <a:r>
              <a:rPr lang="en-GB" altLang="en-US" sz="2200" dirty="0"/>
              <a:t>inform persons involved in the management of radioactive </a:t>
            </a:r>
            <a:r>
              <a:rPr lang="en-GB" altLang="en-US" sz="2200" dirty="0" smtClean="0"/>
              <a:t>sources </a:t>
            </a:r>
            <a:r>
              <a:rPr lang="en-GB" altLang="en-US" sz="2200" dirty="0"/>
              <a:t>of the measures </a:t>
            </a:r>
            <a:r>
              <a:rPr lang="en-GB" altLang="en-US" sz="2200" dirty="0" smtClean="0"/>
              <a:t>taken </a:t>
            </a:r>
            <a:r>
              <a:rPr lang="en-GB" altLang="en-US" sz="2200" dirty="0"/>
              <a:t>to implement the </a:t>
            </a:r>
            <a:r>
              <a:rPr lang="en-GB" altLang="en-US" sz="2200" dirty="0" smtClean="0"/>
              <a:t>Code</a:t>
            </a:r>
            <a:br>
              <a:rPr lang="en-GB" altLang="en-US" sz="2200" dirty="0" smtClean="0"/>
            </a:br>
            <a:endParaRPr lang="en-GB" altLang="en-US" sz="2200" dirty="0"/>
          </a:p>
          <a:p>
            <a:pPr marL="0" indent="0">
              <a:spcBef>
                <a:spcPct val="50000"/>
              </a:spcBef>
              <a:buClr>
                <a:schemeClr val="tx1"/>
              </a:buClr>
              <a:buSzTx/>
              <a:buNone/>
            </a:pPr>
            <a:r>
              <a:rPr lang="en-GB" altLang="en-US" sz="2200" dirty="0" smtClean="0"/>
              <a:t>The following sectors should be considered:</a:t>
            </a:r>
            <a:endParaRPr lang="en-GB" altLang="en-US" sz="2200" dirty="0"/>
          </a:p>
          <a:p>
            <a:pPr marL="636588" lvl="1" indent="0">
              <a:spcBef>
                <a:spcPct val="50000"/>
              </a:spcBef>
              <a:buClr>
                <a:schemeClr val="tx1"/>
              </a:buClr>
              <a:buSzTx/>
            </a:pPr>
            <a:r>
              <a:rPr lang="en-GB" altLang="en-US" sz="2200" dirty="0"/>
              <a:t> industry,</a:t>
            </a:r>
          </a:p>
          <a:p>
            <a:pPr marL="636588" lvl="1" indent="0">
              <a:spcBef>
                <a:spcPct val="50000"/>
              </a:spcBef>
              <a:buClr>
                <a:schemeClr val="tx1"/>
              </a:buClr>
              <a:buSzTx/>
            </a:pPr>
            <a:r>
              <a:rPr lang="en-GB" altLang="en-US" sz="2200" dirty="0"/>
              <a:t> health </a:t>
            </a:r>
            <a:r>
              <a:rPr lang="en-GB" altLang="en-US" sz="2200" dirty="0" smtClean="0"/>
              <a:t>professionals,</a:t>
            </a:r>
            <a:endParaRPr lang="en-GB" altLang="en-US" sz="2200" dirty="0"/>
          </a:p>
          <a:p>
            <a:pPr marL="636588" lvl="1" indent="0">
              <a:spcBef>
                <a:spcPct val="50000"/>
              </a:spcBef>
              <a:buClr>
                <a:schemeClr val="tx1"/>
              </a:buClr>
              <a:buSzTx/>
            </a:pPr>
            <a:r>
              <a:rPr lang="en-GB" altLang="en-US" sz="2200" dirty="0"/>
              <a:t> government </a:t>
            </a:r>
            <a:r>
              <a:rPr lang="en-GB" altLang="en-US" sz="2200" dirty="0" smtClean="0"/>
              <a:t>bodies,</a:t>
            </a:r>
            <a:endParaRPr lang="en-GB" altLang="en-US" sz="2200" dirty="0"/>
          </a:p>
          <a:p>
            <a:pPr marL="636588" lvl="1" indent="0">
              <a:spcBef>
                <a:spcPct val="50000"/>
              </a:spcBef>
              <a:buClr>
                <a:schemeClr val="tx1"/>
              </a:buClr>
              <a:buSzTx/>
            </a:pPr>
            <a:r>
              <a:rPr lang="en-GB" altLang="en-US" sz="2200" dirty="0"/>
              <a:t> the </a:t>
            </a:r>
            <a:r>
              <a:rPr lang="en-GB" altLang="en-US" sz="2200" dirty="0" smtClean="0"/>
              <a:t>public</a:t>
            </a:r>
            <a:endParaRPr lang="en-GB" altLang="en-US" sz="2200" dirty="0"/>
          </a:p>
        </p:txBody>
      </p:sp>
      <p:sp>
        <p:nvSpPr>
          <p:cNvPr id="576515" name="Text Box 3"/>
          <p:cNvSpPr txBox="1">
            <a:spLocks noChangeArrowheads="1"/>
          </p:cNvSpPr>
          <p:nvPr/>
        </p:nvSpPr>
        <p:spPr bwMode="auto">
          <a:xfrm>
            <a:off x="395536" y="332656"/>
            <a:ext cx="487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800" b="1" dirty="0">
                <a:solidFill>
                  <a:srgbClr val="008080"/>
                </a:solidFill>
                <a:latin typeface="Arial "/>
                <a:ea typeface="+mj-ea"/>
                <a:cs typeface="+mj-cs"/>
              </a:rPr>
              <a:t>Dissemination of the Code</a:t>
            </a:r>
            <a:endParaRPr lang="en-AU" altLang="en-US" sz="2800" b="1" dirty="0">
              <a:solidFill>
                <a:srgbClr val="008080"/>
              </a:solidFill>
              <a:latin typeface="Arial "/>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21088"/>
            <a:ext cx="3995936" cy="226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039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412776"/>
            <a:ext cx="8712968" cy="4713387"/>
          </a:xfrm>
        </p:spPr>
        <p:txBody>
          <a:bodyPr/>
          <a:lstStyle/>
          <a:p>
            <a:r>
              <a:rPr lang="en-GB" dirty="0" smtClean="0"/>
              <a:t>INT9182 is conducted and implemented by the IAEA.</a:t>
            </a:r>
          </a:p>
          <a:p>
            <a:r>
              <a:rPr lang="en-GB" dirty="0" smtClean="0"/>
              <a:t>Funding is provided by:</a:t>
            </a:r>
          </a:p>
          <a:p>
            <a:pPr lvl="1"/>
            <a:r>
              <a:rPr lang="en-GB" dirty="0" smtClean="0"/>
              <a:t>European Union</a:t>
            </a:r>
          </a:p>
          <a:p>
            <a:pPr lvl="1"/>
            <a:r>
              <a:rPr lang="en-GB" dirty="0" smtClean="0"/>
              <a:t>Spain</a:t>
            </a:r>
          </a:p>
          <a:p>
            <a:pPr lvl="1"/>
            <a:r>
              <a:rPr lang="en-GB" dirty="0" smtClean="0"/>
              <a:t>United States</a:t>
            </a:r>
          </a:p>
          <a:p>
            <a:pPr lvl="1"/>
            <a:r>
              <a:rPr lang="en-GB" dirty="0" smtClean="0"/>
              <a:t>IAEA (through the TCF)</a:t>
            </a:r>
          </a:p>
          <a:p>
            <a:pPr marL="0" indent="0">
              <a:buNone/>
            </a:pPr>
            <a:endParaRPr lang="en-GB" dirty="0"/>
          </a:p>
        </p:txBody>
      </p:sp>
      <p:sp>
        <p:nvSpPr>
          <p:cNvPr id="3" name="Title 2"/>
          <p:cNvSpPr>
            <a:spLocks noGrp="1"/>
          </p:cNvSpPr>
          <p:nvPr>
            <p:ph type="title"/>
          </p:nvPr>
        </p:nvSpPr>
        <p:spPr/>
        <p:txBody>
          <a:bodyPr/>
          <a:lstStyle/>
          <a:p>
            <a:r>
              <a:rPr lang="en-GB" dirty="0" smtClean="0"/>
              <a:t>Partnerships</a:t>
            </a:r>
            <a:endParaRPr lang="en-GB" dirty="0"/>
          </a:p>
        </p:txBody>
      </p:sp>
      <p:pic>
        <p:nvPicPr>
          <p:cNvPr id="7" name="Picture 6" descr="\\TCAP-Home\TCAP-Home\HRYNIEWICA\Desktop\jau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88" y="5908490"/>
            <a:ext cx="1235978" cy="838746"/>
          </a:xfrm>
          <a:prstGeom prst="rect">
            <a:avLst/>
          </a:prstGeom>
          <a:noFill/>
          <a:ln>
            <a:noFill/>
          </a:ln>
        </p:spPr>
      </p:pic>
      <p:sp>
        <p:nvSpPr>
          <p:cNvPr id="8" name="TextBox 7"/>
          <p:cNvSpPr txBox="1"/>
          <p:nvPr/>
        </p:nvSpPr>
        <p:spPr>
          <a:xfrm>
            <a:off x="1574171" y="6379814"/>
            <a:ext cx="4248472" cy="353943"/>
          </a:xfrm>
          <a:prstGeom prst="rect">
            <a:avLst/>
          </a:prstGeom>
          <a:noFill/>
        </p:spPr>
        <p:txBody>
          <a:bodyPr wrap="square" rtlCol="0">
            <a:spAutoFit/>
          </a:bodyPr>
          <a:lstStyle/>
          <a:p>
            <a:r>
              <a:rPr lang="en-GB" sz="800" i="1" dirty="0"/>
              <a:t>“The views expressed in this publication do not necessarily </a:t>
            </a:r>
            <a:endParaRPr lang="en-GB" sz="800" i="1" dirty="0" smtClean="0"/>
          </a:p>
          <a:p>
            <a:r>
              <a:rPr lang="en-GB" sz="800" i="1" dirty="0" smtClean="0"/>
              <a:t>reflect the </a:t>
            </a:r>
            <a:r>
              <a:rPr lang="en-GB" sz="800" i="1" dirty="0"/>
              <a:t>views of the European Commission</a:t>
            </a:r>
            <a:r>
              <a:rPr lang="en-GB" sz="800" i="1" dirty="0" smtClean="0"/>
              <a:t>.”</a:t>
            </a:r>
            <a:endParaRPr lang="en-GB" sz="800" dirty="0"/>
          </a:p>
          <a:p>
            <a:endParaRPr lang="en-GB" sz="100" dirty="0"/>
          </a:p>
        </p:txBody>
      </p:sp>
    </p:spTree>
    <p:extLst>
      <p:ext uri="{BB962C8B-B14F-4D97-AF65-F5344CB8AC3E}">
        <p14:creationId xmlns:p14="http://schemas.microsoft.com/office/powerpoint/2010/main" val="2885150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6100660-A5B8-41D1-B786-0C4AA0D921B0}" type="slidenum">
              <a:rPr lang="en-GB" altLang="en-US"/>
              <a:pPr/>
              <a:t>20</a:t>
            </a:fld>
            <a:endParaRPr lang="en-GB" altLang="en-US"/>
          </a:p>
        </p:txBody>
      </p:sp>
      <p:sp>
        <p:nvSpPr>
          <p:cNvPr id="568322" name="Rectangle 2"/>
          <p:cNvSpPr>
            <a:spLocks noGrp="1" noChangeArrowheads="1"/>
          </p:cNvSpPr>
          <p:nvPr>
            <p:ph type="body" idx="1"/>
          </p:nvPr>
        </p:nvSpPr>
        <p:spPr bwMode="auto">
          <a:xfrm>
            <a:off x="755576" y="1196752"/>
            <a:ext cx="6192688" cy="517064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0" indent="0">
              <a:spcBef>
                <a:spcPct val="50000"/>
              </a:spcBef>
              <a:buClr>
                <a:schemeClr val="tx1"/>
              </a:buClr>
              <a:buSzTx/>
              <a:buNone/>
            </a:pPr>
            <a:r>
              <a:rPr lang="en-US" altLang="en-US" sz="2200" dirty="0"/>
              <a:t>Every State involved in the import or export of radioactive sources </a:t>
            </a:r>
            <a:r>
              <a:rPr lang="en-US" altLang="en-US" sz="2200" dirty="0" smtClean="0"/>
              <a:t>should take </a:t>
            </a:r>
            <a:r>
              <a:rPr lang="en-US" altLang="en-US" sz="2200" dirty="0"/>
              <a:t>appropriate steps to ensure that transfers are undertaken in a </a:t>
            </a:r>
            <a:r>
              <a:rPr lang="en-US" altLang="en-US" sz="2200" dirty="0" smtClean="0"/>
              <a:t>manner consistent </a:t>
            </a:r>
            <a:r>
              <a:rPr lang="en-US" altLang="en-US" sz="2200" dirty="0"/>
              <a:t>with the provisions of the </a:t>
            </a:r>
            <a:r>
              <a:rPr lang="en-US" altLang="en-US" sz="2200" dirty="0" smtClean="0"/>
              <a:t>Code</a:t>
            </a:r>
          </a:p>
          <a:p>
            <a:pPr marL="0" indent="0">
              <a:spcBef>
                <a:spcPct val="50000"/>
              </a:spcBef>
              <a:buClr>
                <a:schemeClr val="tx1"/>
              </a:buClr>
              <a:buSzTx/>
              <a:buNone/>
            </a:pPr>
            <a:endParaRPr lang="en-US" altLang="en-US" sz="2200" dirty="0"/>
          </a:p>
          <a:p>
            <a:pPr marL="0" indent="0">
              <a:spcBef>
                <a:spcPct val="50000"/>
              </a:spcBef>
              <a:buClr>
                <a:schemeClr val="tx1"/>
              </a:buClr>
              <a:buSzTx/>
              <a:buNone/>
            </a:pPr>
            <a:r>
              <a:rPr lang="en-US" altLang="en-US" sz="2200" dirty="0" smtClean="0"/>
              <a:t>Transfers </a:t>
            </a:r>
            <a:r>
              <a:rPr lang="en-US" altLang="en-US" sz="2200" dirty="0"/>
              <a:t>of </a:t>
            </a:r>
            <a:r>
              <a:rPr lang="en-US" altLang="en-US" sz="2200" dirty="0" smtClean="0"/>
              <a:t>sources </a:t>
            </a:r>
            <a:r>
              <a:rPr lang="en-US" altLang="en-US" sz="2200" dirty="0"/>
              <a:t>in Categories 1 and 2 </a:t>
            </a:r>
            <a:r>
              <a:rPr lang="en-US" altLang="en-US" sz="2200" dirty="0" smtClean="0"/>
              <a:t>take </a:t>
            </a:r>
            <a:r>
              <a:rPr lang="en-US" altLang="en-US" sz="2200" dirty="0"/>
              <a:t>place only </a:t>
            </a:r>
            <a:r>
              <a:rPr lang="en-US" altLang="en-US" sz="2200" dirty="0" smtClean="0"/>
              <a:t>with the </a:t>
            </a:r>
            <a:r>
              <a:rPr lang="en-US" altLang="en-US" sz="2200" dirty="0"/>
              <a:t>prior notification by the exporting State </a:t>
            </a:r>
            <a:r>
              <a:rPr lang="en-US" altLang="en-US" sz="2200" dirty="0" smtClean="0"/>
              <a:t>and </a:t>
            </a:r>
            <a:r>
              <a:rPr lang="en-US" altLang="en-US" sz="2200" dirty="0"/>
              <a:t>consent </a:t>
            </a:r>
            <a:r>
              <a:rPr lang="en-US" altLang="en-US" sz="2200" dirty="0" smtClean="0"/>
              <a:t>by the </a:t>
            </a:r>
            <a:r>
              <a:rPr lang="en-US" altLang="en-US" sz="2200" dirty="0"/>
              <a:t>importing State in accordance with their respective laws and regulations</a:t>
            </a:r>
            <a:r>
              <a:rPr lang="en-US" altLang="en-US" sz="2200" dirty="0" smtClean="0"/>
              <a:t>.</a:t>
            </a:r>
          </a:p>
          <a:p>
            <a:pPr marL="0" indent="0">
              <a:spcBef>
                <a:spcPct val="50000"/>
              </a:spcBef>
              <a:buClr>
                <a:schemeClr val="tx1"/>
              </a:buClr>
              <a:buSzTx/>
              <a:buNone/>
            </a:pPr>
            <a:endParaRPr lang="en-US" altLang="en-US" sz="2200" dirty="0"/>
          </a:p>
          <a:p>
            <a:pPr marL="0" indent="0">
              <a:spcBef>
                <a:spcPct val="50000"/>
              </a:spcBef>
              <a:buClr>
                <a:schemeClr val="tx1"/>
              </a:buClr>
              <a:buSzTx/>
              <a:buNone/>
            </a:pPr>
            <a:r>
              <a:rPr lang="en-US" altLang="en-US" sz="2200" dirty="0" smtClean="0"/>
              <a:t>Code Sections 23 - 29</a:t>
            </a:r>
            <a:endParaRPr lang="en-GB" altLang="en-US" sz="2200" dirty="0"/>
          </a:p>
        </p:txBody>
      </p:sp>
      <p:sp>
        <p:nvSpPr>
          <p:cNvPr id="568323" name="Text Box 3"/>
          <p:cNvSpPr txBox="1">
            <a:spLocks noChangeArrowheads="1"/>
          </p:cNvSpPr>
          <p:nvPr/>
        </p:nvSpPr>
        <p:spPr bwMode="auto">
          <a:xfrm>
            <a:off x="539552" y="404664"/>
            <a:ext cx="86044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smtClean="0">
                <a:solidFill>
                  <a:srgbClr val="008080"/>
                </a:solidFill>
                <a:latin typeface="Arial "/>
                <a:ea typeface="+mj-ea"/>
                <a:cs typeface="+mj-cs"/>
              </a:rPr>
              <a:t>Code - Import </a:t>
            </a:r>
            <a:r>
              <a:rPr lang="en-GB" altLang="en-US" sz="2800" b="1" dirty="0">
                <a:solidFill>
                  <a:srgbClr val="008080"/>
                </a:solidFill>
                <a:latin typeface="Arial "/>
                <a:ea typeface="+mj-ea"/>
                <a:cs typeface="+mj-cs"/>
              </a:rPr>
              <a:t>and export of radioactive sources</a:t>
            </a:r>
            <a:endParaRPr lang="en-AU" altLang="en-US" sz="2800" b="1" dirty="0">
              <a:solidFill>
                <a:srgbClr val="008080"/>
              </a:solidFill>
              <a:latin typeface="Arial "/>
              <a:ea typeface="+mj-ea"/>
              <a:cs typeface="+mj-cs"/>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948264" y="3478712"/>
            <a:ext cx="2307203" cy="3379288"/>
          </a:xfrm>
          <a:prstGeom prst="rect">
            <a:avLst/>
          </a:prstGeom>
          <a:noFill/>
        </p:spPr>
      </p:pic>
      <p:sp>
        <p:nvSpPr>
          <p:cNvPr id="6" name="Down Arrow 5"/>
          <p:cNvSpPr/>
          <p:nvPr/>
        </p:nvSpPr>
        <p:spPr>
          <a:xfrm rot="16200000">
            <a:off x="4623627" y="4559300"/>
            <a:ext cx="1324496" cy="3096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222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95536" y="908720"/>
            <a:ext cx="3384376" cy="4956988"/>
          </a:xfrm>
          <a:noFill/>
        </p:spPr>
      </p:pic>
      <p:sp>
        <p:nvSpPr>
          <p:cNvPr id="26629" name="Rectangle 6"/>
          <p:cNvSpPr>
            <a:spLocks noGrp="1" noChangeArrowheads="1"/>
          </p:cNvSpPr>
          <p:nvPr>
            <p:ph type="title"/>
          </p:nvPr>
        </p:nvSpPr>
        <p:spPr>
          <a:xfrm>
            <a:off x="179512" y="0"/>
            <a:ext cx="6660232" cy="692696"/>
          </a:xfrm>
          <a:noFill/>
        </p:spPr>
        <p:txBody>
          <a:bodyPr>
            <a:normAutofit/>
          </a:bodyPr>
          <a:lstStyle/>
          <a:p>
            <a:r>
              <a:rPr lang="en-US" sz="2800" dirty="0">
                <a:solidFill>
                  <a:srgbClr val="008080"/>
                </a:solidFill>
              </a:rPr>
              <a:t>Guidance </a:t>
            </a:r>
            <a:r>
              <a:rPr lang="en-US" sz="2800" dirty="0" smtClean="0">
                <a:solidFill>
                  <a:srgbClr val="008080"/>
                </a:solidFill>
              </a:rPr>
              <a:t>– Import and Export </a:t>
            </a:r>
            <a:endParaRPr lang="en-US" sz="2800" dirty="0">
              <a:solidFill>
                <a:srgbClr val="008080"/>
              </a:solidFill>
            </a:endParaRPr>
          </a:p>
        </p:txBody>
      </p:sp>
      <p:pic>
        <p:nvPicPr>
          <p:cNvPr id="5" name="Picture 4" descr="CARGO_VES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72011"/>
            <a:ext cx="3131493" cy="40859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txBox="1">
            <a:spLocks noChangeArrowheads="1"/>
          </p:cNvSpPr>
          <p:nvPr/>
        </p:nvSpPr>
        <p:spPr>
          <a:xfrm>
            <a:off x="3851920" y="764704"/>
            <a:ext cx="5075709" cy="208823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marL="342900" indent="-342900">
              <a:buFont typeface="Arial" panose="020B0604020202020204" pitchFamily="34" charset="0"/>
              <a:buChar char="•"/>
            </a:pPr>
            <a:r>
              <a:rPr lang="en-US" sz="2000" dirty="0" smtClean="0">
                <a:solidFill>
                  <a:schemeClr val="tx1"/>
                </a:solidFill>
              </a:rPr>
              <a:t>Approved by the Board in 2004</a:t>
            </a:r>
          </a:p>
          <a:p>
            <a:pPr marL="342900" indent="-342900">
              <a:buFont typeface="Arial" panose="020B0604020202020204" pitchFamily="34" charset="0"/>
              <a:buChar char="•"/>
            </a:pPr>
            <a:r>
              <a:rPr lang="en-US" sz="2000" dirty="0" smtClean="0">
                <a:solidFill>
                  <a:schemeClr val="tx1"/>
                </a:solidFill>
              </a:rPr>
              <a:t>Published originally in 2005</a:t>
            </a:r>
          </a:p>
          <a:p>
            <a:pPr marL="342900" indent="-342900">
              <a:buFont typeface="Arial" panose="020B0604020202020204" pitchFamily="34" charset="0"/>
              <a:buChar char="•"/>
            </a:pPr>
            <a:r>
              <a:rPr lang="en-US" sz="2000" dirty="0" smtClean="0">
                <a:solidFill>
                  <a:schemeClr val="tx1"/>
                </a:solidFill>
              </a:rPr>
              <a:t>Revised in 2011</a:t>
            </a:r>
          </a:p>
          <a:p>
            <a:pPr marL="342900" indent="-342900">
              <a:buFont typeface="Arial" panose="020B0604020202020204" pitchFamily="34" charset="0"/>
              <a:buChar char="•"/>
            </a:pPr>
            <a:r>
              <a:rPr lang="en-US" sz="2000" dirty="0" smtClean="0">
                <a:solidFill>
                  <a:schemeClr val="tx1"/>
                </a:solidFill>
              </a:rPr>
              <a:t>Published revised in 2012</a:t>
            </a:r>
          </a:p>
          <a:p>
            <a:pPr marL="342900" indent="-342900">
              <a:buFont typeface="Arial" panose="020B0604020202020204" pitchFamily="34" charset="0"/>
              <a:buChar char="•"/>
            </a:pPr>
            <a:r>
              <a:rPr lang="en-US" sz="2000" dirty="0" smtClean="0">
                <a:solidFill>
                  <a:schemeClr val="tx1"/>
                </a:solidFill>
              </a:rPr>
              <a:t>Addresses paragraphs 23 – 29 of the Code on export-import </a:t>
            </a:r>
            <a:endParaRPr lang="en-US" sz="2000" dirty="0">
              <a:solidFill>
                <a:schemeClr val="tx1"/>
              </a:solidFill>
            </a:endParaRPr>
          </a:p>
        </p:txBody>
      </p:sp>
    </p:spTree>
    <p:extLst>
      <p:ext uri="{BB962C8B-B14F-4D97-AF65-F5344CB8AC3E}">
        <p14:creationId xmlns:p14="http://schemas.microsoft.com/office/powerpoint/2010/main" val="3968362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7267" name="Rectangle 3"/>
          <p:cNvSpPr>
            <a:spLocks noGrp="1" noChangeArrowheads="1"/>
          </p:cNvSpPr>
          <p:nvPr>
            <p:ph type="body" sz="half" idx="1"/>
          </p:nvPr>
        </p:nvSpPr>
        <p:spPr>
          <a:xfrm>
            <a:off x="395536" y="1124744"/>
            <a:ext cx="8505825" cy="5256584"/>
          </a:xfrm>
        </p:spPr>
        <p:txBody>
          <a:bodyPr>
            <a:noAutofit/>
          </a:bodyPr>
          <a:lstStyle/>
          <a:p>
            <a:pPr eaLnBrk="1" hangingPunct="1">
              <a:spcBef>
                <a:spcPts val="1200"/>
              </a:spcBef>
              <a:spcAft>
                <a:spcPts val="600"/>
              </a:spcAft>
              <a:buFont typeface="Wingdings" pitchFamily="2" charset="2"/>
              <a:buChar char="Ø"/>
            </a:pPr>
            <a:r>
              <a:rPr lang="en-GB" sz="2400" dirty="0" smtClean="0"/>
              <a:t>Provides guidance on how to import and export Category 1 and 2 sources in accordance with the </a:t>
            </a:r>
            <a:r>
              <a:rPr lang="en-GB" sz="2400" i="1" dirty="0" smtClean="0"/>
              <a:t>Code of Conduct</a:t>
            </a:r>
          </a:p>
          <a:p>
            <a:pPr eaLnBrk="1" hangingPunct="1">
              <a:spcBef>
                <a:spcPts val="1200"/>
              </a:spcBef>
              <a:spcAft>
                <a:spcPts val="600"/>
              </a:spcAft>
              <a:buFont typeface="Wingdings" pitchFamily="2" charset="2"/>
              <a:buChar char="Ø"/>
            </a:pPr>
            <a:r>
              <a:rPr lang="en-GB" sz="2400" dirty="0" smtClean="0"/>
              <a:t>Encourages nomination of a Point of Contact </a:t>
            </a:r>
          </a:p>
          <a:p>
            <a:pPr eaLnBrk="1" hangingPunct="1">
              <a:spcBef>
                <a:spcPts val="1200"/>
              </a:spcBef>
              <a:spcAft>
                <a:spcPts val="600"/>
              </a:spcAft>
              <a:buFont typeface="Wingdings" pitchFamily="2" charset="2"/>
              <a:buChar char="Ø"/>
            </a:pPr>
            <a:r>
              <a:rPr lang="en-GB" sz="2400" dirty="0" smtClean="0"/>
              <a:t>Explains terminology on import and export of sources</a:t>
            </a:r>
          </a:p>
          <a:p>
            <a:pPr eaLnBrk="1" hangingPunct="1">
              <a:spcBef>
                <a:spcPts val="1200"/>
              </a:spcBef>
              <a:spcAft>
                <a:spcPts val="600"/>
              </a:spcAft>
              <a:buFont typeface="Wingdings" pitchFamily="2" charset="2"/>
              <a:buChar char="Ø"/>
            </a:pPr>
            <a:r>
              <a:rPr lang="en-GB" sz="2400" dirty="0" smtClean="0"/>
              <a:t>Defines “exceptional circumstances”</a:t>
            </a:r>
          </a:p>
          <a:p>
            <a:pPr eaLnBrk="1" hangingPunct="1">
              <a:spcBef>
                <a:spcPts val="1200"/>
              </a:spcBef>
              <a:spcAft>
                <a:spcPts val="600"/>
              </a:spcAft>
              <a:buFont typeface="Wingdings" pitchFamily="2" charset="2"/>
              <a:buChar char="Ø"/>
            </a:pPr>
            <a:r>
              <a:rPr lang="en-GB" sz="2400" dirty="0" smtClean="0"/>
              <a:t>Includes an “Importing and Exporting State Questionnaire”</a:t>
            </a:r>
          </a:p>
        </p:txBody>
      </p:sp>
      <p:sp>
        <p:nvSpPr>
          <p:cNvPr id="6" name="Rectangle 6"/>
          <p:cNvSpPr>
            <a:spLocks noGrp="1" noChangeArrowheads="1"/>
          </p:cNvSpPr>
          <p:nvPr>
            <p:ph type="title"/>
          </p:nvPr>
        </p:nvSpPr>
        <p:spPr>
          <a:xfrm>
            <a:off x="251520" y="116632"/>
            <a:ext cx="6804248" cy="764704"/>
          </a:xfrm>
          <a:noFill/>
        </p:spPr>
        <p:txBody>
          <a:bodyPr>
            <a:normAutofit/>
          </a:bodyPr>
          <a:lstStyle/>
          <a:p>
            <a:pPr eaLnBrk="1" hangingPunct="1"/>
            <a:r>
              <a:rPr lang="en-US" sz="2800" dirty="0">
                <a:solidFill>
                  <a:srgbClr val="008080"/>
                </a:solidFill>
              </a:rPr>
              <a:t>Import/Export </a:t>
            </a:r>
            <a:r>
              <a:rPr lang="en-US" sz="2800" dirty="0" smtClean="0">
                <a:solidFill>
                  <a:srgbClr val="008080"/>
                </a:solidFill>
              </a:rPr>
              <a:t>Guidance contents</a:t>
            </a:r>
            <a:endParaRPr lang="en-US" sz="2800" dirty="0">
              <a:solidFill>
                <a:srgbClr val="00808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177" y="4293095"/>
            <a:ext cx="6153298" cy="255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290771"/>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0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D1CA99-E6CF-45C7-8E36-E4BA9C16D463}" type="slidenum">
              <a:rPr lang="en-GB" altLang="en-US"/>
              <a:pPr/>
              <a:t>23</a:t>
            </a:fld>
            <a:endParaRPr lang="en-GB" altLang="en-US"/>
          </a:p>
        </p:txBody>
      </p:sp>
      <p:sp>
        <p:nvSpPr>
          <p:cNvPr id="560130" name="Rectangle 2"/>
          <p:cNvSpPr>
            <a:spLocks noGrp="1" noChangeArrowheads="1"/>
          </p:cNvSpPr>
          <p:nvPr>
            <p:ph type="body" idx="1"/>
          </p:nvPr>
        </p:nvSpPr>
        <p:spPr bwMode="auto">
          <a:xfrm>
            <a:off x="0" y="980728"/>
            <a:ext cx="9144000" cy="4247317"/>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000" b="1" dirty="0"/>
              <a:t>Import</a:t>
            </a:r>
            <a:r>
              <a:rPr lang="en-GB" altLang="en-US" sz="2000" dirty="0"/>
              <a:t> of Category 1 and 2 sources should be authorized only if: </a:t>
            </a:r>
          </a:p>
          <a:p>
            <a:pPr marL="979488" lvl="1" indent="-342900">
              <a:spcBef>
                <a:spcPct val="50000"/>
              </a:spcBef>
              <a:buClr>
                <a:schemeClr val="tx1"/>
              </a:buClr>
            </a:pPr>
            <a:r>
              <a:rPr lang="en-GB" altLang="en-US" sz="2000" dirty="0" smtClean="0"/>
              <a:t>the </a:t>
            </a:r>
            <a:r>
              <a:rPr lang="en-GB" altLang="en-US" sz="2000" dirty="0"/>
              <a:t>recipient is authorized to receive and </a:t>
            </a:r>
            <a:r>
              <a:rPr lang="en-GB" altLang="en-US" sz="2000" dirty="0" smtClean="0"/>
              <a:t>possess the source</a:t>
            </a:r>
            <a:endParaRPr lang="en-GB" altLang="en-US" sz="2000" dirty="0"/>
          </a:p>
          <a:p>
            <a:pPr marL="979488" lvl="1" indent="-342900">
              <a:spcBef>
                <a:spcPct val="50000"/>
              </a:spcBef>
              <a:buClr>
                <a:schemeClr val="tx1"/>
              </a:buClr>
            </a:pPr>
            <a:r>
              <a:rPr lang="en-GB" altLang="en-US" sz="2000" dirty="0" smtClean="0"/>
              <a:t>the </a:t>
            </a:r>
            <a:r>
              <a:rPr lang="en-GB" altLang="en-US" sz="2000" dirty="0"/>
              <a:t>State has the appropriate technical </a:t>
            </a:r>
            <a:r>
              <a:rPr lang="en-GB" altLang="en-US" sz="2000" dirty="0" smtClean="0"/>
              <a:t>and </a:t>
            </a:r>
            <a:r>
              <a:rPr lang="en-GB" altLang="en-US" sz="2000" dirty="0"/>
              <a:t>administrative capability, resources and </a:t>
            </a:r>
            <a:r>
              <a:rPr lang="en-GB" altLang="en-US" sz="2000" dirty="0" smtClean="0"/>
              <a:t>regulatory infrastructure structure </a:t>
            </a:r>
            <a:r>
              <a:rPr lang="en-GB" altLang="en-US" sz="2000" dirty="0"/>
              <a:t>needed to ensure that the </a:t>
            </a:r>
            <a:r>
              <a:rPr lang="en-GB" altLang="en-US" sz="2000" dirty="0" smtClean="0"/>
              <a:t>source is managed safely</a:t>
            </a:r>
          </a:p>
          <a:p>
            <a:pPr marL="361950" indent="-361950">
              <a:spcBef>
                <a:spcPct val="50000"/>
              </a:spcBef>
              <a:buClr>
                <a:schemeClr val="tx1"/>
              </a:buClr>
              <a:buSzTx/>
              <a:tabLst>
                <a:tab pos="447675" algn="l"/>
              </a:tabLst>
            </a:pPr>
            <a:r>
              <a:rPr lang="en-GB" altLang="en-US" sz="2000" b="1" dirty="0"/>
              <a:t>Export</a:t>
            </a:r>
            <a:r>
              <a:rPr lang="en-GB" altLang="en-US" sz="2000" dirty="0"/>
              <a:t> of a Category 1 or 2 source should be authorized only if the exporting state can satisfy itself that the receiving State:  </a:t>
            </a:r>
          </a:p>
          <a:p>
            <a:pPr marL="809625" lvl="1" indent="-268288">
              <a:spcBef>
                <a:spcPct val="50000"/>
              </a:spcBef>
              <a:buClr>
                <a:schemeClr val="tx1"/>
              </a:buClr>
              <a:buSzTx/>
              <a:tabLst>
                <a:tab pos="447675" algn="l"/>
              </a:tabLst>
            </a:pPr>
            <a:r>
              <a:rPr lang="en-GB" altLang="en-US" sz="2000" dirty="0"/>
              <a:t>has authorized the recipient to receive and </a:t>
            </a:r>
            <a:r>
              <a:rPr lang="en-GB" altLang="en-US" sz="2000" dirty="0" smtClean="0"/>
              <a:t>possess the </a:t>
            </a:r>
            <a:r>
              <a:rPr lang="en-GB" altLang="en-US" sz="2000" dirty="0"/>
              <a:t>source</a:t>
            </a:r>
          </a:p>
          <a:p>
            <a:pPr marL="809625" lvl="1" indent="-268288">
              <a:spcBef>
                <a:spcPct val="50000"/>
              </a:spcBef>
              <a:buClr>
                <a:schemeClr val="tx1"/>
              </a:buClr>
              <a:buSzTx/>
              <a:tabLst>
                <a:tab pos="447675" algn="l"/>
              </a:tabLst>
            </a:pPr>
            <a:r>
              <a:rPr lang="en-GB" altLang="en-US" sz="2000" dirty="0"/>
              <a:t>has the appropriate technical and administrative </a:t>
            </a:r>
            <a:r>
              <a:rPr lang="en-GB" altLang="en-US" sz="2000" dirty="0" smtClean="0"/>
              <a:t>capability</a:t>
            </a:r>
            <a:r>
              <a:rPr lang="en-GB" altLang="en-US" sz="2000" dirty="0"/>
              <a:t>, resources and regulatory infrastructure to ensure that the source will be managed </a:t>
            </a:r>
            <a:r>
              <a:rPr lang="en-GB" altLang="en-US" sz="2000" dirty="0" smtClean="0"/>
              <a:t>safely</a:t>
            </a:r>
            <a:endParaRPr lang="en-GB" altLang="en-US" sz="2000" dirty="0"/>
          </a:p>
        </p:txBody>
      </p:sp>
      <p:sp>
        <p:nvSpPr>
          <p:cNvPr id="560131" name="Text Box 3"/>
          <p:cNvSpPr txBox="1">
            <a:spLocks noChangeArrowheads="1"/>
          </p:cNvSpPr>
          <p:nvPr/>
        </p:nvSpPr>
        <p:spPr bwMode="auto">
          <a:xfrm>
            <a:off x="395536" y="332656"/>
            <a:ext cx="7920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a:solidFill>
                  <a:srgbClr val="008080"/>
                </a:solidFill>
                <a:latin typeface="Arial "/>
                <a:ea typeface="+mj-ea"/>
                <a:cs typeface="+mj-cs"/>
              </a:rPr>
              <a:t>Import and export of radioactive sources</a:t>
            </a:r>
            <a:endParaRPr lang="en-AU" altLang="en-US" sz="2800" b="1" dirty="0">
              <a:solidFill>
                <a:srgbClr val="008080"/>
              </a:solidFill>
              <a:latin typeface="Arial "/>
              <a:ea typeface="+mj-ea"/>
              <a:cs typeface="+mj-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485484"/>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43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1B9F3F20-21C1-423E-AE9C-2553A7E2CDEE}" type="slidenum">
              <a:rPr lang="en-GB" altLang="en-US"/>
              <a:pPr/>
              <a:t>24</a:t>
            </a:fld>
            <a:endParaRPr lang="en-GB" altLang="en-US"/>
          </a:p>
        </p:txBody>
      </p:sp>
      <p:sp>
        <p:nvSpPr>
          <p:cNvPr id="564226" name="Rectangle 2"/>
          <p:cNvSpPr>
            <a:spLocks noGrp="1" noChangeArrowheads="1"/>
          </p:cNvSpPr>
          <p:nvPr>
            <p:ph type="body" idx="1"/>
          </p:nvPr>
        </p:nvSpPr>
        <p:spPr bwMode="auto">
          <a:xfrm>
            <a:off x="395536" y="908720"/>
            <a:ext cx="8496944" cy="2123658"/>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Import or export may also be authorized in exceptional circumstances </a:t>
            </a:r>
          </a:p>
          <a:p>
            <a:pPr marL="979488" lvl="1" indent="-342900">
              <a:spcBef>
                <a:spcPct val="50000"/>
              </a:spcBef>
              <a:buClr>
                <a:schemeClr val="tx1"/>
              </a:buClr>
            </a:pPr>
            <a:r>
              <a:rPr lang="en-GB" altLang="en-US" sz="2200" dirty="0" smtClean="0"/>
              <a:t>with </a:t>
            </a:r>
            <a:r>
              <a:rPr lang="en-GB" altLang="en-US" sz="2200" dirty="0"/>
              <a:t>the consent of the importing State </a:t>
            </a:r>
          </a:p>
          <a:p>
            <a:pPr marL="979488" lvl="1" indent="-342900">
              <a:spcBef>
                <a:spcPct val="50000"/>
              </a:spcBef>
              <a:buClr>
                <a:schemeClr val="tx1"/>
              </a:buClr>
            </a:pPr>
            <a:r>
              <a:rPr lang="en-GB" altLang="en-US" sz="2200" dirty="0" smtClean="0"/>
              <a:t>if </a:t>
            </a:r>
            <a:r>
              <a:rPr lang="en-GB" altLang="en-US" sz="2200" dirty="0"/>
              <a:t>an alternative arrangement has </a:t>
            </a:r>
            <a:r>
              <a:rPr lang="en-GB" altLang="en-US" sz="2200" dirty="0" smtClean="0"/>
              <a:t>been made </a:t>
            </a:r>
            <a:r>
              <a:rPr lang="en-GB" altLang="en-US" sz="2200" dirty="0"/>
              <a:t>to ensure the source will be </a:t>
            </a:r>
            <a:r>
              <a:rPr lang="en-GB" altLang="en-US" sz="2200" dirty="0" smtClean="0"/>
              <a:t>managed in </a:t>
            </a:r>
            <a:r>
              <a:rPr lang="en-GB" altLang="en-US" sz="2200" dirty="0"/>
              <a:t>a safe and secure manner.</a:t>
            </a:r>
          </a:p>
        </p:txBody>
      </p:sp>
      <p:sp>
        <p:nvSpPr>
          <p:cNvPr id="564227" name="Text Box 3"/>
          <p:cNvSpPr txBox="1">
            <a:spLocks noChangeArrowheads="1"/>
          </p:cNvSpPr>
          <p:nvPr/>
        </p:nvSpPr>
        <p:spPr bwMode="auto">
          <a:xfrm>
            <a:off x="323528" y="332656"/>
            <a:ext cx="609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800" b="1" dirty="0">
                <a:solidFill>
                  <a:srgbClr val="008080"/>
                </a:solidFill>
                <a:latin typeface="Arial "/>
                <a:ea typeface="+mj-ea"/>
                <a:cs typeface="+mj-cs"/>
              </a:rPr>
              <a:t>Exceptional circumstances</a:t>
            </a:r>
            <a:endParaRPr lang="en-AU" altLang="en-US" sz="2800" b="1" dirty="0">
              <a:solidFill>
                <a:srgbClr val="008080"/>
              </a:solidFill>
              <a:latin typeface="Arial "/>
              <a:ea typeface="+mj-ea"/>
              <a:cs typeface="+mj-cs"/>
            </a:endParaRPr>
          </a:p>
        </p:txBody>
      </p:sp>
      <p:sp>
        <p:nvSpPr>
          <p:cNvPr id="6" name="Rectangle 2"/>
          <p:cNvSpPr>
            <a:spLocks noChangeArrowheads="1"/>
          </p:cNvSpPr>
          <p:nvPr/>
        </p:nvSpPr>
        <p:spPr bwMode="auto">
          <a:xfrm>
            <a:off x="1619672" y="3212976"/>
            <a:ext cx="7560840" cy="330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55600" indent="-3556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pPr marL="0" indent="0">
              <a:spcBef>
                <a:spcPct val="50000"/>
              </a:spcBef>
              <a:buClr>
                <a:schemeClr val="tx1"/>
              </a:buClr>
              <a:buSzTx/>
              <a:buNone/>
            </a:pPr>
            <a:r>
              <a:rPr lang="en-GB" altLang="en-US" sz="2200" i="1" dirty="0" smtClean="0"/>
              <a:t>Exceptional </a:t>
            </a:r>
            <a:r>
              <a:rPr lang="en-GB" altLang="en-US" sz="2200" i="1" dirty="0"/>
              <a:t>Circumstances </a:t>
            </a:r>
          </a:p>
          <a:p>
            <a:pPr>
              <a:spcBef>
                <a:spcPct val="50000"/>
              </a:spcBef>
              <a:buClr>
                <a:schemeClr val="tx1"/>
              </a:buClr>
              <a:buSzTx/>
            </a:pPr>
            <a:r>
              <a:rPr lang="en-GB" altLang="en-US" sz="2200" b="0" i="1" dirty="0" smtClean="0"/>
              <a:t>Cases </a:t>
            </a:r>
            <a:r>
              <a:rPr lang="en-GB" altLang="en-US" sz="2200" b="0" i="1" dirty="0"/>
              <a:t>of considerable health or medical need as acknowledged by importing and exporting </a:t>
            </a:r>
            <a:r>
              <a:rPr lang="en-GB" altLang="en-US" sz="2200" b="0" i="1" dirty="0" smtClean="0"/>
              <a:t>State</a:t>
            </a:r>
            <a:endParaRPr lang="en-GB" altLang="en-US" sz="2200" b="0" i="1" dirty="0"/>
          </a:p>
          <a:p>
            <a:pPr>
              <a:spcBef>
                <a:spcPct val="50000"/>
              </a:spcBef>
              <a:buClr>
                <a:schemeClr val="tx1"/>
              </a:buClr>
              <a:buSzTx/>
            </a:pPr>
            <a:r>
              <a:rPr lang="en-GB" altLang="en-US" sz="2200" b="0" i="1" dirty="0"/>
              <a:t>Cases where there is imminent radiological hazard or security threat by radioactive source(s</a:t>
            </a:r>
            <a:r>
              <a:rPr lang="en-GB" altLang="en-US" sz="2200" b="0" i="1" dirty="0" smtClean="0"/>
              <a:t>)</a:t>
            </a:r>
            <a:endParaRPr lang="en-GB" altLang="en-US" sz="2200" b="0" i="1" dirty="0"/>
          </a:p>
          <a:p>
            <a:pPr>
              <a:spcBef>
                <a:spcPct val="50000"/>
              </a:spcBef>
              <a:buClr>
                <a:schemeClr val="tx1"/>
              </a:buClr>
              <a:buSzTx/>
            </a:pPr>
            <a:r>
              <a:rPr lang="en-GB" altLang="en-US" sz="2200" b="0" i="1" dirty="0"/>
              <a:t>Cases in which the exporting facility or State maintains control of radioactive source(s) throughout the period they are outside the exporting </a:t>
            </a:r>
            <a:r>
              <a:rPr lang="en-GB" altLang="en-US" sz="2200" b="0" i="1" dirty="0" smtClean="0"/>
              <a:t>State</a:t>
            </a:r>
            <a:endParaRPr lang="en-GB" altLang="en-US" sz="2200" b="0" i="1" dirty="0"/>
          </a:p>
        </p:txBody>
      </p:sp>
      <p:pic>
        <p:nvPicPr>
          <p:cNvPr id="8" name="Picture 7"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739" y="834974"/>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29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248" y="5733256"/>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81B3E1B8-DF68-4DA8-AC33-19874AA7F896}" type="slidenum">
              <a:rPr lang="en-GB" altLang="en-US"/>
              <a:pPr/>
              <a:t>25</a:t>
            </a:fld>
            <a:endParaRPr lang="en-GB" altLang="en-US"/>
          </a:p>
        </p:txBody>
      </p:sp>
      <p:sp>
        <p:nvSpPr>
          <p:cNvPr id="566274" name="Rectangle 2"/>
          <p:cNvSpPr>
            <a:spLocks noGrp="1" noChangeArrowheads="1"/>
          </p:cNvSpPr>
          <p:nvPr>
            <p:ph type="body" idx="1"/>
          </p:nvPr>
        </p:nvSpPr>
        <p:spPr bwMode="auto">
          <a:xfrm>
            <a:off x="251520" y="908720"/>
            <a:ext cx="8712968" cy="263149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a:t>Every State should allow for </a:t>
            </a:r>
            <a:r>
              <a:rPr lang="en-GB" altLang="en-US" sz="2200" b="1" dirty="0"/>
              <a:t>re-entry </a:t>
            </a:r>
            <a:r>
              <a:rPr lang="en-GB" altLang="en-US" sz="2200" b="1" dirty="0" smtClean="0"/>
              <a:t>of </a:t>
            </a:r>
            <a:r>
              <a:rPr lang="en-GB" altLang="en-US" sz="2200" b="1" dirty="0"/>
              <a:t>disused radioactive sources</a:t>
            </a:r>
            <a:r>
              <a:rPr lang="en-GB" altLang="en-US" sz="2200" dirty="0"/>
              <a:t> if, in the framework of its national law, it has accepted that they be returned to a manufacturer authorized to manage the disused sources</a:t>
            </a:r>
            <a:r>
              <a:rPr lang="en-GB" altLang="en-US" sz="2200" dirty="0" smtClean="0"/>
              <a:t>.</a:t>
            </a:r>
            <a:endParaRPr lang="en-GB" altLang="en-US" sz="2200" dirty="0"/>
          </a:p>
          <a:p>
            <a:pPr marL="361950" indent="-361950">
              <a:spcBef>
                <a:spcPct val="50000"/>
              </a:spcBef>
              <a:buClr>
                <a:schemeClr val="tx1"/>
              </a:buClr>
              <a:buSzTx/>
            </a:pPr>
            <a:r>
              <a:rPr lang="en-GB" altLang="en-US" sz="2200" dirty="0"/>
              <a:t>Every State should take </a:t>
            </a:r>
            <a:r>
              <a:rPr lang="en-GB" altLang="en-US" sz="2200" dirty="0" smtClean="0"/>
              <a:t>steps </a:t>
            </a:r>
            <a:r>
              <a:rPr lang="en-GB" altLang="en-US" sz="2200" dirty="0"/>
              <a:t>to ensure that import or export is conducted in a manner consistent with </a:t>
            </a:r>
            <a:r>
              <a:rPr lang="en-GB" altLang="en-US" sz="2200" dirty="0" smtClean="0"/>
              <a:t>relevant </a:t>
            </a:r>
            <a:r>
              <a:rPr lang="en-GB" altLang="en-US" sz="2200" dirty="0"/>
              <a:t>international standards </a:t>
            </a:r>
            <a:r>
              <a:rPr lang="en-GB" altLang="en-US" sz="2200" dirty="0" smtClean="0"/>
              <a:t>for the </a:t>
            </a:r>
            <a:r>
              <a:rPr lang="en-GB" altLang="en-US" sz="2200" dirty="0"/>
              <a:t>transport of radioactive materials.</a:t>
            </a:r>
          </a:p>
        </p:txBody>
      </p:sp>
      <p:sp>
        <p:nvSpPr>
          <p:cNvPr id="566275" name="Text Box 3"/>
          <p:cNvSpPr txBox="1">
            <a:spLocks noChangeArrowheads="1"/>
          </p:cNvSpPr>
          <p:nvPr/>
        </p:nvSpPr>
        <p:spPr bwMode="auto">
          <a:xfrm>
            <a:off x="395536" y="188640"/>
            <a:ext cx="78488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b="1" dirty="0">
                <a:solidFill>
                  <a:srgbClr val="008080"/>
                </a:solidFill>
                <a:latin typeface="Arial "/>
                <a:ea typeface="+mj-ea"/>
                <a:cs typeface="+mj-cs"/>
              </a:rPr>
              <a:t>Import and export of radioactive sources</a:t>
            </a:r>
            <a:endParaRPr lang="en-AU" altLang="en-US" sz="2800" b="1" dirty="0">
              <a:solidFill>
                <a:srgbClr val="008080"/>
              </a:solidFill>
              <a:latin typeface="Arial "/>
              <a:ea typeface="+mj-ea"/>
              <a:cs typeface="+mj-cs"/>
            </a:endParaRPr>
          </a:p>
        </p:txBody>
      </p:sp>
      <p:sp>
        <p:nvSpPr>
          <p:cNvPr id="5" name="Rectangle 2"/>
          <p:cNvSpPr txBox="1">
            <a:spLocks noChangeArrowheads="1"/>
          </p:cNvSpPr>
          <p:nvPr/>
        </p:nvSpPr>
        <p:spPr bwMode="auto">
          <a:xfrm>
            <a:off x="179512" y="3645024"/>
            <a:ext cx="8856984" cy="2800767"/>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361950">
              <a:spcBef>
                <a:spcPct val="50000"/>
              </a:spcBef>
              <a:buClr>
                <a:schemeClr val="tx1"/>
              </a:buClr>
            </a:pPr>
            <a:r>
              <a:rPr lang="en-GB" altLang="en-US" sz="2200" dirty="0" smtClean="0"/>
              <a:t>Transport of radioactive sources </a:t>
            </a:r>
            <a:r>
              <a:rPr lang="en-GB" altLang="en-US" sz="2200" b="1" dirty="0" smtClean="0"/>
              <a:t>through the territory of a transit </a:t>
            </a:r>
            <a:r>
              <a:rPr lang="en-GB" altLang="en-US" sz="2200" dirty="0" smtClean="0"/>
              <a:t>or trans-shipment state:</a:t>
            </a:r>
          </a:p>
          <a:p>
            <a:pPr marL="636588" lvl="1" indent="0">
              <a:spcBef>
                <a:spcPct val="50000"/>
              </a:spcBef>
              <a:buClr>
                <a:schemeClr val="tx1"/>
              </a:buClr>
            </a:pPr>
            <a:r>
              <a:rPr lang="en-GB" altLang="en-US" sz="2200" dirty="0" smtClean="0"/>
              <a:t> should be conducted in a manner consistent with </a:t>
            </a:r>
            <a:br>
              <a:rPr lang="en-GB" altLang="en-US" sz="2200" dirty="0" smtClean="0"/>
            </a:br>
            <a:r>
              <a:rPr lang="en-GB" altLang="en-US" sz="2200" dirty="0" smtClean="0"/>
              <a:t>  existing relevant international standards relating to </a:t>
            </a:r>
            <a:br>
              <a:rPr lang="en-GB" altLang="en-US" sz="2200" dirty="0" smtClean="0"/>
            </a:br>
            <a:r>
              <a:rPr lang="en-GB" altLang="en-US" sz="2200" dirty="0" smtClean="0"/>
              <a:t>  the transport of radioactive materials </a:t>
            </a:r>
          </a:p>
          <a:p>
            <a:pPr marL="636588" lvl="1" indent="0">
              <a:spcBef>
                <a:spcPct val="50000"/>
              </a:spcBef>
              <a:buClr>
                <a:schemeClr val="tx1"/>
              </a:buClr>
            </a:pPr>
            <a:r>
              <a:rPr lang="en-GB" altLang="en-US" sz="2200" dirty="0" smtClean="0"/>
              <a:t> particular attention should be paid to maintaining</a:t>
            </a:r>
            <a:br>
              <a:rPr lang="en-GB" altLang="en-US" sz="2200" dirty="0" smtClean="0"/>
            </a:br>
            <a:r>
              <a:rPr lang="en-GB" altLang="en-US" sz="2200" dirty="0" smtClean="0"/>
              <a:t>  continuity of control during international transport.</a:t>
            </a:r>
            <a:endParaRPr lang="en-GB" altLang="en-US" sz="2200" dirty="0"/>
          </a:p>
        </p:txBody>
      </p:sp>
      <p:pic>
        <p:nvPicPr>
          <p:cNvPr id="7" name="Picture 6"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739" y="4077072"/>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63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D2763D7-63AB-431E-9B94-1C5DCB116C9F}" type="slidenum">
              <a:rPr lang="en-GB" altLang="en-US"/>
              <a:pPr/>
              <a:t>26</a:t>
            </a:fld>
            <a:endParaRPr lang="en-GB" altLang="en-US"/>
          </a:p>
        </p:txBody>
      </p:sp>
      <p:sp>
        <p:nvSpPr>
          <p:cNvPr id="1181698" name="Rectangle 2"/>
          <p:cNvSpPr>
            <a:spLocks noGrp="1" noChangeArrowheads="1"/>
          </p:cNvSpPr>
          <p:nvPr>
            <p:ph type="body" idx="1"/>
          </p:nvPr>
        </p:nvSpPr>
        <p:spPr>
          <a:xfrm>
            <a:off x="683568" y="1124744"/>
            <a:ext cx="8208912" cy="701675"/>
          </a:xfrm>
        </p:spPr>
        <p:txBody>
          <a:bodyPr wrap="square">
            <a:spAutoFit/>
          </a:bodyPr>
          <a:lstStyle/>
          <a:p>
            <a:pPr marL="0" indent="0">
              <a:buFontTx/>
              <a:buNone/>
            </a:pPr>
            <a:r>
              <a:rPr lang="en-GB" altLang="en-US" sz="2000" dirty="0"/>
              <a:t>In deciding whether to authorize the export of </a:t>
            </a:r>
            <a:r>
              <a:rPr lang="en-GB" altLang="en-US" sz="2000" dirty="0" smtClean="0"/>
              <a:t>Category </a:t>
            </a:r>
            <a:r>
              <a:rPr lang="en-GB" altLang="en-US" sz="2000" dirty="0"/>
              <a:t>1 source, the </a:t>
            </a:r>
            <a:r>
              <a:rPr lang="en-GB" altLang="en-US" sz="2000" b="1" dirty="0"/>
              <a:t>exporting State </a:t>
            </a:r>
            <a:r>
              <a:rPr lang="en-GB" altLang="en-US" sz="2000" dirty="0"/>
              <a:t>should:</a:t>
            </a:r>
          </a:p>
        </p:txBody>
      </p:sp>
      <p:sp>
        <p:nvSpPr>
          <p:cNvPr id="1181699" name="Text Box 3"/>
          <p:cNvSpPr txBox="1">
            <a:spLocks noChangeArrowheads="1"/>
          </p:cNvSpPr>
          <p:nvPr/>
        </p:nvSpPr>
        <p:spPr bwMode="auto">
          <a:xfrm>
            <a:off x="548481" y="188640"/>
            <a:ext cx="38411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pPr>
            <a:r>
              <a:rPr lang="en-GB" altLang="en-US" sz="2800" b="1" dirty="0">
                <a:solidFill>
                  <a:srgbClr val="008080"/>
                </a:solidFill>
                <a:latin typeface="Arial "/>
                <a:ea typeface="+mj-ea"/>
                <a:cs typeface="+mj-cs"/>
              </a:rPr>
              <a:t>Evaluation of </a:t>
            </a:r>
            <a:r>
              <a:rPr lang="en-GB" altLang="en-US" sz="2800" b="1" dirty="0" smtClean="0">
                <a:solidFill>
                  <a:srgbClr val="008080"/>
                </a:solidFill>
                <a:latin typeface="Arial "/>
                <a:ea typeface="+mj-ea"/>
                <a:cs typeface="+mj-cs"/>
              </a:rPr>
              <a:t>request</a:t>
            </a:r>
            <a:endParaRPr lang="en-GB" altLang="en-US" sz="2800" b="1" dirty="0">
              <a:solidFill>
                <a:srgbClr val="008080"/>
              </a:solidFill>
              <a:latin typeface="Arial "/>
              <a:ea typeface="+mj-ea"/>
              <a:cs typeface="+mj-cs"/>
            </a:endParaRPr>
          </a:p>
        </p:txBody>
      </p:sp>
      <p:sp>
        <p:nvSpPr>
          <p:cNvPr id="1181700" name="Rectangle 4"/>
          <p:cNvSpPr>
            <a:spLocks noChangeArrowheads="1"/>
          </p:cNvSpPr>
          <p:nvPr/>
        </p:nvSpPr>
        <p:spPr bwMode="auto">
          <a:xfrm>
            <a:off x="683568" y="1988840"/>
            <a:ext cx="7383463" cy="329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55600" indent="-3556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pPr>
              <a:buClr>
                <a:schemeClr val="tx1"/>
              </a:buClr>
              <a:buSzTx/>
            </a:pPr>
            <a:r>
              <a:rPr lang="en-GB" altLang="en-US" sz="2000" b="0" dirty="0"/>
              <a:t>satisfy itself that the recipient is authorized to possess the source</a:t>
            </a:r>
          </a:p>
          <a:p>
            <a:pPr>
              <a:buClr>
                <a:schemeClr val="tx1"/>
              </a:buClr>
              <a:buSzTx/>
            </a:pPr>
            <a:r>
              <a:rPr lang="en-GB" altLang="en-US" sz="2000" b="0" dirty="0"/>
              <a:t>satisfy itself that the importing State has technical and administrative capability, resources and regulatory structure needed for the management of the source</a:t>
            </a:r>
          </a:p>
          <a:p>
            <a:pPr lvl="1">
              <a:buClr>
                <a:schemeClr val="tx1"/>
              </a:buClr>
              <a:buSzTx/>
            </a:pPr>
            <a:r>
              <a:rPr lang="en-GB" altLang="en-US" sz="1800" b="0" dirty="0"/>
              <a:t>consider:</a:t>
            </a:r>
          </a:p>
          <a:p>
            <a:pPr lvl="2">
              <a:buClr>
                <a:schemeClr val="tx1"/>
              </a:buClr>
              <a:buSzTx/>
              <a:buFont typeface="Arial" charset="0"/>
              <a:buChar char="–"/>
            </a:pPr>
            <a:r>
              <a:rPr lang="en-GB" altLang="en-US" sz="1800" b="0" dirty="0"/>
              <a:t>whether the recipient has been engaged in illegal procurement of radioactive sources</a:t>
            </a:r>
          </a:p>
          <a:p>
            <a:pPr lvl="2">
              <a:buClr>
                <a:schemeClr val="tx1"/>
              </a:buClr>
              <a:buSzTx/>
              <a:buFont typeface="Arial" charset="0"/>
              <a:buChar char="–"/>
            </a:pPr>
            <a:r>
              <a:rPr lang="en-GB" altLang="en-US" sz="1800" b="0" dirty="0"/>
              <a:t>whether import or export has been denied to the recipient or importing State</a:t>
            </a:r>
          </a:p>
          <a:p>
            <a:pPr lvl="2">
              <a:buClr>
                <a:schemeClr val="tx1"/>
              </a:buClr>
              <a:buSzTx/>
              <a:buFont typeface="Arial" charset="0"/>
              <a:buChar char="–"/>
            </a:pPr>
            <a:r>
              <a:rPr lang="en-GB" altLang="en-US" sz="1800" b="0" dirty="0"/>
              <a:t>the risk of malicious acts involving radioactive sources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400" y="5483395"/>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76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5"/>
          <p:cNvSpPr>
            <a:spLocks noGrp="1"/>
          </p:cNvSpPr>
          <p:nvPr>
            <p:ph type="sldNum" sz="quarter" idx="12"/>
          </p:nvPr>
        </p:nvSpPr>
        <p:spPr/>
        <p:txBody>
          <a:bodyPr/>
          <a:lstStyle/>
          <a:p>
            <a:fld id="{C234761B-2D9B-47CD-860C-9A3E1AA8FAEB}" type="slidenum">
              <a:rPr lang="en-GB" altLang="en-US"/>
              <a:pPr/>
              <a:t>27</a:t>
            </a:fld>
            <a:endParaRPr lang="en-GB" altLang="en-US"/>
          </a:p>
        </p:txBody>
      </p:sp>
      <p:sp>
        <p:nvSpPr>
          <p:cNvPr id="1183746" name="Rectangle 2"/>
          <p:cNvSpPr>
            <a:spLocks noGrp="1" noChangeArrowheads="1"/>
          </p:cNvSpPr>
          <p:nvPr>
            <p:ph type="body" idx="1"/>
          </p:nvPr>
        </p:nvSpPr>
        <p:spPr>
          <a:xfrm>
            <a:off x="369627" y="866329"/>
            <a:ext cx="8280920" cy="762000"/>
          </a:xfrm>
        </p:spPr>
        <p:txBody>
          <a:bodyPr wrap="square">
            <a:spAutoFit/>
          </a:bodyPr>
          <a:lstStyle/>
          <a:p>
            <a:pPr marL="0" indent="0">
              <a:buFontTx/>
              <a:buNone/>
            </a:pPr>
            <a:r>
              <a:rPr lang="en-GB" altLang="en-US" sz="2200" dirty="0"/>
              <a:t>The importing State is notified in advance of each shipment with the following information:</a:t>
            </a:r>
          </a:p>
        </p:txBody>
      </p:sp>
      <p:sp>
        <p:nvSpPr>
          <p:cNvPr id="1183747" name="Text Box 3"/>
          <p:cNvSpPr txBox="1">
            <a:spLocks noChangeArrowheads="1"/>
          </p:cNvSpPr>
          <p:nvPr/>
        </p:nvSpPr>
        <p:spPr bwMode="auto">
          <a:xfrm>
            <a:off x="395536" y="188640"/>
            <a:ext cx="5216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pPr>
            <a:r>
              <a:rPr lang="en-GB" altLang="en-US" sz="2800" b="1" dirty="0">
                <a:solidFill>
                  <a:srgbClr val="008080"/>
                </a:solidFill>
                <a:latin typeface="Arial "/>
                <a:ea typeface="+mj-ea"/>
                <a:cs typeface="+mj-cs"/>
              </a:rPr>
              <a:t>Notification </a:t>
            </a:r>
            <a:r>
              <a:rPr lang="en-GB" altLang="en-US" sz="2800" b="1" dirty="0" smtClean="0">
                <a:solidFill>
                  <a:srgbClr val="008080"/>
                </a:solidFill>
                <a:latin typeface="Arial "/>
                <a:ea typeface="+mj-ea"/>
                <a:cs typeface="+mj-cs"/>
              </a:rPr>
              <a:t>prior </a:t>
            </a:r>
            <a:r>
              <a:rPr lang="en-GB" altLang="en-US" sz="2800" b="1" dirty="0">
                <a:solidFill>
                  <a:srgbClr val="008080"/>
                </a:solidFill>
                <a:latin typeface="Arial "/>
                <a:ea typeface="+mj-ea"/>
                <a:cs typeface="+mj-cs"/>
              </a:rPr>
              <a:t>to </a:t>
            </a:r>
            <a:r>
              <a:rPr lang="en-GB" altLang="en-US" sz="2800" b="1" dirty="0" smtClean="0">
                <a:solidFill>
                  <a:srgbClr val="008080"/>
                </a:solidFill>
                <a:latin typeface="Arial "/>
                <a:ea typeface="+mj-ea"/>
                <a:cs typeface="+mj-cs"/>
              </a:rPr>
              <a:t>shipment</a:t>
            </a:r>
            <a:endParaRPr lang="en-GB" altLang="en-US" sz="2800" b="1" dirty="0">
              <a:solidFill>
                <a:srgbClr val="008080"/>
              </a:solidFill>
              <a:latin typeface="Arial "/>
              <a:ea typeface="+mj-ea"/>
              <a:cs typeface="+mj-cs"/>
            </a:endParaRPr>
          </a:p>
        </p:txBody>
      </p:sp>
      <p:sp>
        <p:nvSpPr>
          <p:cNvPr id="1183748" name="Rectangle 4"/>
          <p:cNvSpPr>
            <a:spLocks noChangeArrowheads="1"/>
          </p:cNvSpPr>
          <p:nvPr/>
        </p:nvSpPr>
        <p:spPr bwMode="auto">
          <a:xfrm>
            <a:off x="1295128" y="1625353"/>
            <a:ext cx="7848872"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55600" indent="-3556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pPr>
              <a:buClr>
                <a:schemeClr val="tx1"/>
              </a:buClr>
              <a:buSzTx/>
            </a:pPr>
            <a:r>
              <a:rPr lang="en-GB" altLang="en-US" sz="2000" b="0" dirty="0"/>
              <a:t>the estimated date of export</a:t>
            </a:r>
          </a:p>
          <a:p>
            <a:pPr>
              <a:buClr>
                <a:schemeClr val="tx1"/>
              </a:buClr>
              <a:buSzTx/>
            </a:pPr>
            <a:r>
              <a:rPr lang="en-GB" altLang="en-US" sz="2000" b="0" dirty="0"/>
              <a:t>exporting facility</a:t>
            </a:r>
          </a:p>
          <a:p>
            <a:pPr>
              <a:buClr>
                <a:schemeClr val="tx1"/>
              </a:buClr>
              <a:buSzTx/>
            </a:pPr>
            <a:r>
              <a:rPr lang="en-GB" altLang="en-US" sz="2000" b="0" dirty="0"/>
              <a:t>recipient</a:t>
            </a:r>
          </a:p>
          <a:p>
            <a:pPr>
              <a:buClr>
                <a:schemeClr val="tx1"/>
              </a:buClr>
              <a:buSzTx/>
            </a:pPr>
            <a:r>
              <a:rPr lang="en-GB" altLang="en-US" sz="2000" b="0" dirty="0"/>
              <a:t>radionuclides and radioactivity</a:t>
            </a:r>
          </a:p>
          <a:p>
            <a:pPr>
              <a:buClr>
                <a:schemeClr val="tx1"/>
              </a:buClr>
              <a:buSzTx/>
            </a:pPr>
            <a:r>
              <a:rPr lang="en-GB" altLang="en-US" sz="2000" b="0" dirty="0"/>
              <a:t>aggregate activity level</a:t>
            </a:r>
          </a:p>
          <a:p>
            <a:pPr>
              <a:buClr>
                <a:schemeClr val="tx1"/>
              </a:buClr>
              <a:buSzTx/>
            </a:pPr>
            <a:r>
              <a:rPr lang="en-GB" altLang="en-US" sz="2000" b="0" dirty="0"/>
              <a:t>the number of radioactive sources </a:t>
            </a:r>
            <a:r>
              <a:rPr lang="en-GB" altLang="en-US" sz="2000" b="0" dirty="0" smtClean="0"/>
              <a:t>and </a:t>
            </a:r>
            <a:r>
              <a:rPr lang="en-GB" altLang="en-US" sz="2000" b="0" dirty="0"/>
              <a:t>their unique identifiers</a:t>
            </a:r>
          </a:p>
        </p:txBody>
      </p:sp>
      <p:sp>
        <p:nvSpPr>
          <p:cNvPr id="6" name="Rectangle 2"/>
          <p:cNvSpPr txBox="1">
            <a:spLocks noChangeArrowheads="1"/>
          </p:cNvSpPr>
          <p:nvPr/>
        </p:nvSpPr>
        <p:spPr>
          <a:xfrm>
            <a:off x="251520" y="3717032"/>
            <a:ext cx="8496944" cy="240065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0" indent="-355600">
              <a:spcBef>
                <a:spcPct val="50000"/>
              </a:spcBef>
              <a:buClr>
                <a:schemeClr val="tx1"/>
              </a:buClr>
            </a:pPr>
            <a:r>
              <a:rPr lang="en-GB" altLang="en-US" sz="2000" dirty="0" smtClean="0"/>
              <a:t>Notification may originate from the exporting State or exporting facility. A copy should be provided to the exporting State’s regulatory body</a:t>
            </a:r>
          </a:p>
          <a:p>
            <a:pPr marL="355600" indent="-355600">
              <a:spcBef>
                <a:spcPct val="50000"/>
              </a:spcBef>
              <a:buClr>
                <a:schemeClr val="tx1"/>
              </a:buClr>
            </a:pPr>
            <a:r>
              <a:rPr lang="en-GB" altLang="en-US" sz="2000" dirty="0" smtClean="0"/>
              <a:t>Notification should be accompanied by a copy of the consent</a:t>
            </a:r>
          </a:p>
          <a:p>
            <a:pPr marL="355600" indent="-355600">
              <a:spcBef>
                <a:spcPct val="50000"/>
              </a:spcBef>
              <a:buClr>
                <a:schemeClr val="tx1"/>
              </a:buClr>
            </a:pPr>
            <a:r>
              <a:rPr lang="en-GB" altLang="en-US" sz="2000" dirty="0" smtClean="0"/>
              <a:t>Notification should take place at least 7 days in advance of shipment</a:t>
            </a:r>
          </a:p>
          <a:p>
            <a:pPr marL="355600" indent="-355600">
              <a:spcBef>
                <a:spcPct val="50000"/>
              </a:spcBef>
              <a:buClr>
                <a:schemeClr val="tx1"/>
              </a:buClr>
            </a:pPr>
            <a:r>
              <a:rPr lang="en-GB" altLang="en-US" sz="2000" dirty="0" smtClean="0"/>
              <a:t>The export of the source shall be conducted according to international transport regulations.</a:t>
            </a:r>
            <a:endParaRPr lang="en-GB" altLang="en-US" sz="2000" dirty="0"/>
          </a:p>
        </p:txBody>
      </p:sp>
      <p:pic>
        <p:nvPicPr>
          <p:cNvPr id="8" name="Picture 7"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739" y="1570267"/>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41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9579ED-28FA-416F-9F4E-62F353200274}" type="slidenum">
              <a:rPr lang="en-GB" altLang="en-US"/>
              <a:pPr/>
              <a:t>28</a:t>
            </a:fld>
            <a:endParaRPr lang="en-GB" altLang="en-US"/>
          </a:p>
        </p:txBody>
      </p:sp>
      <p:sp>
        <p:nvSpPr>
          <p:cNvPr id="1189890" name="Rectangle 2"/>
          <p:cNvSpPr>
            <a:spLocks noGrp="1" noChangeArrowheads="1"/>
          </p:cNvSpPr>
          <p:nvPr>
            <p:ph type="body" idx="1"/>
          </p:nvPr>
        </p:nvSpPr>
        <p:spPr>
          <a:xfrm>
            <a:off x="395536" y="1052736"/>
            <a:ext cx="7372350" cy="1920526"/>
          </a:xfrm>
        </p:spPr>
        <p:txBody>
          <a:bodyPr>
            <a:spAutoFit/>
          </a:bodyPr>
          <a:lstStyle/>
          <a:p>
            <a:pPr marL="444500" indent="-444500">
              <a:buFontTx/>
              <a:buNone/>
            </a:pPr>
            <a:r>
              <a:rPr lang="en-GB" altLang="en-US" sz="2200" dirty="0"/>
              <a:t>Same procedures as for </a:t>
            </a:r>
            <a:r>
              <a:rPr lang="en-GB" altLang="en-US" sz="2200" dirty="0" smtClean="0"/>
              <a:t>Category </a:t>
            </a:r>
            <a:r>
              <a:rPr lang="en-GB" altLang="en-US" sz="2200" dirty="0"/>
              <a:t>1 sources, </a:t>
            </a:r>
            <a:r>
              <a:rPr lang="en-GB" altLang="en-US" sz="2200" b="1" dirty="0"/>
              <a:t>except</a:t>
            </a:r>
            <a:r>
              <a:rPr lang="en-GB" altLang="en-US" sz="2200" dirty="0"/>
              <a:t>:</a:t>
            </a:r>
          </a:p>
          <a:p>
            <a:pPr marL="444500" indent="-444500">
              <a:buClr>
                <a:schemeClr val="tx1"/>
              </a:buClr>
              <a:buSzTx/>
            </a:pPr>
            <a:r>
              <a:rPr lang="en-GB" altLang="en-US" sz="2200" dirty="0"/>
              <a:t>Consent from the importing State is not required prior to export authorization.</a:t>
            </a:r>
          </a:p>
          <a:p>
            <a:pPr marL="444500" indent="-444500">
              <a:buClr>
                <a:schemeClr val="tx1"/>
              </a:buClr>
              <a:buSzTx/>
            </a:pPr>
            <a:r>
              <a:rPr lang="en-GB" altLang="en-US" sz="2200" dirty="0"/>
              <a:t>Instead of exporting State, the exporting facility may check the recipient authorization.</a:t>
            </a:r>
          </a:p>
        </p:txBody>
      </p:sp>
      <p:sp>
        <p:nvSpPr>
          <p:cNvPr id="1189891" name="Text Box 3"/>
          <p:cNvSpPr txBox="1">
            <a:spLocks noChangeArrowheads="1"/>
          </p:cNvSpPr>
          <p:nvPr/>
        </p:nvSpPr>
        <p:spPr bwMode="auto">
          <a:xfrm>
            <a:off x="162325" y="404664"/>
            <a:ext cx="7641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pPr>
            <a:r>
              <a:rPr lang="en-GB" altLang="en-US" sz="2800" b="1" dirty="0">
                <a:solidFill>
                  <a:srgbClr val="008080"/>
                </a:solidFill>
                <a:latin typeface="Arial "/>
                <a:ea typeface="+mj-ea"/>
                <a:cs typeface="+mj-cs"/>
              </a:rPr>
              <a:t>Export </a:t>
            </a:r>
            <a:r>
              <a:rPr lang="en-GB" altLang="en-US" sz="2800" b="1" dirty="0" smtClean="0">
                <a:solidFill>
                  <a:srgbClr val="008080"/>
                </a:solidFill>
                <a:latin typeface="Arial "/>
                <a:ea typeface="+mj-ea"/>
                <a:cs typeface="+mj-cs"/>
              </a:rPr>
              <a:t>authorization </a:t>
            </a:r>
            <a:r>
              <a:rPr lang="en-GB" altLang="en-US" sz="2800" b="1" dirty="0">
                <a:solidFill>
                  <a:srgbClr val="008080"/>
                </a:solidFill>
                <a:latin typeface="Arial "/>
                <a:ea typeface="+mj-ea"/>
                <a:cs typeface="+mj-cs"/>
              </a:rPr>
              <a:t>of Category 2 </a:t>
            </a:r>
            <a:r>
              <a:rPr lang="en-GB" altLang="en-US" sz="2800" b="1" dirty="0" smtClean="0">
                <a:solidFill>
                  <a:srgbClr val="008080"/>
                </a:solidFill>
                <a:latin typeface="Arial "/>
                <a:ea typeface="+mj-ea"/>
                <a:cs typeface="+mj-cs"/>
              </a:rPr>
              <a:t>sources</a:t>
            </a:r>
            <a:endParaRPr lang="en-GB" altLang="en-US" sz="2800" b="1" dirty="0">
              <a:solidFill>
                <a:srgbClr val="008080"/>
              </a:solidFill>
              <a:latin typeface="Arial "/>
              <a:ea typeface="+mj-ea"/>
              <a:cs typeface="+mj-cs"/>
            </a:endParaRPr>
          </a:p>
        </p:txBody>
      </p:sp>
      <p:sp>
        <p:nvSpPr>
          <p:cNvPr id="1189892" name="Text Box 4"/>
          <p:cNvSpPr txBox="1">
            <a:spLocks noChangeArrowheads="1"/>
          </p:cNvSpPr>
          <p:nvPr/>
        </p:nvSpPr>
        <p:spPr bwMode="auto">
          <a:xfrm>
            <a:off x="133142" y="3068960"/>
            <a:ext cx="90348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pPr>
            <a:r>
              <a:rPr lang="en-GB" altLang="en-US" sz="2800" b="1" dirty="0">
                <a:solidFill>
                  <a:srgbClr val="008080"/>
                </a:solidFill>
                <a:latin typeface="Arial "/>
                <a:ea typeface="+mj-ea"/>
                <a:cs typeface="+mj-cs"/>
              </a:rPr>
              <a:t>Notification prior to shipment of </a:t>
            </a:r>
            <a:r>
              <a:rPr lang="en-GB" altLang="en-US" sz="2800" b="1" dirty="0" smtClean="0">
                <a:solidFill>
                  <a:srgbClr val="008080"/>
                </a:solidFill>
                <a:latin typeface="Arial "/>
                <a:ea typeface="+mj-ea"/>
                <a:cs typeface="+mj-cs"/>
              </a:rPr>
              <a:t>Category </a:t>
            </a:r>
            <a:r>
              <a:rPr lang="en-GB" altLang="en-US" sz="2800" b="1" dirty="0">
                <a:solidFill>
                  <a:srgbClr val="008080"/>
                </a:solidFill>
                <a:latin typeface="Arial "/>
                <a:ea typeface="+mj-ea"/>
                <a:cs typeface="+mj-cs"/>
              </a:rPr>
              <a:t>2 sources</a:t>
            </a:r>
          </a:p>
        </p:txBody>
      </p:sp>
      <p:sp>
        <p:nvSpPr>
          <p:cNvPr id="1189893" name="Rectangle 5"/>
          <p:cNvSpPr>
            <a:spLocks noChangeArrowheads="1"/>
          </p:cNvSpPr>
          <p:nvPr/>
        </p:nvSpPr>
        <p:spPr bwMode="auto">
          <a:xfrm>
            <a:off x="539552" y="3717032"/>
            <a:ext cx="8048625"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44500" indent="-4445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r>
              <a:rPr lang="en-GB" altLang="en-US" sz="2200" b="0" dirty="0"/>
              <a:t>Same procedures as for </a:t>
            </a:r>
            <a:r>
              <a:rPr lang="en-GB" altLang="en-US" sz="2200" b="0" dirty="0" smtClean="0"/>
              <a:t>Category </a:t>
            </a:r>
            <a:r>
              <a:rPr lang="en-GB" altLang="en-US" sz="2200" b="0" dirty="0"/>
              <a:t>1 sources</a:t>
            </a:r>
          </a:p>
          <a:p>
            <a:r>
              <a:rPr lang="en-GB" altLang="en-US" sz="2200" b="0" dirty="0"/>
              <a:t>(copy of consent is not required)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017" y="4221088"/>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90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F4E7977-73B2-4CFC-B775-2FF18051A712}" type="slidenum">
              <a:rPr lang="en-GB" altLang="en-US"/>
              <a:pPr/>
              <a:t>29</a:t>
            </a:fld>
            <a:endParaRPr lang="en-GB" altLang="en-US"/>
          </a:p>
        </p:txBody>
      </p:sp>
      <p:sp>
        <p:nvSpPr>
          <p:cNvPr id="1187842" name="Text Box 2"/>
          <p:cNvSpPr txBox="1">
            <a:spLocks noChangeArrowheads="1"/>
          </p:cNvSpPr>
          <p:nvPr/>
        </p:nvSpPr>
        <p:spPr bwMode="auto">
          <a:xfrm>
            <a:off x="169316" y="116632"/>
            <a:ext cx="7079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Clr>
                <a:schemeClr val="tx1"/>
              </a:buClr>
            </a:pPr>
            <a:r>
              <a:rPr lang="en-GB" altLang="en-US" sz="2800" b="1" dirty="0">
                <a:solidFill>
                  <a:srgbClr val="008080"/>
                </a:solidFill>
                <a:latin typeface="Arial "/>
                <a:ea typeface="+mj-ea"/>
                <a:cs typeface="+mj-cs"/>
              </a:rPr>
              <a:t>Scheme of export of Category 1 sources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67713"/>
            <a:ext cx="8748464" cy="255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2"/>
          <p:cNvSpPr txBox="1">
            <a:spLocks noChangeArrowheads="1"/>
          </p:cNvSpPr>
          <p:nvPr/>
        </p:nvSpPr>
        <p:spPr bwMode="auto">
          <a:xfrm>
            <a:off x="208987" y="3232180"/>
            <a:ext cx="70791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Clr>
                <a:schemeClr val="tx1"/>
              </a:buClr>
            </a:pPr>
            <a:r>
              <a:rPr lang="en-GB" altLang="en-US" sz="2800" b="1" dirty="0">
                <a:solidFill>
                  <a:srgbClr val="008080"/>
                </a:solidFill>
                <a:latin typeface="Arial "/>
                <a:ea typeface="+mj-ea"/>
                <a:cs typeface="+mj-cs"/>
              </a:rPr>
              <a:t>Scheme of export of Category 2 sources</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08" y="3755400"/>
            <a:ext cx="8733168" cy="296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69316" y="3232180"/>
            <a:ext cx="886718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8" name="Picture 7" descr="CARGO_VESS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46796" y="5238387"/>
            <a:ext cx="662241"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ARGO_VESS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65735" y="1860513"/>
            <a:ext cx="66224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Partners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Strategic, technical and financial partners:</a:t>
            </a:r>
          </a:p>
          <a:p>
            <a:r>
              <a:rPr lang="en-GB" dirty="0"/>
              <a:t>European Commission</a:t>
            </a:r>
          </a:p>
          <a:p>
            <a:r>
              <a:rPr lang="en-GB" dirty="0" smtClean="0"/>
              <a:t>United States of America:</a:t>
            </a:r>
          </a:p>
          <a:p>
            <a:pPr lvl="1"/>
            <a:r>
              <a:rPr lang="en-GB" dirty="0" smtClean="0"/>
              <a:t>US NRC</a:t>
            </a:r>
          </a:p>
          <a:p>
            <a:pPr lvl="1"/>
            <a:r>
              <a:rPr lang="en-GB" dirty="0" smtClean="0"/>
              <a:t>US DOE/NNSA</a:t>
            </a:r>
          </a:p>
          <a:p>
            <a:r>
              <a:rPr lang="en-GB" dirty="0" smtClean="0"/>
              <a:t>Spain:</a:t>
            </a:r>
          </a:p>
          <a:p>
            <a:pPr lvl="1"/>
            <a:r>
              <a:rPr lang="en-GB" dirty="0" err="1" smtClean="0"/>
              <a:t>Consejo</a:t>
            </a:r>
            <a:r>
              <a:rPr lang="en-GB" dirty="0" smtClean="0"/>
              <a:t> de </a:t>
            </a:r>
            <a:r>
              <a:rPr lang="en-GB" dirty="0" err="1" smtClean="0"/>
              <a:t>Seguridad</a:t>
            </a:r>
            <a:r>
              <a:rPr lang="en-GB" dirty="0" smtClean="0"/>
              <a:t> Nuclear</a:t>
            </a:r>
          </a:p>
          <a:p>
            <a:r>
              <a:rPr lang="en-GB" dirty="0" smtClean="0"/>
              <a:t>Canada:</a:t>
            </a:r>
          </a:p>
          <a:p>
            <a:pPr lvl="1"/>
            <a:r>
              <a:rPr lang="en-GB" dirty="0" smtClean="0"/>
              <a:t>Canadian Nuclear Safety Commission</a:t>
            </a: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176" y="4146986"/>
            <a:ext cx="2487514" cy="78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s://upload.wikimedia.org/wikipedia/commons/e/e2/NNSA_Logo.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2915836"/>
            <a:ext cx="2075136" cy="80008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upload.wikimedia.org/wikipedia/commons/thumb/3/39/US-NuclearRegulatoryCommission-Seal.png/140px-US-NuclearRegulatoryCommission-Sea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9622" y="2915835"/>
            <a:ext cx="800087" cy="80008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nuclearsafety.gc.ca/cnsconline/ff1-mr1/images/module/CNSC_Logo_FOF.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32404" y="5077185"/>
            <a:ext cx="800087" cy="800087"/>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s://upload.wikimedia.org/wikipedia/en/thumb/8/84/European_Commission.svg/1280px-European_Commission.sv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4599" y="1700808"/>
            <a:ext cx="1154585" cy="80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9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2417427" cy="96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5"/>
          <p:cNvSpPr>
            <a:spLocks noGrp="1"/>
          </p:cNvSpPr>
          <p:nvPr>
            <p:ph type="sldNum" sz="quarter" idx="12"/>
          </p:nvPr>
        </p:nvSpPr>
        <p:spPr/>
        <p:txBody>
          <a:bodyPr/>
          <a:lstStyle/>
          <a:p>
            <a:fld id="{4E2D9213-4BA6-485A-9392-022E9C143954}" type="slidenum">
              <a:rPr lang="en-GB" altLang="en-US"/>
              <a:pPr/>
              <a:t>30</a:t>
            </a:fld>
            <a:endParaRPr lang="en-GB" altLang="en-US"/>
          </a:p>
        </p:txBody>
      </p:sp>
      <p:sp>
        <p:nvSpPr>
          <p:cNvPr id="1193986" name="Rectangle 2"/>
          <p:cNvSpPr>
            <a:spLocks noGrp="1" noChangeArrowheads="1"/>
          </p:cNvSpPr>
          <p:nvPr>
            <p:ph type="body" idx="1"/>
          </p:nvPr>
        </p:nvSpPr>
        <p:spPr>
          <a:xfrm>
            <a:off x="162692" y="856010"/>
            <a:ext cx="7821613" cy="412750"/>
          </a:xfrm>
        </p:spPr>
        <p:txBody>
          <a:bodyPr>
            <a:spAutoFit/>
          </a:bodyPr>
          <a:lstStyle/>
          <a:p>
            <a:pPr marL="0" indent="0">
              <a:buFontTx/>
              <a:buNone/>
            </a:pPr>
            <a:r>
              <a:rPr lang="en-GB" altLang="en-US" sz="2100" dirty="0"/>
              <a:t>The </a:t>
            </a:r>
            <a:r>
              <a:rPr lang="en-GB" altLang="en-US" sz="2100" b="1" dirty="0"/>
              <a:t>importing State </a:t>
            </a:r>
            <a:r>
              <a:rPr lang="en-GB" altLang="en-US" sz="2100" dirty="0"/>
              <a:t>should:</a:t>
            </a:r>
          </a:p>
        </p:txBody>
      </p:sp>
      <p:sp>
        <p:nvSpPr>
          <p:cNvPr id="1193987" name="Text Box 3"/>
          <p:cNvSpPr txBox="1">
            <a:spLocks noChangeArrowheads="1"/>
          </p:cNvSpPr>
          <p:nvPr/>
        </p:nvSpPr>
        <p:spPr bwMode="auto">
          <a:xfrm>
            <a:off x="251520" y="260648"/>
            <a:ext cx="8720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Clr>
                <a:schemeClr val="tx1"/>
              </a:buClr>
            </a:pPr>
            <a:r>
              <a:rPr lang="en-GB" altLang="en-US" sz="2800" b="1" dirty="0">
                <a:solidFill>
                  <a:srgbClr val="008080"/>
                </a:solidFill>
                <a:latin typeface="Arial "/>
                <a:ea typeface="+mj-ea"/>
                <a:cs typeface="+mj-cs"/>
              </a:rPr>
              <a:t>Import </a:t>
            </a:r>
            <a:r>
              <a:rPr lang="en-GB" altLang="en-US" sz="2800" b="1" dirty="0" smtClean="0">
                <a:solidFill>
                  <a:srgbClr val="008080"/>
                </a:solidFill>
                <a:latin typeface="Arial "/>
                <a:ea typeface="+mj-ea"/>
                <a:cs typeface="+mj-cs"/>
              </a:rPr>
              <a:t>authorization </a:t>
            </a:r>
            <a:r>
              <a:rPr lang="en-GB" altLang="en-US" sz="2800" b="1" dirty="0">
                <a:solidFill>
                  <a:srgbClr val="008080"/>
                </a:solidFill>
                <a:latin typeface="Arial "/>
                <a:ea typeface="+mj-ea"/>
                <a:cs typeface="+mj-cs"/>
              </a:rPr>
              <a:t>of Category 1 and 2 sources </a:t>
            </a:r>
          </a:p>
        </p:txBody>
      </p:sp>
      <p:sp>
        <p:nvSpPr>
          <p:cNvPr id="1193988" name="Rectangle 4"/>
          <p:cNvSpPr>
            <a:spLocks noChangeArrowheads="1"/>
          </p:cNvSpPr>
          <p:nvPr/>
        </p:nvSpPr>
        <p:spPr bwMode="auto">
          <a:xfrm>
            <a:off x="198233" y="1268760"/>
            <a:ext cx="8640960" cy="255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55600" indent="-3556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pPr>
              <a:buClr>
                <a:schemeClr val="tx1"/>
              </a:buClr>
              <a:buSzTx/>
            </a:pPr>
            <a:r>
              <a:rPr lang="en-GB" altLang="en-US" sz="2000" b="0" dirty="0"/>
              <a:t>satisfy itself that the recipient is authorized to possess the </a:t>
            </a:r>
            <a:r>
              <a:rPr lang="en-GB" altLang="en-US" sz="2000" b="0" dirty="0" smtClean="0"/>
              <a:t>source</a:t>
            </a:r>
            <a:endParaRPr lang="en-GB" altLang="en-US" sz="2000" b="0" dirty="0"/>
          </a:p>
          <a:p>
            <a:pPr>
              <a:buClr>
                <a:schemeClr val="tx1"/>
              </a:buClr>
              <a:buSzTx/>
            </a:pPr>
            <a:r>
              <a:rPr lang="en-GB" altLang="en-US" sz="2000" b="0" dirty="0"/>
              <a:t>satisfy itself that it has technical and administrative capability, resources and regulatory structure needed for the management of the </a:t>
            </a:r>
            <a:r>
              <a:rPr lang="en-GB" altLang="en-US" sz="2000" b="0" dirty="0" smtClean="0"/>
              <a:t>source</a:t>
            </a:r>
            <a:endParaRPr lang="en-GB" altLang="en-US" sz="2000" b="0" dirty="0"/>
          </a:p>
          <a:p>
            <a:pPr marL="0" indent="0">
              <a:buClr>
                <a:schemeClr val="tx1"/>
              </a:buClr>
              <a:buSzTx/>
              <a:buNone/>
            </a:pPr>
            <a:r>
              <a:rPr lang="en-GB" altLang="en-US" sz="2000" dirty="0" smtClean="0"/>
              <a:t>        </a:t>
            </a:r>
            <a:r>
              <a:rPr lang="en-GB" altLang="en-US" sz="2000" b="0" u="sng" dirty="0" smtClean="0"/>
              <a:t>consider</a:t>
            </a:r>
            <a:r>
              <a:rPr lang="en-GB" altLang="en-US" sz="2000" b="0" u="sng" dirty="0"/>
              <a:t>:</a:t>
            </a:r>
          </a:p>
          <a:p>
            <a:pPr lvl="1">
              <a:buClr>
                <a:schemeClr val="tx1"/>
              </a:buClr>
              <a:buSzTx/>
              <a:buFont typeface="Arial" charset="0"/>
              <a:buChar char="–"/>
            </a:pPr>
            <a:r>
              <a:rPr lang="en-GB" altLang="en-US" sz="2000" b="0" dirty="0"/>
              <a:t>whether the recipient has been engaged in illegal procurement of radioactive sources</a:t>
            </a:r>
          </a:p>
          <a:p>
            <a:pPr lvl="1">
              <a:buClr>
                <a:schemeClr val="tx1"/>
              </a:buClr>
              <a:buSzTx/>
              <a:buFont typeface="Arial" charset="0"/>
              <a:buChar char="–"/>
            </a:pPr>
            <a:r>
              <a:rPr lang="en-GB" altLang="en-US" sz="2000" b="0" dirty="0"/>
              <a:t>whether import or export has been denied to the recipient</a:t>
            </a:r>
          </a:p>
          <a:p>
            <a:pPr lvl="1">
              <a:buClr>
                <a:schemeClr val="tx1"/>
              </a:buClr>
              <a:buSzTx/>
              <a:buFont typeface="Arial" charset="0"/>
              <a:buChar char="–"/>
            </a:pPr>
            <a:r>
              <a:rPr lang="en-GB" altLang="en-US" sz="2000" b="0" dirty="0"/>
              <a:t>the risk of malicious acts involving radioactive sources</a:t>
            </a:r>
          </a:p>
        </p:txBody>
      </p:sp>
      <p:sp>
        <p:nvSpPr>
          <p:cNvPr id="6" name="Rectangle 2"/>
          <p:cNvSpPr txBox="1">
            <a:spLocks noChangeArrowheads="1"/>
          </p:cNvSpPr>
          <p:nvPr/>
        </p:nvSpPr>
        <p:spPr>
          <a:xfrm>
            <a:off x="198233" y="3988514"/>
            <a:ext cx="8856984" cy="41549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GB" altLang="en-US" sz="2100" dirty="0" smtClean="0"/>
              <a:t>If the </a:t>
            </a:r>
            <a:r>
              <a:rPr lang="en-GB" altLang="en-US" sz="2100" b="1" dirty="0" smtClean="0"/>
              <a:t>importing State </a:t>
            </a:r>
            <a:r>
              <a:rPr lang="en-GB" altLang="en-US" sz="2100" dirty="0" smtClean="0"/>
              <a:t>decides to import it should ensure:</a:t>
            </a:r>
            <a:endParaRPr lang="en-GB" altLang="en-US" sz="2100" dirty="0"/>
          </a:p>
        </p:txBody>
      </p:sp>
      <p:sp>
        <p:nvSpPr>
          <p:cNvPr id="7" name="Rectangle 3"/>
          <p:cNvSpPr>
            <a:spLocks noChangeArrowheads="1"/>
          </p:cNvSpPr>
          <p:nvPr/>
        </p:nvSpPr>
        <p:spPr bwMode="auto">
          <a:xfrm>
            <a:off x="90221" y="4509120"/>
            <a:ext cx="9073008" cy="170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55600" indent="-355600">
              <a:buClr>
                <a:schemeClr val="folHlink"/>
              </a:buClr>
              <a:buSzPct val="110000"/>
              <a:buChar char="•"/>
              <a:defRPr sz="3200">
                <a:solidFill>
                  <a:schemeClr val="tx2"/>
                </a:solidFill>
                <a:latin typeface="Arial" charset="0"/>
              </a:defRPr>
            </a:lvl1pPr>
            <a:lvl2pPr marL="909638" indent="-285750">
              <a:buClr>
                <a:schemeClr val="folHlink"/>
              </a:buClr>
              <a:buSzPct val="110000"/>
              <a:buChar char="•"/>
              <a:defRPr sz="2800">
                <a:solidFill>
                  <a:schemeClr val="tx2"/>
                </a:solidFill>
                <a:latin typeface="Arial" charset="0"/>
              </a:defRPr>
            </a:lvl2pPr>
            <a:lvl3pPr marL="1317625" indent="-228600">
              <a:buClr>
                <a:schemeClr val="folHlink"/>
              </a:buClr>
              <a:buSzPct val="110000"/>
              <a:buChar char="•"/>
              <a:defRPr sz="2400">
                <a:solidFill>
                  <a:schemeClr val="tx2"/>
                </a:solidFill>
                <a:latin typeface="Arial" charset="0"/>
              </a:defRPr>
            </a:lvl3pPr>
            <a:lvl4pPr marL="1725613" indent="-228600">
              <a:buClr>
                <a:schemeClr val="folHlink"/>
              </a:buClr>
              <a:buSzPct val="110000"/>
              <a:buChar char="•"/>
              <a:defRPr sz="2400">
                <a:solidFill>
                  <a:schemeClr val="tx2"/>
                </a:solidFill>
                <a:latin typeface="Arial" charset="0"/>
              </a:defRPr>
            </a:lvl4pPr>
            <a:lvl5pPr marL="2133600" indent="-228600">
              <a:buClr>
                <a:schemeClr val="folHlink"/>
              </a:buClr>
              <a:buSzPct val="110000"/>
              <a:buChar char="•"/>
              <a:defRPr sz="2400">
                <a:solidFill>
                  <a:schemeClr val="tx2"/>
                </a:solidFill>
                <a:latin typeface="Arial" charset="0"/>
              </a:defRPr>
            </a:lvl5pPr>
            <a:lvl6pPr marL="2590800" indent="-228600" fontAlgn="base">
              <a:spcBef>
                <a:spcPct val="20000"/>
              </a:spcBef>
              <a:spcAft>
                <a:spcPct val="0"/>
              </a:spcAft>
              <a:buClr>
                <a:schemeClr val="folHlink"/>
              </a:buClr>
              <a:buSzPct val="110000"/>
              <a:buChar char="•"/>
              <a:defRPr sz="2400">
                <a:solidFill>
                  <a:schemeClr val="tx2"/>
                </a:solidFill>
                <a:latin typeface="Arial" charset="0"/>
              </a:defRPr>
            </a:lvl6pPr>
            <a:lvl7pPr marL="3048000" indent="-228600" fontAlgn="base">
              <a:spcBef>
                <a:spcPct val="20000"/>
              </a:spcBef>
              <a:spcAft>
                <a:spcPct val="0"/>
              </a:spcAft>
              <a:buClr>
                <a:schemeClr val="folHlink"/>
              </a:buClr>
              <a:buSzPct val="110000"/>
              <a:buChar char="•"/>
              <a:defRPr sz="2400">
                <a:solidFill>
                  <a:schemeClr val="tx2"/>
                </a:solidFill>
                <a:latin typeface="Arial" charset="0"/>
              </a:defRPr>
            </a:lvl7pPr>
            <a:lvl8pPr marL="3505200" indent="-228600" fontAlgn="base">
              <a:spcBef>
                <a:spcPct val="20000"/>
              </a:spcBef>
              <a:spcAft>
                <a:spcPct val="0"/>
              </a:spcAft>
              <a:buClr>
                <a:schemeClr val="folHlink"/>
              </a:buClr>
              <a:buSzPct val="110000"/>
              <a:buChar char="•"/>
              <a:defRPr sz="2400">
                <a:solidFill>
                  <a:schemeClr val="tx2"/>
                </a:solidFill>
                <a:latin typeface="Arial" charset="0"/>
              </a:defRPr>
            </a:lvl8pPr>
            <a:lvl9pPr marL="3962400" indent="-228600" fontAlgn="base">
              <a:spcBef>
                <a:spcPct val="20000"/>
              </a:spcBef>
              <a:spcAft>
                <a:spcPct val="0"/>
              </a:spcAft>
              <a:buClr>
                <a:schemeClr val="folHlink"/>
              </a:buClr>
              <a:buSzPct val="110000"/>
              <a:buChar char="•"/>
              <a:defRPr sz="2400">
                <a:solidFill>
                  <a:schemeClr val="tx2"/>
                </a:solidFill>
                <a:latin typeface="Arial" charset="0"/>
              </a:defRPr>
            </a:lvl9pPr>
          </a:lstStyle>
          <a:p>
            <a:pPr>
              <a:spcBef>
                <a:spcPct val="50000"/>
              </a:spcBef>
              <a:buClr>
                <a:schemeClr val="tx1"/>
              </a:buClr>
              <a:buSzTx/>
            </a:pPr>
            <a:r>
              <a:rPr lang="en-GB" altLang="en-US" sz="2100" b="0" dirty="0"/>
              <a:t>Exporting State </a:t>
            </a:r>
            <a:r>
              <a:rPr lang="en-GB" altLang="en-US" sz="2100" b="0" dirty="0" smtClean="0"/>
              <a:t>obtained the confirmation </a:t>
            </a:r>
            <a:r>
              <a:rPr lang="en-GB" altLang="en-US" sz="2100" b="0" dirty="0"/>
              <a:t>that the recipient is </a:t>
            </a:r>
            <a:r>
              <a:rPr lang="en-GB" altLang="en-US" sz="2100" b="0" dirty="0" smtClean="0"/>
              <a:t>authorized</a:t>
            </a:r>
            <a:r>
              <a:rPr lang="en-GB" altLang="en-US" sz="2100" dirty="0"/>
              <a:t> </a:t>
            </a:r>
            <a:r>
              <a:rPr lang="en-GB" altLang="en-US" sz="2100" b="0" dirty="0" smtClean="0"/>
              <a:t>(or </a:t>
            </a:r>
            <a:r>
              <a:rPr lang="en-GB" altLang="en-US" sz="2100" b="0" dirty="0"/>
              <a:t>copy of the recipient authorization</a:t>
            </a:r>
            <a:r>
              <a:rPr lang="en-GB" altLang="en-US" sz="2100" b="0" dirty="0" smtClean="0"/>
              <a:t>)</a:t>
            </a:r>
            <a:endParaRPr lang="en-GB" altLang="en-US" sz="2100" b="0" dirty="0"/>
          </a:p>
          <a:p>
            <a:pPr>
              <a:spcBef>
                <a:spcPct val="50000"/>
              </a:spcBef>
              <a:buClr>
                <a:schemeClr val="tx1"/>
              </a:buClr>
              <a:buSzTx/>
            </a:pPr>
            <a:r>
              <a:rPr lang="en-GB" altLang="en-US" sz="2100" b="0" dirty="0"/>
              <a:t>Exporting State </a:t>
            </a:r>
            <a:r>
              <a:rPr lang="en-GB" altLang="en-US" sz="2100" b="0" dirty="0" smtClean="0"/>
              <a:t>obtained the </a:t>
            </a:r>
            <a:r>
              <a:rPr lang="en-GB" altLang="en-US" sz="2100" b="0" dirty="0"/>
              <a:t>copy of </a:t>
            </a:r>
            <a:r>
              <a:rPr lang="en-GB" altLang="en-US" sz="2100" b="0" dirty="0" smtClean="0"/>
              <a:t>consent (Category 1 source)</a:t>
            </a:r>
            <a:endParaRPr lang="en-GB" altLang="en-US" sz="2100" b="0" dirty="0"/>
          </a:p>
          <a:p>
            <a:pPr>
              <a:spcBef>
                <a:spcPct val="50000"/>
              </a:spcBef>
              <a:buClr>
                <a:schemeClr val="tx1"/>
              </a:buClr>
              <a:buSzTx/>
            </a:pPr>
            <a:r>
              <a:rPr lang="en-GB" altLang="en-US" sz="2100" b="0" dirty="0"/>
              <a:t>Transport is conducted according to international </a:t>
            </a:r>
            <a:r>
              <a:rPr lang="en-GB" altLang="en-US" sz="2100" b="0" dirty="0" smtClean="0"/>
              <a:t>standards</a:t>
            </a:r>
            <a:endParaRPr lang="en-GB" altLang="en-US" sz="2100" b="0" dirty="0"/>
          </a:p>
        </p:txBody>
      </p:sp>
      <p:pic>
        <p:nvPicPr>
          <p:cNvPr id="9" name="Picture 8" descr="CARGO_VESS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739" y="2924944"/>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35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856211"/>
          </a:xfrm>
        </p:spPr>
        <p:txBody>
          <a:bodyPr>
            <a:normAutofit/>
          </a:bodyPr>
          <a:lstStyle/>
          <a:p>
            <a:pPr eaLnBrk="1" hangingPunct="1">
              <a:defRPr/>
            </a:pPr>
            <a:r>
              <a:rPr lang="en-GB" sz="2800" dirty="0">
                <a:solidFill>
                  <a:srgbClr val="008080"/>
                </a:solidFill>
              </a:rPr>
              <a:t>Implementation of the </a:t>
            </a:r>
            <a:r>
              <a:rPr lang="en-GB" sz="2800" dirty="0" smtClean="0">
                <a:solidFill>
                  <a:srgbClr val="008080"/>
                </a:solidFill>
              </a:rPr>
              <a:t>Code and Guidance - forms</a:t>
            </a:r>
            <a:endParaRPr lang="en-GB" sz="2800" dirty="0">
              <a:solidFill>
                <a:srgbClr val="008080"/>
              </a:solidFill>
            </a:endParaRPr>
          </a:p>
        </p:txBody>
      </p:sp>
      <p:sp>
        <p:nvSpPr>
          <p:cNvPr id="5" name="Rectangle 3"/>
          <p:cNvSpPr txBox="1">
            <a:spLocks noChangeArrowheads="1"/>
          </p:cNvSpPr>
          <p:nvPr/>
        </p:nvSpPr>
        <p:spPr bwMode="auto">
          <a:xfrm>
            <a:off x="4644008" y="825207"/>
            <a:ext cx="4499992" cy="427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50000"/>
              <a:buChar char="•"/>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8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r>
              <a:rPr lang="en-US" sz="1800" dirty="0" smtClean="0"/>
              <a:t>Request </a:t>
            </a:r>
            <a:r>
              <a:rPr lang="en-US" sz="1800" dirty="0"/>
              <a:t>to the importing state for consent to import </a:t>
            </a:r>
            <a:r>
              <a:rPr lang="en-US" sz="1800" dirty="0" smtClean="0"/>
              <a:t>Category </a:t>
            </a:r>
            <a:r>
              <a:rPr lang="en-US" sz="1800" dirty="0"/>
              <a:t>1 radioactive sources </a:t>
            </a:r>
            <a:r>
              <a:rPr lang="en-US" sz="1800" dirty="0">
                <a:solidFill>
                  <a:srgbClr val="FF0000"/>
                </a:solidFill>
              </a:rPr>
              <a:t>or</a:t>
            </a:r>
            <a:r>
              <a:rPr lang="en-US" sz="1800" dirty="0"/>
              <a:t> to import Category 1 and 2 sources under exceptional </a:t>
            </a:r>
            <a:r>
              <a:rPr lang="en-US" sz="1800" dirty="0" smtClean="0"/>
              <a:t>circumstances</a:t>
            </a:r>
            <a:br>
              <a:rPr lang="en-US" sz="1800" dirty="0" smtClean="0"/>
            </a:br>
            <a:endParaRPr lang="en-US" sz="1800" dirty="0" smtClean="0"/>
          </a:p>
          <a:p>
            <a:r>
              <a:rPr lang="en-US" sz="1800" dirty="0" smtClean="0"/>
              <a:t>Request </a:t>
            </a:r>
            <a:r>
              <a:rPr lang="en-US" sz="1800" dirty="0"/>
              <a:t>to the importing State for confirmation that the recipient is authorized to receive and possess Category 2 radioactive </a:t>
            </a:r>
            <a:r>
              <a:rPr lang="en-US" sz="1800" dirty="0" smtClean="0"/>
              <a:t>sources</a:t>
            </a:r>
            <a:br>
              <a:rPr lang="en-US" sz="1800" dirty="0" smtClean="0"/>
            </a:br>
            <a:endParaRPr lang="en-US" sz="1800" dirty="0"/>
          </a:p>
          <a:p>
            <a:r>
              <a:rPr lang="en-US" sz="1800" dirty="0"/>
              <a:t>Notification to the importing state prior to shipment of Category 1 or 2 radioactive </a:t>
            </a:r>
            <a:r>
              <a:rPr lang="en-US" sz="1800" dirty="0" smtClean="0"/>
              <a:t>sources </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2" y="748105"/>
            <a:ext cx="4446240" cy="359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52326"/>
            <a:ext cx="434582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6467" y="5445224"/>
            <a:ext cx="464400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ARGO_VESS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342" y="4725144"/>
            <a:ext cx="1043261" cy="136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1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8" y="3861048"/>
            <a:ext cx="1875745" cy="292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3"/>
          <p:cNvSpPr>
            <a:spLocks noChangeArrowheads="1"/>
          </p:cNvSpPr>
          <p:nvPr/>
        </p:nvSpPr>
        <p:spPr bwMode="auto">
          <a:xfrm>
            <a:off x="1815505" y="932660"/>
            <a:ext cx="732849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lnSpc>
                <a:spcPct val="90000"/>
              </a:lnSpc>
              <a:spcBef>
                <a:spcPct val="20000"/>
              </a:spcBef>
              <a:buClr>
                <a:srgbClr val="CC3300"/>
              </a:buClr>
              <a:buFont typeface="Wingdings" pitchFamily="2" charset="2"/>
              <a:buNone/>
            </a:pPr>
            <a:r>
              <a:rPr lang="en-GB" sz="2000" b="1" dirty="0" smtClean="0">
                <a:solidFill>
                  <a:srgbClr val="008080"/>
                </a:solidFill>
              </a:rPr>
              <a:t>2007 : </a:t>
            </a:r>
            <a:r>
              <a:rPr lang="en-GB" sz="2000" dirty="0"/>
              <a:t>1st Meeting based on formalized process held to share information as to States’ Implementation of the Code of Conduct on the Safety and Security of Radioactive Sources and its supplementary Guidance on the Import and Export of Radioactive Sources – </a:t>
            </a:r>
            <a:r>
              <a:rPr lang="en-GB" sz="2000" dirty="0">
                <a:solidFill>
                  <a:srgbClr val="00B050"/>
                </a:solidFill>
              </a:rPr>
              <a:t>122 experts from 72 States</a:t>
            </a:r>
          </a:p>
          <a:p>
            <a:pPr marL="342900" indent="-342900" algn="l">
              <a:lnSpc>
                <a:spcPct val="90000"/>
              </a:lnSpc>
              <a:spcBef>
                <a:spcPct val="20000"/>
              </a:spcBef>
              <a:buClr>
                <a:srgbClr val="CC3300"/>
              </a:buClr>
              <a:buFont typeface="Wingdings" pitchFamily="2" charset="2"/>
              <a:buNone/>
            </a:pPr>
            <a:endParaRPr lang="en-GB" sz="2000" b="1" dirty="0"/>
          </a:p>
          <a:p>
            <a:pPr marL="342900" indent="-342900" algn="l">
              <a:lnSpc>
                <a:spcPct val="90000"/>
              </a:lnSpc>
              <a:spcBef>
                <a:spcPct val="20000"/>
              </a:spcBef>
              <a:buClr>
                <a:srgbClr val="CC3300"/>
              </a:buClr>
            </a:pPr>
            <a:r>
              <a:rPr lang="en-GB" sz="2000" b="1" dirty="0">
                <a:solidFill>
                  <a:srgbClr val="008080"/>
                </a:solidFill>
              </a:rPr>
              <a:t>2010 </a:t>
            </a:r>
            <a:r>
              <a:rPr lang="en-GB" sz="2000" b="1" dirty="0" smtClean="0">
                <a:solidFill>
                  <a:srgbClr val="008080"/>
                </a:solidFill>
              </a:rPr>
              <a:t>: </a:t>
            </a:r>
            <a:r>
              <a:rPr lang="en-GB" sz="2000" dirty="0">
                <a:solidFill>
                  <a:schemeClr val="bg1">
                    <a:lumMod val="50000"/>
                  </a:schemeClr>
                </a:solidFill>
              </a:rPr>
              <a:t>2nd Meeting based on formalized process held to share information as to States’ Implementation of the Code of Conduct on the Safety and Security of Radioactive Sources and its supplementary Guidance on the Import and Export of Radioactive Sources – </a:t>
            </a:r>
            <a:r>
              <a:rPr lang="en-GB" sz="2000" dirty="0">
                <a:solidFill>
                  <a:srgbClr val="00B050"/>
                </a:solidFill>
              </a:rPr>
              <a:t>160 experts from 91 States</a:t>
            </a:r>
          </a:p>
          <a:p>
            <a:pPr marL="342900" indent="-342900" algn="l">
              <a:lnSpc>
                <a:spcPct val="90000"/>
              </a:lnSpc>
              <a:spcBef>
                <a:spcPct val="20000"/>
              </a:spcBef>
              <a:buClr>
                <a:srgbClr val="CC3300"/>
              </a:buClr>
            </a:pPr>
            <a:endParaRPr lang="en-US" sz="2000" b="1" dirty="0" smtClean="0">
              <a:solidFill>
                <a:srgbClr val="008080"/>
              </a:solidFill>
            </a:endParaRPr>
          </a:p>
          <a:p>
            <a:pPr marL="342900" indent="-342900" algn="l">
              <a:lnSpc>
                <a:spcPct val="90000"/>
              </a:lnSpc>
              <a:spcBef>
                <a:spcPct val="20000"/>
              </a:spcBef>
              <a:buClr>
                <a:srgbClr val="CC3300"/>
              </a:buClr>
            </a:pPr>
            <a:r>
              <a:rPr lang="en-US" sz="2000" b="1" dirty="0" smtClean="0">
                <a:solidFill>
                  <a:srgbClr val="008080"/>
                </a:solidFill>
              </a:rPr>
              <a:t>2013 : </a:t>
            </a:r>
            <a:r>
              <a:rPr lang="en-GB" sz="2000" dirty="0"/>
              <a:t>3</a:t>
            </a:r>
            <a:r>
              <a:rPr lang="en-GB" sz="2000" baseline="30000" dirty="0"/>
              <a:t>rd</a:t>
            </a:r>
            <a:r>
              <a:rPr lang="en-GB" sz="2000" dirty="0"/>
              <a:t> Meeting – International Conference, Abu Dhabi </a:t>
            </a:r>
            <a:endParaRPr lang="en-GB" sz="2000" dirty="0" smtClean="0"/>
          </a:p>
        </p:txBody>
      </p:sp>
      <p:sp>
        <p:nvSpPr>
          <p:cNvPr id="130055" name="Rectangle 7"/>
          <p:cNvSpPr>
            <a:spLocks noGrp="1" noChangeArrowheads="1"/>
          </p:cNvSpPr>
          <p:nvPr>
            <p:ph type="title"/>
          </p:nvPr>
        </p:nvSpPr>
        <p:spPr>
          <a:xfrm>
            <a:off x="251520" y="116632"/>
            <a:ext cx="6912768" cy="792088"/>
          </a:xfrm>
        </p:spPr>
        <p:txBody>
          <a:bodyPr>
            <a:normAutofit/>
          </a:bodyPr>
          <a:lstStyle/>
          <a:p>
            <a:pPr eaLnBrk="1" hangingPunct="1">
              <a:defRPr/>
            </a:pPr>
            <a:r>
              <a:rPr lang="en-GB" sz="2800" dirty="0">
                <a:solidFill>
                  <a:srgbClr val="008080"/>
                </a:solidFill>
              </a:rPr>
              <a:t>Implementation of the Code - </a:t>
            </a:r>
            <a:r>
              <a:rPr lang="en-GB" sz="2800" dirty="0" smtClean="0">
                <a:solidFill>
                  <a:srgbClr val="008080"/>
                </a:solidFill>
              </a:rPr>
              <a:t>meetings</a:t>
            </a:r>
            <a:endParaRPr lang="en-GB" sz="2800" dirty="0">
              <a:solidFill>
                <a:srgbClr val="008080"/>
              </a:solidFill>
            </a:endParaRPr>
          </a:p>
        </p:txBody>
      </p:sp>
      <p:sp>
        <p:nvSpPr>
          <p:cNvPr id="6" name="Rectangle 7"/>
          <p:cNvSpPr txBox="1">
            <a:spLocks noChangeArrowheads="1"/>
          </p:cNvSpPr>
          <p:nvPr/>
        </p:nvSpPr>
        <p:spPr bwMode="auto">
          <a:xfrm>
            <a:off x="2123728" y="5234115"/>
            <a:ext cx="6760059" cy="138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000" b="1">
                <a:solidFill>
                  <a:schemeClr val="bg1"/>
                </a:solidFill>
                <a:effectLst>
                  <a:outerShdw blurRad="38100" dist="38100" dir="2700000" algn="tl">
                    <a:srgbClr val="000000"/>
                  </a:outerShdw>
                </a:effectLst>
                <a:latin typeface="Arial" charset="0"/>
                <a:cs typeface="Arial" charset="0"/>
              </a:defRPr>
            </a:lvl9pPr>
          </a:lstStyle>
          <a:p>
            <a:pPr eaLnBrk="1" hangingPunct="1">
              <a:defRPr/>
            </a:pPr>
            <a:r>
              <a:rPr lang="en-GB" sz="2000" b="0" dirty="0" smtClean="0">
                <a:solidFill>
                  <a:schemeClr val="tx1"/>
                </a:solidFill>
                <a:effectLst/>
                <a:latin typeface="Arial" charset="0"/>
                <a:ea typeface="+mn-ea"/>
                <a:cs typeface="+mn-cs"/>
              </a:rPr>
              <a:t>The </a:t>
            </a:r>
            <a:r>
              <a:rPr lang="en-GB" sz="2000" b="0" dirty="0">
                <a:solidFill>
                  <a:schemeClr val="tx1"/>
                </a:solidFill>
                <a:effectLst/>
                <a:latin typeface="Arial" charset="0"/>
                <a:ea typeface="+mn-ea"/>
                <a:cs typeface="+mn-cs"/>
              </a:rPr>
              <a:t>first international conference on safety and security of radioactive sources since Bordeaux (2005</a:t>
            </a:r>
            <a:r>
              <a:rPr lang="en-GB" sz="2000" b="0" dirty="0" smtClean="0">
                <a:solidFill>
                  <a:schemeClr val="tx1"/>
                </a:solidFill>
                <a:effectLst/>
                <a:latin typeface="Arial" charset="0"/>
                <a:ea typeface="+mn-ea"/>
                <a:cs typeface="+mn-cs"/>
              </a:rPr>
              <a:t>) </a:t>
            </a:r>
            <a:endParaRPr lang="en-GB" sz="2400" b="0" kern="1200" dirty="0">
              <a:latin typeface="+mn-lt"/>
              <a:ea typeface="+mn-ea"/>
              <a:cs typeface="+mn-cs"/>
            </a:endParaRPr>
          </a:p>
        </p:txBody>
      </p:sp>
      <p:sp>
        <p:nvSpPr>
          <p:cNvPr id="7" name="Rectangle 6"/>
          <p:cNvSpPr/>
          <p:nvPr/>
        </p:nvSpPr>
        <p:spPr bwMode="auto">
          <a:xfrm>
            <a:off x="1979712" y="5469164"/>
            <a:ext cx="7128792" cy="1370624"/>
          </a:xfrm>
          <a:prstGeom prst="rect">
            <a:avLst/>
          </a:prstGeom>
          <a:noFill/>
          <a:ln w="31750" cap="flat" cmpd="sng" algn="ctr">
            <a:solidFill>
              <a:srgbClr val="FF0000"/>
            </a:solidFill>
            <a:prstDash val="solid"/>
            <a:miter lim="800000"/>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3" name="Down Arrow 2"/>
          <p:cNvSpPr/>
          <p:nvPr/>
        </p:nvSpPr>
        <p:spPr>
          <a:xfrm>
            <a:off x="4713546" y="4838071"/>
            <a:ext cx="132449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86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29" y="641429"/>
            <a:ext cx="3750278" cy="2413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S:\Standards Application\TC Projects\Coordination Meetings\Latin America\TSA1\PIC_9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33" y="4653136"/>
            <a:ext cx="4220843" cy="22048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cns.miis.edu/treaty_npt/images/workshop_100312_519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634193"/>
            <a:ext cx="3926607" cy="2399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9" name="Picture 7" descr="S:\Standards Application\Admin\RASIMS\2012-J3-TR-42879 Vienna\RASIMS 2012\RASIMS Meeting June 2012\IMG_7391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608" y="4653136"/>
            <a:ext cx="4381397" cy="2151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16224" y="31750"/>
            <a:ext cx="8827776" cy="660946"/>
          </a:xfrm>
        </p:spPr>
        <p:txBody>
          <a:bodyPr>
            <a:normAutofit/>
          </a:bodyPr>
          <a:lstStyle/>
          <a:p>
            <a:r>
              <a:rPr lang="en-GB" sz="3100" dirty="0" smtClean="0">
                <a:solidFill>
                  <a:srgbClr val="008080"/>
                </a:solidFill>
              </a:rPr>
              <a:t>Implementation </a:t>
            </a:r>
            <a:r>
              <a:rPr lang="en-GB" sz="3100" dirty="0">
                <a:solidFill>
                  <a:srgbClr val="008080"/>
                </a:solidFill>
              </a:rPr>
              <a:t>of the Code - </a:t>
            </a:r>
            <a:r>
              <a:rPr lang="en-US" sz="3100" dirty="0" smtClean="0">
                <a:solidFill>
                  <a:srgbClr val="008080"/>
                </a:solidFill>
              </a:rPr>
              <a:t>workshops</a:t>
            </a:r>
            <a:endParaRPr lang="en-GB" sz="3100" dirty="0">
              <a:solidFill>
                <a:srgbClr val="008080"/>
              </a:solidFill>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34" y="1619250"/>
            <a:ext cx="886753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33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par>
                                <p:cTn id="10" presetID="53" presetClass="entr" presetSubtype="16"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500" fill="hold"/>
                                        <p:tgtEl>
                                          <p:spTgt spid="3078"/>
                                        </p:tgtEl>
                                        <p:attrNameLst>
                                          <p:attrName>ppt_w</p:attrName>
                                        </p:attrNameLst>
                                      </p:cBhvr>
                                      <p:tavLst>
                                        <p:tav tm="0">
                                          <p:val>
                                            <p:fltVal val="0"/>
                                          </p:val>
                                        </p:tav>
                                        <p:tav tm="100000">
                                          <p:val>
                                            <p:strVal val="#ppt_w"/>
                                          </p:val>
                                        </p:tav>
                                      </p:tavLst>
                                    </p:anim>
                                    <p:anim calcmode="lin" valueType="num">
                                      <p:cBhvr>
                                        <p:cTn id="13" dur="500" fill="hold"/>
                                        <p:tgtEl>
                                          <p:spTgt spid="3078"/>
                                        </p:tgtEl>
                                        <p:attrNameLst>
                                          <p:attrName>ppt_h</p:attrName>
                                        </p:attrNameLst>
                                      </p:cBhvr>
                                      <p:tavLst>
                                        <p:tav tm="0">
                                          <p:val>
                                            <p:fltVal val="0"/>
                                          </p:val>
                                        </p:tav>
                                        <p:tav tm="100000">
                                          <p:val>
                                            <p:strVal val="#ppt_h"/>
                                          </p:val>
                                        </p:tav>
                                      </p:tavLst>
                                    </p:anim>
                                    <p:animEffect transition="in" filter="fade">
                                      <p:cBhvr>
                                        <p:cTn id="14" dur="500"/>
                                        <p:tgtEl>
                                          <p:spTgt spid="3078"/>
                                        </p:tgtEl>
                                      </p:cBhvr>
                                    </p:animEffect>
                                  </p:childTnLst>
                                </p:cTn>
                              </p:par>
                              <p:par>
                                <p:cTn id="15" presetID="53" presetClass="entr" presetSubtype="16"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animEffect transition="in" filter="fade">
                                      <p:cBhvr>
                                        <p:cTn id="19" dur="500"/>
                                        <p:tgtEl>
                                          <p:spTgt spid="3076"/>
                                        </p:tgtEl>
                                      </p:cBhvr>
                                    </p:animEffect>
                                  </p:childTnLst>
                                </p:cTn>
                              </p:par>
                              <p:par>
                                <p:cTn id="20" presetID="53" presetClass="entr" presetSubtype="16" fill="hold" nodeType="withEffect">
                                  <p:stCondLst>
                                    <p:cond delay="0"/>
                                  </p:stCondLst>
                                  <p:childTnLst>
                                    <p:set>
                                      <p:cBhvr>
                                        <p:cTn id="21" dur="1" fill="hold">
                                          <p:stCondLst>
                                            <p:cond delay="0"/>
                                          </p:stCondLst>
                                        </p:cTn>
                                        <p:tgtEl>
                                          <p:spTgt spid="3079"/>
                                        </p:tgtEl>
                                        <p:attrNameLst>
                                          <p:attrName>style.visibility</p:attrName>
                                        </p:attrNameLst>
                                      </p:cBhvr>
                                      <p:to>
                                        <p:strVal val="visible"/>
                                      </p:to>
                                    </p:set>
                                    <p:anim calcmode="lin" valueType="num">
                                      <p:cBhvr>
                                        <p:cTn id="22" dur="500" fill="hold"/>
                                        <p:tgtEl>
                                          <p:spTgt spid="3079"/>
                                        </p:tgtEl>
                                        <p:attrNameLst>
                                          <p:attrName>ppt_w</p:attrName>
                                        </p:attrNameLst>
                                      </p:cBhvr>
                                      <p:tavLst>
                                        <p:tav tm="0">
                                          <p:val>
                                            <p:fltVal val="0"/>
                                          </p:val>
                                        </p:tav>
                                        <p:tav tm="100000">
                                          <p:val>
                                            <p:strVal val="#ppt_w"/>
                                          </p:val>
                                        </p:tav>
                                      </p:tavLst>
                                    </p:anim>
                                    <p:anim calcmode="lin" valueType="num">
                                      <p:cBhvr>
                                        <p:cTn id="23" dur="500" fill="hold"/>
                                        <p:tgtEl>
                                          <p:spTgt spid="3079"/>
                                        </p:tgtEl>
                                        <p:attrNameLst>
                                          <p:attrName>ppt_h</p:attrName>
                                        </p:attrNameLst>
                                      </p:cBhvr>
                                      <p:tavLst>
                                        <p:tav tm="0">
                                          <p:val>
                                            <p:fltVal val="0"/>
                                          </p:val>
                                        </p:tav>
                                        <p:tav tm="100000">
                                          <p:val>
                                            <p:strVal val="#ppt_h"/>
                                          </p:val>
                                        </p:tav>
                                      </p:tavLst>
                                    </p:anim>
                                    <p:animEffect transition="in" filter="fade">
                                      <p:cBhvr>
                                        <p:cTn id="2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6"/>
          <p:cNvSpPr>
            <a:spLocks noGrp="1" noChangeArrowheads="1"/>
          </p:cNvSpPr>
          <p:nvPr>
            <p:ph type="title"/>
          </p:nvPr>
        </p:nvSpPr>
        <p:spPr>
          <a:xfrm>
            <a:off x="179512" y="116632"/>
            <a:ext cx="8136904" cy="590204"/>
          </a:xfrm>
        </p:spPr>
        <p:txBody>
          <a:bodyPr>
            <a:normAutofit/>
          </a:bodyPr>
          <a:lstStyle/>
          <a:p>
            <a:pPr eaLnBrk="1" hangingPunct="1"/>
            <a:r>
              <a:rPr lang="en-GB" sz="3100" dirty="0">
                <a:solidFill>
                  <a:srgbClr val="008080"/>
                </a:solidFill>
              </a:rPr>
              <a:t>State of </a:t>
            </a:r>
            <a:r>
              <a:rPr lang="en-GB" sz="3100" dirty="0" smtClean="0">
                <a:solidFill>
                  <a:srgbClr val="008080"/>
                </a:solidFill>
              </a:rPr>
              <a:t>political commitment world-wide</a:t>
            </a:r>
            <a:endParaRPr lang="en-GB" sz="3100" dirty="0">
              <a:solidFill>
                <a:srgbClr val="008080"/>
              </a:solidFill>
            </a:endParaRPr>
          </a:p>
        </p:txBody>
      </p:sp>
      <p:pic>
        <p:nvPicPr>
          <p:cNvPr id="1024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712779"/>
            <a:ext cx="1932206" cy="285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3222303922"/>
              </p:ext>
            </p:extLst>
          </p:nvPr>
        </p:nvGraphicFramePr>
        <p:xfrm>
          <a:off x="169493" y="737191"/>
          <a:ext cx="5048693" cy="3165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461267356"/>
              </p:ext>
            </p:extLst>
          </p:nvPr>
        </p:nvGraphicFramePr>
        <p:xfrm>
          <a:off x="179512" y="692695"/>
          <a:ext cx="5832648" cy="28599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917993377"/>
              </p:ext>
            </p:extLst>
          </p:nvPr>
        </p:nvGraphicFramePr>
        <p:xfrm>
          <a:off x="251520" y="3414749"/>
          <a:ext cx="5788162" cy="3457575"/>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232" y="3700457"/>
            <a:ext cx="1990609" cy="2995540"/>
          </a:xfrm>
          <a:prstGeom prst="rect">
            <a:avLst/>
          </a:prstGeom>
        </p:spPr>
      </p:pic>
    </p:spTree>
    <p:extLst>
      <p:ext uri="{BB962C8B-B14F-4D97-AF65-F5344CB8AC3E}">
        <p14:creationId xmlns:p14="http://schemas.microsoft.com/office/powerpoint/2010/main" val="171097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4567238" y="3424238"/>
          <a:ext cx="9525" cy="9525"/>
        </p:xfrm>
        <a:graphic>
          <a:graphicData uri="http://schemas.openxmlformats.org/presentationml/2006/ole">
            <mc:AlternateContent xmlns:mc="http://schemas.openxmlformats.org/markup-compatibility/2006">
              <mc:Choice xmlns:v="urn:schemas-microsoft-com:vml" Requires="v">
                <p:oleObj spid="_x0000_s3293" name="Acrobat Document" r:id="rId3" imgW="0" imgH="0" progId="AcroExch.Document.11">
                  <p:embed/>
                </p:oleObj>
              </mc:Choice>
              <mc:Fallback>
                <p:oleObj name="Acrobat Document" r:id="rId3" imgW="0" imgH="0" progId="AcroExch.Document.11">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74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 y="1027732"/>
            <a:ext cx="9144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black">
          <a:xfrm>
            <a:off x="179512" y="114300"/>
            <a:ext cx="5904656" cy="650404"/>
          </a:xfrm>
          <a:prstGeom prst="rect">
            <a:avLst/>
          </a:prstGeom>
          <a:noFill/>
          <a:ln w="9525">
            <a:noFill/>
            <a:miter lim="800000"/>
            <a:headEnd/>
            <a:tailEnd/>
          </a:ln>
          <a:effectLst/>
        </p:spPr>
        <p:txBody>
          <a:bodyPr anchor="ctr"/>
          <a:lstStyle>
            <a:lvl1pPr eaLnBrk="0" hangingPunct="0">
              <a:defRPr sz="2800">
                <a:solidFill>
                  <a:schemeClr val="tx1"/>
                </a:solidFill>
                <a:latin typeface="Arial" charset="0"/>
                <a:cs typeface="Arial" charset="0"/>
              </a:defRPr>
            </a:lvl1pPr>
            <a:lvl2pPr marL="37931725" indent="-37474525" eaLnBrk="0" hangingPunct="0">
              <a:defRPr sz="2800">
                <a:solidFill>
                  <a:schemeClr val="tx1"/>
                </a:solidFill>
                <a:latin typeface="Arial" charset="0"/>
                <a:cs typeface="Arial" charset="0"/>
              </a:defRPr>
            </a:lvl2pPr>
            <a:lvl3pPr eaLnBrk="0" hangingPunct="0">
              <a:defRPr sz="2800">
                <a:solidFill>
                  <a:schemeClr val="tx1"/>
                </a:solidFill>
                <a:latin typeface="Arial" charset="0"/>
                <a:cs typeface="Arial" charset="0"/>
              </a:defRPr>
            </a:lvl3pPr>
            <a:lvl4pPr eaLnBrk="0" hangingPunct="0">
              <a:defRPr sz="2800">
                <a:solidFill>
                  <a:schemeClr val="tx1"/>
                </a:solidFill>
                <a:latin typeface="Arial" charset="0"/>
                <a:cs typeface="Arial" charset="0"/>
              </a:defRPr>
            </a:lvl4pPr>
            <a:lvl5pPr eaLnBrk="0" hangingPunct="0">
              <a:defRPr sz="2800">
                <a:solidFill>
                  <a:schemeClr val="tx1"/>
                </a:solidFill>
                <a:latin typeface="Arial" charset="0"/>
                <a:cs typeface="Arial" charset="0"/>
              </a:defRPr>
            </a:lvl5pPr>
            <a:lvl6pPr marL="457200" eaLnBrk="0" fontAlgn="base" hangingPunct="0">
              <a:spcBef>
                <a:spcPct val="20000"/>
              </a:spcBef>
              <a:spcAft>
                <a:spcPct val="0"/>
              </a:spcAft>
              <a:defRPr sz="2800">
                <a:solidFill>
                  <a:schemeClr val="tx1"/>
                </a:solidFill>
                <a:latin typeface="Arial" charset="0"/>
                <a:cs typeface="Arial" charset="0"/>
              </a:defRPr>
            </a:lvl6pPr>
            <a:lvl7pPr marL="914400" eaLnBrk="0" fontAlgn="base" hangingPunct="0">
              <a:spcBef>
                <a:spcPct val="20000"/>
              </a:spcBef>
              <a:spcAft>
                <a:spcPct val="0"/>
              </a:spcAft>
              <a:defRPr sz="2800">
                <a:solidFill>
                  <a:schemeClr val="tx1"/>
                </a:solidFill>
                <a:latin typeface="Arial" charset="0"/>
                <a:cs typeface="Arial" charset="0"/>
              </a:defRPr>
            </a:lvl7pPr>
            <a:lvl8pPr marL="1371600" eaLnBrk="0" fontAlgn="base" hangingPunct="0">
              <a:spcBef>
                <a:spcPct val="20000"/>
              </a:spcBef>
              <a:spcAft>
                <a:spcPct val="0"/>
              </a:spcAft>
              <a:defRPr sz="2800">
                <a:solidFill>
                  <a:schemeClr val="tx1"/>
                </a:solidFill>
                <a:latin typeface="Arial" charset="0"/>
                <a:cs typeface="Arial" charset="0"/>
              </a:defRPr>
            </a:lvl8pPr>
            <a:lvl9pPr marL="1828800" eaLnBrk="0" fontAlgn="base" hangingPunct="0">
              <a:spcBef>
                <a:spcPct val="20000"/>
              </a:spcBef>
              <a:spcAft>
                <a:spcPct val="0"/>
              </a:spcAft>
              <a:defRPr sz="2800">
                <a:solidFill>
                  <a:schemeClr val="tx1"/>
                </a:solidFill>
                <a:latin typeface="Arial" charset="0"/>
                <a:cs typeface="Arial" charset="0"/>
              </a:defRPr>
            </a:lvl9pPr>
          </a:lstStyle>
          <a:p>
            <a:pPr eaLnBrk="1" hangingPunct="1">
              <a:buFontTx/>
              <a:buNone/>
            </a:pPr>
            <a:r>
              <a:rPr lang="en-GB" sz="3100" b="1" dirty="0">
                <a:solidFill>
                  <a:srgbClr val="008080"/>
                </a:solidFill>
                <a:latin typeface="Arial "/>
                <a:ea typeface="+mj-ea"/>
                <a:cs typeface="+mj-cs"/>
              </a:rPr>
              <a:t>International </a:t>
            </a:r>
            <a:r>
              <a:rPr lang="en-GB" sz="3100" b="1" dirty="0" smtClean="0">
                <a:solidFill>
                  <a:srgbClr val="008080"/>
                </a:solidFill>
                <a:latin typeface="Arial "/>
                <a:ea typeface="+mj-ea"/>
                <a:cs typeface="+mj-cs"/>
              </a:rPr>
              <a:t>support status</a:t>
            </a:r>
            <a:endParaRPr lang="en-GB" sz="3100" b="1" dirty="0">
              <a:solidFill>
                <a:srgbClr val="008080"/>
              </a:solidFill>
              <a:latin typeface="Arial "/>
              <a:ea typeface="+mj-ea"/>
              <a:cs typeface="+mj-cs"/>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8" y="3501008"/>
            <a:ext cx="9160828" cy="62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9" y="2376372"/>
            <a:ext cx="9173529" cy="11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7" name="Picture 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121911"/>
            <a:ext cx="6322188" cy="224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071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black">
          <a:xfrm>
            <a:off x="179512" y="114300"/>
            <a:ext cx="8925080" cy="939800"/>
          </a:xfrm>
          <a:prstGeom prst="rect">
            <a:avLst/>
          </a:prstGeom>
          <a:noFill/>
          <a:ln w="9525">
            <a:noFill/>
            <a:miter lim="800000"/>
            <a:headEnd/>
            <a:tailEnd/>
          </a:ln>
          <a:effectLst/>
        </p:spPr>
        <p:txBody>
          <a:bodyPr anchor="ctr"/>
          <a:lstStyle>
            <a:lvl1pPr eaLnBrk="0" hangingPunct="0">
              <a:defRPr sz="2800">
                <a:solidFill>
                  <a:schemeClr val="tx1"/>
                </a:solidFill>
                <a:latin typeface="Arial" charset="0"/>
                <a:cs typeface="Arial" charset="0"/>
              </a:defRPr>
            </a:lvl1pPr>
            <a:lvl2pPr marL="37931725" indent="-37474525" eaLnBrk="0" hangingPunct="0">
              <a:defRPr sz="2800">
                <a:solidFill>
                  <a:schemeClr val="tx1"/>
                </a:solidFill>
                <a:latin typeface="Arial" charset="0"/>
                <a:cs typeface="Arial" charset="0"/>
              </a:defRPr>
            </a:lvl2pPr>
            <a:lvl3pPr eaLnBrk="0" hangingPunct="0">
              <a:defRPr sz="2800">
                <a:solidFill>
                  <a:schemeClr val="tx1"/>
                </a:solidFill>
                <a:latin typeface="Arial" charset="0"/>
                <a:cs typeface="Arial" charset="0"/>
              </a:defRPr>
            </a:lvl3pPr>
            <a:lvl4pPr eaLnBrk="0" hangingPunct="0">
              <a:defRPr sz="2800">
                <a:solidFill>
                  <a:schemeClr val="tx1"/>
                </a:solidFill>
                <a:latin typeface="Arial" charset="0"/>
                <a:cs typeface="Arial" charset="0"/>
              </a:defRPr>
            </a:lvl4pPr>
            <a:lvl5pPr eaLnBrk="0" hangingPunct="0">
              <a:defRPr sz="2800">
                <a:solidFill>
                  <a:schemeClr val="tx1"/>
                </a:solidFill>
                <a:latin typeface="Arial" charset="0"/>
                <a:cs typeface="Arial" charset="0"/>
              </a:defRPr>
            </a:lvl5pPr>
            <a:lvl6pPr marL="457200" eaLnBrk="0" fontAlgn="base" hangingPunct="0">
              <a:spcBef>
                <a:spcPct val="20000"/>
              </a:spcBef>
              <a:spcAft>
                <a:spcPct val="0"/>
              </a:spcAft>
              <a:defRPr sz="2800">
                <a:solidFill>
                  <a:schemeClr val="tx1"/>
                </a:solidFill>
                <a:latin typeface="Arial" charset="0"/>
                <a:cs typeface="Arial" charset="0"/>
              </a:defRPr>
            </a:lvl6pPr>
            <a:lvl7pPr marL="914400" eaLnBrk="0" fontAlgn="base" hangingPunct="0">
              <a:spcBef>
                <a:spcPct val="20000"/>
              </a:spcBef>
              <a:spcAft>
                <a:spcPct val="0"/>
              </a:spcAft>
              <a:defRPr sz="2800">
                <a:solidFill>
                  <a:schemeClr val="tx1"/>
                </a:solidFill>
                <a:latin typeface="Arial" charset="0"/>
                <a:cs typeface="Arial" charset="0"/>
              </a:defRPr>
            </a:lvl7pPr>
            <a:lvl8pPr marL="1371600" eaLnBrk="0" fontAlgn="base" hangingPunct="0">
              <a:spcBef>
                <a:spcPct val="20000"/>
              </a:spcBef>
              <a:spcAft>
                <a:spcPct val="0"/>
              </a:spcAft>
              <a:defRPr sz="2800">
                <a:solidFill>
                  <a:schemeClr val="tx1"/>
                </a:solidFill>
                <a:latin typeface="Arial" charset="0"/>
                <a:cs typeface="Arial" charset="0"/>
              </a:defRPr>
            </a:lvl8pPr>
            <a:lvl9pPr marL="1828800" eaLnBrk="0" fontAlgn="base" hangingPunct="0">
              <a:spcBef>
                <a:spcPct val="20000"/>
              </a:spcBef>
              <a:spcAft>
                <a:spcPct val="0"/>
              </a:spcAft>
              <a:defRPr sz="2800">
                <a:solidFill>
                  <a:schemeClr val="tx1"/>
                </a:solidFill>
                <a:latin typeface="Arial" charset="0"/>
                <a:cs typeface="Arial" charset="0"/>
              </a:defRPr>
            </a:lvl9pPr>
          </a:lstStyle>
          <a:p>
            <a:pPr eaLnBrk="1" hangingPunct="1">
              <a:buFontTx/>
              <a:buNone/>
            </a:pPr>
            <a:r>
              <a:rPr lang="en-GB" sz="3100" b="1" dirty="0" smtClean="0">
                <a:solidFill>
                  <a:srgbClr val="008080"/>
                </a:solidFill>
                <a:latin typeface="Arial "/>
                <a:ea typeface="+mj-ea"/>
                <a:cs typeface="+mj-cs"/>
              </a:rPr>
              <a:t>Information source on Code </a:t>
            </a:r>
            <a:r>
              <a:rPr lang="en-GB" sz="3100" b="1" dirty="0">
                <a:solidFill>
                  <a:srgbClr val="008080"/>
                </a:solidFill>
                <a:latin typeface="Arial "/>
                <a:ea typeface="+mj-ea"/>
                <a:cs typeface="+mj-cs"/>
              </a:rPr>
              <a:t>and </a:t>
            </a:r>
            <a:r>
              <a:rPr lang="en-GB" sz="3100" b="1" dirty="0" smtClean="0">
                <a:solidFill>
                  <a:srgbClr val="008080"/>
                </a:solidFill>
                <a:latin typeface="Arial "/>
                <a:ea typeface="+mj-ea"/>
                <a:cs typeface="+mj-cs"/>
              </a:rPr>
              <a:t>Guidance</a:t>
            </a:r>
            <a:endParaRPr lang="en-GB" sz="3100" b="1" dirty="0">
              <a:solidFill>
                <a:srgbClr val="008080"/>
              </a:solidFill>
              <a:latin typeface="Arial "/>
              <a:ea typeface="+mj-ea"/>
              <a:cs typeface="+mj-cs"/>
            </a:endParaRPr>
          </a:p>
        </p:txBody>
      </p:sp>
      <p:sp>
        <p:nvSpPr>
          <p:cNvPr id="3" name="Rectangle 2"/>
          <p:cNvSpPr/>
          <p:nvPr/>
        </p:nvSpPr>
        <p:spPr>
          <a:xfrm>
            <a:off x="215516" y="1054100"/>
            <a:ext cx="8892480" cy="369332"/>
          </a:xfrm>
          <a:prstGeom prst="rect">
            <a:avLst/>
          </a:prstGeom>
        </p:spPr>
        <p:txBody>
          <a:bodyPr wrap="square">
            <a:spAutoFit/>
          </a:bodyPr>
          <a:lstStyle/>
          <a:p>
            <a:r>
              <a:rPr lang="en-GB" dirty="0">
                <a:hlinkClick r:id="rId2"/>
              </a:rPr>
              <a:t>https://www-ns.iaea.org/tech-areas/radiation-safety/code-of-conduct.asp?s=3&amp;l=22</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6" y="1700808"/>
            <a:ext cx="9077946" cy="494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23528" y="4869160"/>
            <a:ext cx="6480720" cy="17785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9172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990600"/>
          </a:xfrm>
        </p:spPr>
        <p:txBody>
          <a:bodyPr>
            <a:normAutofit/>
          </a:bodyPr>
          <a:lstStyle/>
          <a:p>
            <a:pPr algn="ctr" eaLnBrk="1" hangingPunct="1"/>
            <a:r>
              <a:rPr lang="en-GB" sz="3100" dirty="0">
                <a:solidFill>
                  <a:srgbClr val="008080"/>
                </a:solidFill>
              </a:rPr>
              <a:t>Conclusions</a:t>
            </a:r>
          </a:p>
        </p:txBody>
      </p:sp>
      <p:sp>
        <p:nvSpPr>
          <p:cNvPr id="24580" name="Rectangle 3"/>
          <p:cNvSpPr>
            <a:spLocks noGrp="1" noChangeArrowheads="1"/>
          </p:cNvSpPr>
          <p:nvPr>
            <p:ph type="body" idx="1"/>
          </p:nvPr>
        </p:nvSpPr>
        <p:spPr>
          <a:xfrm>
            <a:off x="179512" y="1052736"/>
            <a:ext cx="8856984" cy="5112568"/>
          </a:xfrm>
        </p:spPr>
        <p:txBody>
          <a:bodyPr>
            <a:normAutofit/>
          </a:bodyPr>
          <a:lstStyle/>
          <a:p>
            <a:pPr eaLnBrk="1" hangingPunct="1">
              <a:spcBef>
                <a:spcPts val="1200"/>
              </a:spcBef>
              <a:spcAft>
                <a:spcPts val="600"/>
              </a:spcAft>
              <a:buFont typeface="Wingdings" pitchFamily="2" charset="2"/>
              <a:buChar char="Ø"/>
            </a:pPr>
            <a:r>
              <a:rPr lang="en-GB" sz="2400" dirty="0" smtClean="0"/>
              <a:t>Radioactive sources shall be safely managed during their entire life cycle (cradle-to-grave control)</a:t>
            </a:r>
          </a:p>
          <a:p>
            <a:pPr eaLnBrk="1" hangingPunct="1">
              <a:spcBef>
                <a:spcPts val="1200"/>
              </a:spcBef>
              <a:spcAft>
                <a:spcPts val="600"/>
              </a:spcAft>
              <a:buFont typeface="Wingdings" pitchFamily="2" charset="2"/>
              <a:buChar char="Ø"/>
            </a:pPr>
            <a:r>
              <a:rPr lang="en-GB" sz="2400" dirty="0" smtClean="0"/>
              <a:t>States shall promote safety and security culture for management of radioactive sources</a:t>
            </a:r>
          </a:p>
          <a:p>
            <a:pPr eaLnBrk="1" hangingPunct="1">
              <a:spcBef>
                <a:spcPts val="1200"/>
              </a:spcBef>
              <a:spcAft>
                <a:spcPts val="600"/>
              </a:spcAft>
              <a:buFont typeface="Wingdings" pitchFamily="2" charset="2"/>
              <a:buChar char="Ø"/>
            </a:pPr>
            <a:r>
              <a:rPr lang="en-GB" sz="2400" dirty="0" smtClean="0"/>
              <a:t>An effective sustainable national legislative and regulatory framework shall be established</a:t>
            </a:r>
          </a:p>
          <a:p>
            <a:pPr eaLnBrk="1" hangingPunct="1">
              <a:spcBef>
                <a:spcPts val="1200"/>
              </a:spcBef>
              <a:spcAft>
                <a:spcPts val="600"/>
              </a:spcAft>
              <a:buFont typeface="Wingdings" pitchFamily="2" charset="2"/>
              <a:buChar char="Ø"/>
            </a:pPr>
            <a:r>
              <a:rPr lang="en-GB" sz="2400" dirty="0" smtClean="0"/>
              <a:t>Assessment of source vulnerability shall be based </a:t>
            </a:r>
            <a:r>
              <a:rPr lang="en-GB" sz="2400" dirty="0"/>
              <a:t>on loss of control or malicious </a:t>
            </a:r>
            <a:r>
              <a:rPr lang="en-GB" sz="2400" dirty="0" smtClean="0"/>
              <a:t>act scenarios</a:t>
            </a:r>
          </a:p>
          <a:p>
            <a:pPr eaLnBrk="1" hangingPunct="1">
              <a:spcBef>
                <a:spcPts val="1200"/>
              </a:spcBef>
              <a:spcAft>
                <a:spcPts val="600"/>
              </a:spcAft>
              <a:buFont typeface="Wingdings" pitchFamily="2" charset="2"/>
              <a:buChar char="Ø"/>
            </a:pPr>
            <a:r>
              <a:rPr lang="en-GB" sz="2400" dirty="0" smtClean="0"/>
              <a:t>The Code of Conduct and its Supplementary Guidance are essential means to assure safe management of radioactive sources globally throughout their life-cycle</a:t>
            </a:r>
            <a:endParaRPr lang="en-GB" sz="2400" dirty="0"/>
          </a:p>
        </p:txBody>
      </p:sp>
    </p:spTree>
    <p:extLst>
      <p:ext uri="{BB962C8B-B14F-4D97-AF65-F5344CB8AC3E}">
        <p14:creationId xmlns:p14="http://schemas.microsoft.com/office/powerpoint/2010/main" val="30333784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7" y="4365104"/>
            <a:ext cx="8568953" cy="1080120"/>
          </a:xfrm>
        </p:spPr>
        <p:txBody>
          <a:bodyPr>
            <a:normAutofit/>
          </a:bodyPr>
          <a:lstStyle/>
          <a:p>
            <a:r>
              <a:rPr lang="en-GB" sz="4400" b="0" i="1" dirty="0" smtClean="0">
                <a:latin typeface="Times" panose="02020603050405020304" pitchFamily="18" charset="0"/>
              </a:rPr>
              <a:t>Thank you!</a:t>
            </a:r>
            <a:endParaRPr lang="en-GB" sz="4400" b="0" i="1" dirty="0">
              <a:latin typeface="Times" panose="02020603050405020304" pitchFamily="18" charset="0"/>
            </a:endParaRPr>
          </a:p>
        </p:txBody>
      </p:sp>
      <p:pic>
        <p:nvPicPr>
          <p:cNvPr id="3" name="Picture 14" descr="vic_fl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5904656" cy="339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963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574303" cy="532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type="title"/>
          </p:nvPr>
        </p:nvSpPr>
        <p:spPr>
          <a:xfrm>
            <a:off x="0" y="0"/>
            <a:ext cx="9144000" cy="1295400"/>
          </a:xfrm>
        </p:spPr>
        <p:txBody>
          <a:bodyPr>
            <a:normAutofit/>
          </a:bodyPr>
          <a:lstStyle/>
          <a:p>
            <a:pPr eaLnBrk="1" hangingPunct="1">
              <a:defRPr/>
            </a:pPr>
            <a:r>
              <a:rPr lang="en-US" sz="3200" dirty="0">
                <a:solidFill>
                  <a:srgbClr val="008080"/>
                </a:solidFill>
              </a:rPr>
              <a:t>Code of Conduct and Import/Export Guidance</a:t>
            </a:r>
            <a:endParaRPr lang="en-GB" sz="3200" dirty="0">
              <a:solidFill>
                <a:srgbClr val="008080"/>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600400" cy="532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1573">
            <a:off x="3923928" y="5061309"/>
            <a:ext cx="111910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5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t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5866" y="3330576"/>
            <a:ext cx="842596"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ammom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0327" y="3984626"/>
            <a:ext cx="90121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densitometria_ose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5554" y="4252914"/>
            <a:ext cx="1576754"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main_ct_mx8000_dual_199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29050" y="3986214"/>
            <a:ext cx="1143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Universal Radiography &amp; Fluoroscopy">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26369" y="3797300"/>
            <a:ext cx="13716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Bucky Diagnost TS "/>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182" y="2079625"/>
            <a:ext cx="888023"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TechneScan® PY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67904" y="5126039"/>
            <a:ext cx="662354"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C"/>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gray">
          <a:xfrm>
            <a:off x="5373566" y="5183188"/>
            <a:ext cx="15811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Sodium Iodide I 131 Capsules Therapeuti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66997" y="3298825"/>
            <a:ext cx="883626"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md2g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gray">
          <a:xfrm>
            <a:off x="7199435" y="3203575"/>
            <a:ext cx="1630973"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Theratron%20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gray">
          <a:xfrm>
            <a:off x="1389185" y="2589214"/>
            <a:ext cx="1081454"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equiposradiografia_ft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gray">
          <a:xfrm>
            <a:off x="6455020" y="2033588"/>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secundario0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325566" y="2032000"/>
            <a:ext cx="838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Itanium 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472105" y="2590800"/>
            <a:ext cx="67700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pic1"/>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349619" y="2047876"/>
            <a:ext cx="97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95039" y="2016126"/>
            <a:ext cx="1639766"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828801" y="1073151"/>
            <a:ext cx="131591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129454" y="5200651"/>
            <a:ext cx="127781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555274" y="1098551"/>
            <a:ext cx="1009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463061" y="1065214"/>
            <a:ext cx="1373066"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560528" y="1108076"/>
            <a:ext cx="229479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175489" y="2322513"/>
            <a:ext cx="90414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561135" y="2347914"/>
            <a:ext cx="8894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620001" y="5133975"/>
            <a:ext cx="118842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166697" y="1074739"/>
            <a:ext cx="911469"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463312" y="3313113"/>
            <a:ext cx="9144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204797" y="3290888"/>
            <a:ext cx="1560634"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2215662" y="4875214"/>
            <a:ext cx="190353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690446" y="3995739"/>
            <a:ext cx="1156189"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650023" y="4006851"/>
            <a:ext cx="103895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407377" y="3294063"/>
            <a:ext cx="1181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1566497" y="4805363"/>
            <a:ext cx="67407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307731" y="4160839"/>
            <a:ext cx="135108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9"/>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320920" y="5070475"/>
            <a:ext cx="1242646"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3"/>
          <p:cNvSpPr txBox="1">
            <a:spLocks noChangeArrowheads="1"/>
          </p:cNvSpPr>
          <p:nvPr/>
        </p:nvSpPr>
        <p:spPr bwMode="auto">
          <a:xfrm>
            <a:off x="294026" y="951147"/>
            <a:ext cx="8604738" cy="5243512"/>
          </a:xfrm>
          <a:prstGeom prst="rect">
            <a:avLst/>
          </a:prstGeom>
          <a:solidFill>
            <a:schemeClr val="accent2">
              <a:alpha val="84000"/>
            </a:schemeClr>
          </a:solidFill>
          <a:ln>
            <a:noFill/>
          </a:ln>
          <a:effectLst/>
        </p:spPr>
        <p:txBody>
          <a:bodyPr lIns="92075" tIns="46038" rIns="92075" bIns="46038"/>
          <a:lstStyle>
            <a:lvl1pPr marL="342900" indent="-342900" algn="l" rtl="0" eaLnBrk="0" fontAlgn="base" hangingPunct="0">
              <a:spcBef>
                <a:spcPct val="20000"/>
              </a:spcBef>
              <a:spcAft>
                <a:spcPct val="0"/>
              </a:spcAft>
              <a:buClr>
                <a:schemeClr val="tx1"/>
              </a:buClr>
              <a:buSzPct val="150000"/>
              <a:buChar char="•"/>
              <a:defRPr sz="2800">
                <a:solidFill>
                  <a:schemeClr val="tx2"/>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800080"/>
              </a:buClr>
              <a:buSzPct val="140000"/>
              <a:buFont typeface="Wingdings" pitchFamily="2" charset="2"/>
              <a:buChar char="§"/>
              <a:defRPr sz="2400">
                <a:solidFill>
                  <a:schemeClr val="tx2"/>
                </a:solidFill>
                <a:latin typeface="Calibri" pitchFamily="34" charset="0"/>
                <a:ea typeface="Calibri" pitchFamily="34" charset="0"/>
                <a:cs typeface="Calibri" pitchFamily="34" charset="0"/>
              </a:defRPr>
            </a:lvl2pPr>
            <a:lvl3pPr marL="1162050" indent="-247650" algn="l" rtl="0" eaLnBrk="0" fontAlgn="base" hangingPunct="0">
              <a:spcBef>
                <a:spcPct val="20000"/>
              </a:spcBef>
              <a:spcAft>
                <a:spcPct val="0"/>
              </a:spcAft>
              <a:buClr>
                <a:srgbClr val="800080"/>
              </a:buClr>
              <a:buSzPct val="75000"/>
              <a:buFont typeface="Wingdings" pitchFamily="2" charset="2"/>
              <a:buChar char="v"/>
              <a:defRPr sz="2400">
                <a:solidFill>
                  <a:schemeClr val="tx2"/>
                </a:solidFill>
                <a:latin typeface="Calibri" pitchFamily="34" charset="0"/>
                <a:ea typeface="Calibri" pitchFamily="34" charset="0"/>
                <a:cs typeface="Calibri" pitchFamily="34" charset="0"/>
              </a:defRPr>
            </a:lvl3pPr>
            <a:lvl4pPr marL="1630363" indent="-277813" algn="l" rtl="0" eaLnBrk="0" fontAlgn="base" hangingPunct="0">
              <a:spcBef>
                <a:spcPct val="20000"/>
              </a:spcBef>
              <a:spcAft>
                <a:spcPct val="0"/>
              </a:spcAft>
              <a:buClr>
                <a:srgbClr val="800080"/>
              </a:buClr>
              <a:buSzPct val="75000"/>
              <a:buFont typeface="Wingdings" pitchFamily="2" charset="2"/>
              <a:buChar char="v"/>
              <a:defRPr sz="2400">
                <a:solidFill>
                  <a:schemeClr val="tx2"/>
                </a:solidFill>
                <a:latin typeface="Calibri" pitchFamily="34" charset="0"/>
                <a:ea typeface="Calibri" pitchFamily="34" charset="0"/>
                <a:cs typeface="Calibri" pitchFamily="34" charset="0"/>
              </a:defRPr>
            </a:lvl4pPr>
            <a:lvl5pPr marL="2087563" indent="-228600" algn="l" rtl="0" eaLnBrk="0" fontAlgn="base" hangingPunct="0">
              <a:spcBef>
                <a:spcPct val="20000"/>
              </a:spcBef>
              <a:spcAft>
                <a:spcPct val="0"/>
              </a:spcAft>
              <a:buClr>
                <a:srgbClr val="800080"/>
              </a:buClr>
              <a:buSzPct val="75000"/>
              <a:buFont typeface="Wingdings" pitchFamily="2" charset="2"/>
              <a:buChar char="v"/>
              <a:defRPr sz="2400">
                <a:solidFill>
                  <a:schemeClr val="tx2"/>
                </a:solidFill>
                <a:latin typeface="Calibri" pitchFamily="34" charset="0"/>
                <a:ea typeface="Calibri" pitchFamily="34" charset="0"/>
                <a:cs typeface="Calibri" pitchFamily="34" charset="0"/>
              </a:defRPr>
            </a:lvl5pPr>
            <a:lvl6pPr marL="2544763" indent="-228600" algn="l" rtl="0" fontAlgn="base">
              <a:spcBef>
                <a:spcPct val="20000"/>
              </a:spcBef>
              <a:spcAft>
                <a:spcPct val="0"/>
              </a:spcAft>
              <a:buClr>
                <a:srgbClr val="800080"/>
              </a:buClr>
              <a:buSzPct val="75000"/>
              <a:buFont typeface="Wingdings" pitchFamily="2" charset="2"/>
              <a:buChar char="v"/>
              <a:defRPr sz="2400">
                <a:solidFill>
                  <a:schemeClr val="tx2"/>
                </a:solidFill>
                <a:latin typeface="+mn-lt"/>
              </a:defRPr>
            </a:lvl6pPr>
            <a:lvl7pPr marL="3001963" indent="-228600" algn="l" rtl="0" fontAlgn="base">
              <a:spcBef>
                <a:spcPct val="20000"/>
              </a:spcBef>
              <a:spcAft>
                <a:spcPct val="0"/>
              </a:spcAft>
              <a:buClr>
                <a:srgbClr val="800080"/>
              </a:buClr>
              <a:buSzPct val="75000"/>
              <a:buFont typeface="Wingdings" pitchFamily="2" charset="2"/>
              <a:buChar char="v"/>
              <a:defRPr sz="2400">
                <a:solidFill>
                  <a:schemeClr val="tx2"/>
                </a:solidFill>
                <a:latin typeface="+mn-lt"/>
              </a:defRPr>
            </a:lvl7pPr>
            <a:lvl8pPr marL="3459163" indent="-228600" algn="l" rtl="0" fontAlgn="base">
              <a:spcBef>
                <a:spcPct val="20000"/>
              </a:spcBef>
              <a:spcAft>
                <a:spcPct val="0"/>
              </a:spcAft>
              <a:buClr>
                <a:srgbClr val="800080"/>
              </a:buClr>
              <a:buSzPct val="75000"/>
              <a:buFont typeface="Wingdings" pitchFamily="2" charset="2"/>
              <a:buChar char="v"/>
              <a:defRPr sz="2400">
                <a:solidFill>
                  <a:schemeClr val="tx2"/>
                </a:solidFill>
                <a:latin typeface="+mn-lt"/>
              </a:defRPr>
            </a:lvl8pPr>
            <a:lvl9pPr marL="3916363" indent="-228600" algn="l" rtl="0" fontAlgn="base">
              <a:spcBef>
                <a:spcPct val="20000"/>
              </a:spcBef>
              <a:spcAft>
                <a:spcPct val="0"/>
              </a:spcAft>
              <a:buClr>
                <a:srgbClr val="800080"/>
              </a:buClr>
              <a:buSzPct val="75000"/>
              <a:buFont typeface="Wingdings" pitchFamily="2" charset="2"/>
              <a:buChar char="v"/>
              <a:defRPr sz="2400">
                <a:solidFill>
                  <a:schemeClr val="tx2"/>
                </a:solidFill>
                <a:latin typeface="+mn-lt"/>
              </a:defRPr>
            </a:lvl9pPr>
          </a:lstStyle>
          <a:p>
            <a:pPr lvl="1" eaLnBrk="1" hangingPunct="1">
              <a:buClr>
                <a:srgbClr val="92D050"/>
              </a:buClr>
              <a:buFont typeface="Arial" panose="020B0604020202020204" pitchFamily="34" charset="0"/>
              <a:buChar char="•"/>
              <a:defRPr/>
            </a:pPr>
            <a:endParaRPr lang="en-GB" sz="3600" b="1" kern="0" dirty="0">
              <a:solidFill>
                <a:srgbClr val="FFFFFF"/>
              </a:solidFill>
            </a:endParaRPr>
          </a:p>
          <a:p>
            <a:pPr lvl="1" eaLnBrk="1" hangingPunct="1">
              <a:buClr>
                <a:srgbClr val="92D050"/>
              </a:buClr>
              <a:buFont typeface="Arial" panose="020B0604020202020204" pitchFamily="34" charset="0"/>
              <a:buChar char="•"/>
              <a:defRPr/>
            </a:pPr>
            <a:r>
              <a:rPr lang="en-GB" sz="3600" b="1" kern="0" dirty="0">
                <a:solidFill>
                  <a:srgbClr val="FFFFFF"/>
                </a:solidFill>
              </a:rPr>
              <a:t>Medicine</a:t>
            </a:r>
          </a:p>
          <a:p>
            <a:pPr lvl="1" eaLnBrk="1" hangingPunct="1">
              <a:buClr>
                <a:srgbClr val="92D050"/>
              </a:buClr>
              <a:buFont typeface="Arial" panose="020B0604020202020204" pitchFamily="34" charset="0"/>
              <a:buChar char="•"/>
              <a:defRPr/>
            </a:pPr>
            <a:r>
              <a:rPr lang="en-GB" sz="3600" b="1" kern="0" dirty="0">
                <a:solidFill>
                  <a:srgbClr val="FFFFFF"/>
                </a:solidFill>
              </a:rPr>
              <a:t>Agriculture</a:t>
            </a:r>
          </a:p>
          <a:p>
            <a:pPr lvl="1" eaLnBrk="1" hangingPunct="1">
              <a:buClr>
                <a:srgbClr val="92D050"/>
              </a:buClr>
              <a:buFont typeface="Arial" panose="020B0604020202020204" pitchFamily="34" charset="0"/>
              <a:buChar char="•"/>
              <a:defRPr/>
            </a:pPr>
            <a:r>
              <a:rPr lang="en-GB" sz="3600" b="1" kern="0" dirty="0">
                <a:solidFill>
                  <a:srgbClr val="FFFFFF"/>
                </a:solidFill>
              </a:rPr>
              <a:t>Industry</a:t>
            </a:r>
          </a:p>
          <a:p>
            <a:pPr lvl="1" eaLnBrk="1" hangingPunct="1">
              <a:buClr>
                <a:srgbClr val="92D050"/>
              </a:buClr>
              <a:buFont typeface="Arial" panose="020B0604020202020204" pitchFamily="34" charset="0"/>
              <a:buChar char="•"/>
              <a:defRPr/>
            </a:pPr>
            <a:r>
              <a:rPr lang="en-GB" sz="3600" b="1" kern="0" dirty="0">
                <a:solidFill>
                  <a:srgbClr val="FFFFFF"/>
                </a:solidFill>
              </a:rPr>
              <a:t>Research and Education</a:t>
            </a:r>
          </a:p>
          <a:p>
            <a:pPr lvl="1" eaLnBrk="1" hangingPunct="1">
              <a:buClr>
                <a:srgbClr val="92D050"/>
              </a:buClr>
              <a:buFont typeface="Arial" panose="020B0604020202020204" pitchFamily="34" charset="0"/>
              <a:buChar char="•"/>
              <a:defRPr/>
            </a:pPr>
            <a:r>
              <a:rPr lang="en-GB" sz="3600" b="1" kern="0" dirty="0">
                <a:solidFill>
                  <a:srgbClr val="FFFFFF"/>
                </a:solidFill>
              </a:rPr>
              <a:t>Border Control and Security</a:t>
            </a:r>
          </a:p>
        </p:txBody>
      </p:sp>
      <p:sp>
        <p:nvSpPr>
          <p:cNvPr id="43" name="Rectangle 2"/>
          <p:cNvSpPr>
            <a:spLocks noGrp="1" noChangeArrowheads="1"/>
          </p:cNvSpPr>
          <p:nvPr>
            <p:ph type="title"/>
          </p:nvPr>
        </p:nvSpPr>
        <p:spPr>
          <a:xfrm>
            <a:off x="268288" y="152399"/>
            <a:ext cx="8604250" cy="612305"/>
          </a:xfrm>
        </p:spPr>
        <p:txBody>
          <a:bodyPr>
            <a:normAutofit/>
          </a:bodyPr>
          <a:lstStyle/>
          <a:p>
            <a:pPr eaLnBrk="1" hangingPunct="1">
              <a:defRPr/>
            </a:pPr>
            <a:r>
              <a:rPr lang="en-GB" sz="3200" dirty="0">
                <a:solidFill>
                  <a:srgbClr val="008080"/>
                </a:solidFill>
              </a:rPr>
              <a:t>Radioactive Sources in Practice</a:t>
            </a:r>
            <a:endParaRPr lang="en-US" sz="3200" dirty="0">
              <a:solidFill>
                <a:srgbClr val="008080"/>
              </a:solidFill>
            </a:endParaRPr>
          </a:p>
        </p:txBody>
      </p:sp>
      <p:pic>
        <p:nvPicPr>
          <p:cNvPr id="16" name="Picture 14" descr="Maximum Intensity Projection (MIP) einer 18F-FDG-Ganzkörperaufnahme. Die roten Bereiche zeigen eine hohe, die blauen eine sehr niedrige Aufnahme von FDG an.">
            <a:hlinkClick r:id="rId37" tooltip="Maximum Intensity Projection (MIP) einer 18F-FDG-Ganzkörperaufnahme. Die roten Bereiche zeigen eine hohe, die blauen eine sehr niedrige Aufnahme von FDG an."/>
          </p:cNvPr>
          <p:cNvPicPr>
            <a:picLocks noChangeAspect="1" noChangeArrowheads="1" noCrop="1"/>
          </p:cNvPicPr>
          <p:nvPr/>
        </p:nvPicPr>
        <p:blipFill>
          <a:blip r:embed="rId38" cstate="email">
            <a:extLst>
              <a:ext uri="{28A0092B-C50C-407E-A947-70E740481C1C}">
                <a14:useLocalDpi xmlns:a14="http://schemas.microsoft.com/office/drawing/2010/main"/>
              </a:ext>
            </a:extLst>
          </a:blip>
          <a:srcRect/>
          <a:stretch>
            <a:fillRect/>
          </a:stretch>
        </p:blipFill>
        <p:spPr bwMode="auto">
          <a:xfrm>
            <a:off x="4072305" y="1085850"/>
            <a:ext cx="1510077" cy="228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rotWithShape="1">
          <a:blip r:embed="rId39" cstate="email">
            <a:extLst>
              <a:ext uri="{28A0092B-C50C-407E-A947-70E740481C1C}">
                <a14:useLocalDpi xmlns:a14="http://schemas.microsoft.com/office/drawing/2010/main"/>
              </a:ext>
            </a:extLst>
          </a:blip>
          <a:srcRect b="15406"/>
          <a:stretch/>
        </p:blipFill>
        <p:spPr bwMode="auto">
          <a:xfrm>
            <a:off x="7242447" y="3410134"/>
            <a:ext cx="1901327" cy="146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Lst>
        </p:spPr>
      </p:pic>
      <p:pic>
        <p:nvPicPr>
          <p:cNvPr id="45" name="Picture 44" descr="radiotherapy"/>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6728443" y="1025349"/>
            <a:ext cx="1877448" cy="12747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7088305" y="2196025"/>
            <a:ext cx="1907551" cy="1324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Lst>
        </p:spPr>
      </p:pic>
      <p:pic>
        <p:nvPicPr>
          <p:cNvPr id="47" name="Picture 6" descr="Poster-JPEGcase-DE"/>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6836020" y="4720621"/>
            <a:ext cx="1904113" cy="1445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5167419" y="5336130"/>
            <a:ext cx="1727688" cy="1404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666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750"/>
                                        <p:tgtEl>
                                          <p:spTgt spid="4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fade">
                                      <p:cBhvr>
                                        <p:cTn id="11" dur="500"/>
                                        <p:tgtEl>
                                          <p:spTgt spid="4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animEffect transition="in" filter="fade">
                                      <p:cBhvr>
                                        <p:cTn id="19" dur="500"/>
                                        <p:tgtEl>
                                          <p:spTgt spid="42">
                                            <p:txEl>
                                              <p:pRg st="3" end="3"/>
                                            </p:txEl>
                                          </p:spTgt>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42">
                                            <p:txEl>
                                              <p:pRg st="4" end="4"/>
                                            </p:txEl>
                                          </p:spTgt>
                                        </p:tgtEl>
                                        <p:attrNameLst>
                                          <p:attrName>style.visibility</p:attrName>
                                        </p:attrNameLst>
                                      </p:cBhvr>
                                      <p:to>
                                        <p:strVal val="visible"/>
                                      </p:to>
                                    </p:set>
                                    <p:animEffect transition="in" filter="fade">
                                      <p:cBhvr>
                                        <p:cTn id="23" dur="500"/>
                                        <p:tgtEl>
                                          <p:spTgt spid="42">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fade">
                                      <p:cBhvr>
                                        <p:cTn id="27" dur="500"/>
                                        <p:tgtEl>
                                          <p:spTgt spid="42">
                                            <p:txEl>
                                              <p:pRg st="5" end="5"/>
                                            </p:txEl>
                                          </p:spTgt>
                                        </p:tgtEl>
                                      </p:cBhvr>
                                    </p:animEffect>
                                  </p:childTnLst>
                                </p:cTn>
                              </p:par>
                            </p:childTnLst>
                          </p:cTn>
                        </p:par>
                        <p:par>
                          <p:cTn id="28" fill="hold">
                            <p:stCondLst>
                              <p:cond delay="5500"/>
                            </p:stCondLst>
                            <p:childTnLst>
                              <p:par>
                                <p:cTn id="29" presetID="10" presetClass="entr" presetSubtype="0" fill="hold" nodeType="afterEffect">
                                  <p:stCondLst>
                                    <p:cond delay="25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250"/>
                                        <p:tgtEl>
                                          <p:spTgt spid="45"/>
                                        </p:tgtEl>
                                      </p:cBhvr>
                                    </p:animEffect>
                                  </p:childTnLst>
                                </p:cTn>
                              </p:par>
                            </p:childTnLst>
                          </p:cTn>
                        </p:par>
                        <p:par>
                          <p:cTn id="32" fill="hold">
                            <p:stCondLst>
                              <p:cond delay="7000"/>
                            </p:stCondLst>
                            <p:childTnLst>
                              <p:par>
                                <p:cTn id="33" presetID="10" presetClass="entr" presetSubtype="0" fill="hold" nodeType="afterEffect">
                                  <p:stCondLst>
                                    <p:cond delay="25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childTnLst>
                                </p:cTn>
                              </p:par>
                            </p:childTnLst>
                          </p:cTn>
                        </p:par>
                        <p:par>
                          <p:cTn id="36" fill="hold">
                            <p:stCondLst>
                              <p:cond delay="8500"/>
                            </p:stCondLst>
                            <p:childTnLst>
                              <p:par>
                                <p:cTn id="37" presetID="10" presetClass="entr" presetSubtype="0" fill="hold" nodeType="afterEffect">
                                  <p:stCondLst>
                                    <p:cond delay="25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250"/>
                                        <p:tgtEl>
                                          <p:spTgt spid="44"/>
                                        </p:tgtEl>
                                      </p:cBhvr>
                                    </p:animEffect>
                                  </p:childTnLst>
                                </p:cTn>
                              </p:par>
                            </p:childTnLst>
                          </p:cTn>
                        </p:par>
                        <p:par>
                          <p:cTn id="40" fill="hold">
                            <p:stCondLst>
                              <p:cond delay="10000"/>
                            </p:stCondLst>
                            <p:childTnLst>
                              <p:par>
                                <p:cTn id="41" presetID="10" presetClass="entr" presetSubtype="0" fill="hold" nodeType="afterEffect">
                                  <p:stCondLst>
                                    <p:cond delay="25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250"/>
                                        <p:tgtEl>
                                          <p:spTgt spid="47"/>
                                        </p:tgtEl>
                                      </p:cBhvr>
                                    </p:animEffect>
                                  </p:childTnLst>
                                </p:cTn>
                              </p:par>
                              <p:par>
                                <p:cTn id="44" presetID="16" presetClass="entr" presetSubtype="21"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inVertical)">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152399"/>
            <a:ext cx="9119142" cy="756321"/>
          </a:xfrm>
        </p:spPr>
        <p:txBody>
          <a:bodyPr>
            <a:normAutofit/>
          </a:bodyPr>
          <a:lstStyle/>
          <a:p>
            <a:pPr>
              <a:defRPr/>
            </a:pPr>
            <a:r>
              <a:rPr lang="en-GB" sz="3200" dirty="0">
                <a:solidFill>
                  <a:srgbClr val="008080"/>
                </a:solidFill>
              </a:rPr>
              <a:t>Disused sources  </a:t>
            </a:r>
            <a:r>
              <a:rPr lang="en-GB" sz="3200" dirty="0" smtClean="0">
                <a:solidFill>
                  <a:srgbClr val="008080"/>
                </a:solidFill>
              </a:rPr>
              <a:t>can be o</a:t>
            </a:r>
            <a:r>
              <a:rPr lang="en-GB" altLang="en-US" sz="3200" dirty="0" smtClean="0">
                <a:solidFill>
                  <a:srgbClr val="008080"/>
                </a:solidFill>
              </a:rPr>
              <a:t>rphan </a:t>
            </a:r>
            <a:r>
              <a:rPr lang="en-GB" altLang="en-US" sz="3200" dirty="0">
                <a:solidFill>
                  <a:srgbClr val="008080"/>
                </a:solidFill>
              </a:rPr>
              <a:t>/ vulnerable </a:t>
            </a:r>
            <a:endParaRPr lang="en-US" sz="3200" dirty="0">
              <a:solidFill>
                <a:srgbClr val="00808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774" y="813961"/>
            <a:ext cx="3254277" cy="408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800186"/>
            <a:ext cx="3612278" cy="25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7" y="813962"/>
            <a:ext cx="3118812" cy="229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3" y="2790678"/>
            <a:ext cx="397231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7" y="2492896"/>
            <a:ext cx="237626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36" y="4797152"/>
            <a:ext cx="9158436"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0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69127"/>
            <a:ext cx="15430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gray">
          <a:xfrm>
            <a:off x="395537" y="321468"/>
            <a:ext cx="5770154"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50000"/>
              <a:buChar char="•"/>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chemeClr val="tx1"/>
              </a:buClr>
              <a:buSzPct val="150000"/>
              <a:buChar char="•"/>
              <a:defRPr sz="2800" b="1">
                <a:solidFill>
                  <a:srgbClr val="000066"/>
                </a:solidFill>
                <a:latin typeface="+mn-lt"/>
              </a:defRPr>
            </a:lvl2pPr>
            <a:lvl3pPr marL="1162050" indent="-247650" algn="l" rtl="0" eaLnBrk="0" fontAlgn="base" hangingPunct="0">
              <a:spcBef>
                <a:spcPct val="20000"/>
              </a:spcBef>
              <a:spcAft>
                <a:spcPct val="0"/>
              </a:spcAft>
              <a:buClr>
                <a:schemeClr val="tx1"/>
              </a:buClr>
              <a:buSzPct val="150000"/>
              <a:buChar char="•"/>
              <a:defRPr sz="2400" b="1">
                <a:solidFill>
                  <a:srgbClr val="000066"/>
                </a:solidFill>
                <a:latin typeface="+mn-lt"/>
              </a:defRPr>
            </a:lvl3pPr>
            <a:lvl4pPr marL="1630363" indent="-277813" algn="l" rtl="0" eaLnBrk="0" fontAlgn="base" hangingPunct="0">
              <a:spcBef>
                <a:spcPct val="20000"/>
              </a:spcBef>
              <a:spcAft>
                <a:spcPct val="0"/>
              </a:spcAft>
              <a:buClr>
                <a:schemeClr val="tx1"/>
              </a:buClr>
              <a:buSzPct val="150000"/>
              <a:buChar char="•"/>
              <a:defRPr sz="2400" b="1">
                <a:solidFill>
                  <a:srgbClr val="000066"/>
                </a:solidFill>
                <a:latin typeface="+mn-lt"/>
              </a:defRPr>
            </a:lvl4pPr>
            <a:lvl5pPr marL="2087563" indent="-228600" algn="l" rtl="0" eaLnBrk="0" fontAlgn="base" hangingPunct="0">
              <a:spcBef>
                <a:spcPct val="20000"/>
              </a:spcBef>
              <a:spcAft>
                <a:spcPct val="0"/>
              </a:spcAft>
              <a:buClr>
                <a:schemeClr val="tx1"/>
              </a:buClr>
              <a:buSzPct val="150000"/>
              <a:buChar char="•"/>
              <a:defRPr sz="2400" b="1">
                <a:solidFill>
                  <a:srgbClr val="000066"/>
                </a:solidFill>
                <a:latin typeface="+mn-lt"/>
              </a:defRPr>
            </a:lvl5pPr>
            <a:lvl6pPr marL="2544763" indent="-228600" algn="l" rtl="0" fontAlgn="base">
              <a:spcBef>
                <a:spcPct val="20000"/>
              </a:spcBef>
              <a:spcAft>
                <a:spcPct val="0"/>
              </a:spcAft>
              <a:buClr>
                <a:schemeClr val="tx1"/>
              </a:buClr>
              <a:buSzPct val="150000"/>
              <a:buChar char="•"/>
              <a:defRPr sz="2400" b="1">
                <a:solidFill>
                  <a:srgbClr val="000066"/>
                </a:solidFill>
                <a:latin typeface="+mn-lt"/>
              </a:defRPr>
            </a:lvl6pPr>
            <a:lvl7pPr marL="3001963" indent="-228600" algn="l" rtl="0" fontAlgn="base">
              <a:spcBef>
                <a:spcPct val="20000"/>
              </a:spcBef>
              <a:spcAft>
                <a:spcPct val="0"/>
              </a:spcAft>
              <a:buClr>
                <a:schemeClr val="tx1"/>
              </a:buClr>
              <a:buSzPct val="150000"/>
              <a:buChar char="•"/>
              <a:defRPr sz="2400" b="1">
                <a:solidFill>
                  <a:srgbClr val="000066"/>
                </a:solidFill>
                <a:latin typeface="+mn-lt"/>
              </a:defRPr>
            </a:lvl7pPr>
            <a:lvl8pPr marL="3459163" indent="-228600" algn="l" rtl="0" fontAlgn="base">
              <a:spcBef>
                <a:spcPct val="20000"/>
              </a:spcBef>
              <a:spcAft>
                <a:spcPct val="0"/>
              </a:spcAft>
              <a:buClr>
                <a:schemeClr val="tx1"/>
              </a:buClr>
              <a:buSzPct val="150000"/>
              <a:buChar char="•"/>
              <a:defRPr sz="2400" b="1">
                <a:solidFill>
                  <a:srgbClr val="000066"/>
                </a:solidFill>
                <a:latin typeface="+mn-lt"/>
              </a:defRPr>
            </a:lvl8pPr>
            <a:lvl9pPr marL="3916363" indent="-228600" algn="l" rtl="0" fontAlgn="base">
              <a:spcBef>
                <a:spcPct val="20000"/>
              </a:spcBef>
              <a:spcAft>
                <a:spcPct val="0"/>
              </a:spcAft>
              <a:buClr>
                <a:schemeClr val="tx1"/>
              </a:buClr>
              <a:buSzPct val="150000"/>
              <a:buChar char="•"/>
              <a:defRPr sz="2400" b="1">
                <a:solidFill>
                  <a:srgbClr val="000066"/>
                </a:solidFill>
                <a:latin typeface="+mn-lt"/>
              </a:defRPr>
            </a:lvl9pPr>
          </a:lstStyle>
          <a:p>
            <a:pPr marL="0" indent="0">
              <a:lnSpc>
                <a:spcPct val="90000"/>
              </a:lnSpc>
              <a:buClr>
                <a:srgbClr val="CC3300"/>
              </a:buClr>
              <a:buFont typeface="Wingdings" pitchFamily="2" charset="2"/>
              <a:buNone/>
            </a:pPr>
            <a:r>
              <a:rPr lang="en-GB" dirty="0">
                <a:solidFill>
                  <a:srgbClr val="008080"/>
                </a:solidFill>
                <a:latin typeface="Arial "/>
                <a:ea typeface="+mj-ea"/>
                <a:cs typeface="+mj-cs"/>
              </a:rPr>
              <a:t>Objectives and Scope</a:t>
            </a:r>
            <a:endParaRPr lang="en-US" dirty="0">
              <a:solidFill>
                <a:srgbClr val="008080"/>
              </a:solidFill>
              <a:latin typeface="Arial "/>
              <a:ea typeface="+mj-ea"/>
              <a:cs typeface="+mj-cs"/>
            </a:endParaRPr>
          </a:p>
        </p:txBody>
      </p:sp>
      <p:pic>
        <p:nvPicPr>
          <p:cNvPr id="5" name="Picture 3" descr="code 20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805" y="969144"/>
            <a:ext cx="2660650"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3509692" y="1314449"/>
            <a:ext cx="5520081" cy="5969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90500" lvl="1" algn="just">
              <a:lnSpc>
                <a:spcPct val="90000"/>
              </a:lnSpc>
              <a:spcBef>
                <a:spcPct val="20000"/>
              </a:spcBef>
              <a:buClr>
                <a:srgbClr val="CC3300"/>
              </a:buClr>
              <a:buSzPct val="150000"/>
              <a:buFont typeface="Wingdings" pitchFamily="2" charset="2"/>
              <a:buNone/>
            </a:pPr>
            <a:r>
              <a:rPr lang="en-GB" b="1" dirty="0">
                <a:solidFill>
                  <a:srgbClr val="003399"/>
                </a:solidFill>
                <a:cs typeface="Times New Roman" pitchFamily="18" charset="0"/>
              </a:rPr>
              <a:t>1. to achieve and maintain a high level of safety and security</a:t>
            </a:r>
            <a:endParaRPr lang="en-US" sz="3200" b="1" dirty="0">
              <a:solidFill>
                <a:srgbClr val="003399"/>
              </a:solidFill>
            </a:endParaRPr>
          </a:p>
        </p:txBody>
      </p:sp>
      <p:sp>
        <p:nvSpPr>
          <p:cNvPr id="10" name="Rectangle 8"/>
          <p:cNvSpPr>
            <a:spLocks noChangeArrowheads="1"/>
          </p:cNvSpPr>
          <p:nvPr/>
        </p:nvSpPr>
        <p:spPr bwMode="auto">
          <a:xfrm>
            <a:off x="3509943" y="2205039"/>
            <a:ext cx="5496657" cy="4841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90500" lvl="1" algn="just">
              <a:spcBef>
                <a:spcPct val="20000"/>
              </a:spcBef>
              <a:buClr>
                <a:srgbClr val="CC3300"/>
              </a:buClr>
              <a:buSzPct val="150000"/>
              <a:buFont typeface="Wingdings" pitchFamily="2" charset="2"/>
              <a:buNone/>
            </a:pPr>
            <a:r>
              <a:rPr lang="en-GB" b="1" dirty="0">
                <a:solidFill>
                  <a:srgbClr val="003399"/>
                </a:solidFill>
                <a:cs typeface="Times New Roman" pitchFamily="18" charset="0"/>
              </a:rPr>
              <a:t>2. to prevent loss of </a:t>
            </a:r>
            <a:r>
              <a:rPr lang="en-GB" b="1" dirty="0" smtClean="0">
                <a:solidFill>
                  <a:srgbClr val="003399"/>
                </a:solidFill>
                <a:cs typeface="Times New Roman" pitchFamily="18" charset="0"/>
              </a:rPr>
              <a:t>control &amp; </a:t>
            </a:r>
            <a:r>
              <a:rPr lang="en-GB" b="1" dirty="0">
                <a:solidFill>
                  <a:srgbClr val="003399"/>
                </a:solidFill>
                <a:cs typeface="Times New Roman" pitchFamily="18" charset="0"/>
              </a:rPr>
              <a:t>malicious use</a:t>
            </a:r>
          </a:p>
        </p:txBody>
      </p:sp>
      <p:grpSp>
        <p:nvGrpSpPr>
          <p:cNvPr id="12" name="Group 10"/>
          <p:cNvGrpSpPr>
            <a:grpSpLocks/>
          </p:cNvGrpSpPr>
          <p:nvPr/>
        </p:nvGrpSpPr>
        <p:grpSpPr bwMode="auto">
          <a:xfrm>
            <a:off x="2745455" y="2924944"/>
            <a:ext cx="6293274" cy="685800"/>
            <a:chOff x="1872" y="2736"/>
            <a:chExt cx="4295" cy="864"/>
          </a:xfrm>
        </p:grpSpPr>
        <p:sp>
          <p:nvSpPr>
            <p:cNvPr id="13" name="Rectangle 11"/>
            <p:cNvSpPr>
              <a:spLocks noChangeArrowheads="1"/>
            </p:cNvSpPr>
            <p:nvPr/>
          </p:nvSpPr>
          <p:spPr bwMode="auto">
            <a:xfrm>
              <a:off x="2400" y="2736"/>
              <a:ext cx="3767" cy="864"/>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190500" lvl="1" algn="just">
                <a:spcBef>
                  <a:spcPct val="20000"/>
                </a:spcBef>
                <a:buClr>
                  <a:srgbClr val="CC3300"/>
                </a:buClr>
                <a:buSzPct val="150000"/>
                <a:buFont typeface="Wingdings" pitchFamily="2" charset="2"/>
                <a:buNone/>
              </a:pPr>
              <a:r>
                <a:rPr lang="en-US" b="1" dirty="0">
                  <a:solidFill>
                    <a:srgbClr val="003399"/>
                  </a:solidFill>
                  <a:cs typeface="Times New Roman" pitchFamily="18" charset="0"/>
                </a:rPr>
                <a:t>3. to mitigate or minimize the radiological consequences of any accident or malicious act</a:t>
              </a:r>
              <a:endParaRPr lang="en-US" sz="3200" b="1" dirty="0">
                <a:solidFill>
                  <a:srgbClr val="003399"/>
                </a:solidFill>
              </a:endParaRPr>
            </a:p>
          </p:txBody>
        </p:sp>
        <p:sp>
          <p:nvSpPr>
            <p:cNvPr id="14" name="AutoShape 12"/>
            <p:cNvSpPr>
              <a:spLocks noChangeArrowheads="1"/>
            </p:cNvSpPr>
            <p:nvPr/>
          </p:nvSpPr>
          <p:spPr bwMode="auto">
            <a:xfrm>
              <a:off x="1872" y="2832"/>
              <a:ext cx="522" cy="448"/>
            </a:xfrm>
            <a:prstGeom prst="rightArrow">
              <a:avLst>
                <a:gd name="adj1" fmla="val 50000"/>
                <a:gd name="adj2" fmla="val 41667"/>
              </a:avLst>
            </a:prstGeom>
            <a:solidFill>
              <a:srgbClr val="CC00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solidFill>
                  <a:srgbClr val="003399"/>
                </a:solidFill>
              </a:endParaRPr>
            </a:p>
          </p:txBody>
        </p:sp>
      </p:grpSp>
      <p:sp>
        <p:nvSpPr>
          <p:cNvPr id="15" name="Rectangle 3"/>
          <p:cNvSpPr txBox="1">
            <a:spLocks noChangeArrowheads="1"/>
          </p:cNvSpPr>
          <p:nvPr/>
        </p:nvSpPr>
        <p:spPr bwMode="auto">
          <a:xfrm>
            <a:off x="3521603" y="3861048"/>
            <a:ext cx="5484997" cy="1954381"/>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indent="-361950">
              <a:spcBef>
                <a:spcPct val="50000"/>
              </a:spcBef>
              <a:buClr>
                <a:schemeClr val="tx1"/>
              </a:buClr>
            </a:pPr>
            <a:r>
              <a:rPr lang="en-GB" altLang="en-US" sz="2200" dirty="0" smtClean="0"/>
              <a:t>High risk sources: Category 1 to 3</a:t>
            </a:r>
          </a:p>
          <a:p>
            <a:pPr marL="361950" indent="-361950">
              <a:spcBef>
                <a:spcPct val="50000"/>
              </a:spcBef>
              <a:buClr>
                <a:schemeClr val="tx1"/>
              </a:buClr>
            </a:pPr>
            <a:r>
              <a:rPr lang="en-GB" altLang="en-US" sz="2200" dirty="0" smtClean="0"/>
              <a:t>Not applicable to: </a:t>
            </a:r>
          </a:p>
          <a:p>
            <a:pPr marL="636588" lvl="1" indent="0">
              <a:spcBef>
                <a:spcPct val="50000"/>
              </a:spcBef>
              <a:buClr>
                <a:schemeClr val="tx1"/>
              </a:buClr>
            </a:pPr>
            <a:r>
              <a:rPr lang="en-GB" altLang="en-US" sz="2200" dirty="0" smtClean="0"/>
              <a:t> nuclear material;</a:t>
            </a:r>
          </a:p>
          <a:p>
            <a:pPr marL="636588" lvl="1" indent="0">
              <a:spcBef>
                <a:spcPct val="50000"/>
              </a:spcBef>
              <a:buClr>
                <a:schemeClr val="tx1"/>
              </a:buClr>
            </a:pPr>
            <a:r>
              <a:rPr lang="en-GB" altLang="en-US" sz="2200" dirty="0" smtClean="0"/>
              <a:t> military programmes.</a:t>
            </a:r>
            <a:endParaRPr lang="en-GB" altLang="en-US" sz="2200" dirty="0"/>
          </a:p>
        </p:txBody>
      </p:sp>
      <p:sp>
        <p:nvSpPr>
          <p:cNvPr id="19" name="AutoShape 12"/>
          <p:cNvSpPr>
            <a:spLocks noChangeArrowheads="1"/>
          </p:cNvSpPr>
          <p:nvPr/>
        </p:nvSpPr>
        <p:spPr bwMode="auto">
          <a:xfrm>
            <a:off x="2744827" y="2269333"/>
            <a:ext cx="764864" cy="355600"/>
          </a:xfrm>
          <a:prstGeom prst="rightArrow">
            <a:avLst>
              <a:gd name="adj1" fmla="val 50000"/>
              <a:gd name="adj2" fmla="val 41667"/>
            </a:avLst>
          </a:prstGeom>
          <a:solidFill>
            <a:srgbClr val="CC00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solidFill>
                <a:srgbClr val="003399"/>
              </a:solidFill>
            </a:endParaRPr>
          </a:p>
        </p:txBody>
      </p:sp>
      <p:sp>
        <p:nvSpPr>
          <p:cNvPr id="20" name="AutoShape 12"/>
          <p:cNvSpPr>
            <a:spLocks noChangeArrowheads="1"/>
          </p:cNvSpPr>
          <p:nvPr/>
        </p:nvSpPr>
        <p:spPr bwMode="auto">
          <a:xfrm>
            <a:off x="2744002" y="1435099"/>
            <a:ext cx="764864" cy="355600"/>
          </a:xfrm>
          <a:prstGeom prst="rightArrow">
            <a:avLst>
              <a:gd name="adj1" fmla="val 50000"/>
              <a:gd name="adj2" fmla="val 41667"/>
            </a:avLst>
          </a:prstGeom>
          <a:solidFill>
            <a:srgbClr val="CC00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GB" dirty="0">
              <a:solidFill>
                <a:srgbClr val="003399"/>
              </a:solidFill>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5307315"/>
            <a:ext cx="3371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27784" y="5934670"/>
            <a:ext cx="6495791" cy="923330"/>
          </a:xfrm>
          <a:prstGeom prst="rect">
            <a:avLst/>
          </a:prstGeom>
        </p:spPr>
        <p:txBody>
          <a:bodyPr wrap="square">
            <a:spAutoFit/>
          </a:bodyPr>
          <a:lstStyle/>
          <a:p>
            <a:pPr algn="ctr"/>
            <a:r>
              <a:rPr lang="en-US" b="1" dirty="0"/>
              <a:t>These objectives should be achieved through </a:t>
            </a:r>
            <a:r>
              <a:rPr lang="en-US" b="1" dirty="0" smtClean="0"/>
              <a:t>the establishment </a:t>
            </a:r>
            <a:r>
              <a:rPr lang="en-US" b="1" dirty="0"/>
              <a:t>of </a:t>
            </a:r>
            <a:r>
              <a:rPr lang="en-US" b="1" dirty="0" smtClean="0"/>
              <a:t>an adequate </a:t>
            </a:r>
            <a:r>
              <a:rPr lang="en-US" b="1" dirty="0"/>
              <a:t>system of </a:t>
            </a:r>
            <a:r>
              <a:rPr lang="en-US" b="1" dirty="0" smtClean="0"/>
              <a:t>regulatory control </a:t>
            </a:r>
            <a:r>
              <a:rPr lang="en-US" b="1" dirty="0"/>
              <a:t>of radioactive sources</a:t>
            </a:r>
            <a:endParaRPr lang="en-GB" b="1" dirty="0"/>
          </a:p>
        </p:txBody>
      </p:sp>
    </p:spTree>
    <p:extLst>
      <p:ext uri="{BB962C8B-B14F-4D97-AF65-F5344CB8AC3E}">
        <p14:creationId xmlns:p14="http://schemas.microsoft.com/office/powerpoint/2010/main" val="857053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858EE0-10C7-4BD0-B644-ECBF48B92CC8}" type="slidenum">
              <a:rPr lang="en-GB" altLang="en-US"/>
              <a:pPr/>
              <a:t>8</a:t>
            </a:fld>
            <a:endParaRPr lang="en-GB" altLang="en-US"/>
          </a:p>
        </p:txBody>
      </p:sp>
      <p:sp>
        <p:nvSpPr>
          <p:cNvPr id="1173506" name="Rectangle 2"/>
          <p:cNvSpPr>
            <a:spLocks noGrp="1" noChangeArrowheads="1"/>
          </p:cNvSpPr>
          <p:nvPr>
            <p:ph type="body" idx="1"/>
          </p:nvPr>
        </p:nvSpPr>
        <p:spPr>
          <a:xfrm>
            <a:off x="611560" y="1052736"/>
            <a:ext cx="4650833" cy="2055947"/>
          </a:xfrm>
        </p:spPr>
        <p:txBody>
          <a:bodyPr wrap="square">
            <a:spAutoFit/>
          </a:bodyPr>
          <a:lstStyle/>
          <a:p>
            <a:pPr marL="609600" indent="-609600">
              <a:buClr>
                <a:schemeClr val="tx2"/>
              </a:buClr>
              <a:buSzTx/>
              <a:buFontTx/>
              <a:buAutoNum type="arabicPeriod"/>
            </a:pPr>
            <a:r>
              <a:rPr lang="en-GB" altLang="en-US" sz="2200" dirty="0" smtClean="0">
                <a:solidFill>
                  <a:srgbClr val="002060"/>
                </a:solidFill>
              </a:rPr>
              <a:t>Extremely </a:t>
            </a:r>
            <a:r>
              <a:rPr lang="en-GB" altLang="en-US" sz="2200" dirty="0">
                <a:solidFill>
                  <a:srgbClr val="002060"/>
                </a:solidFill>
              </a:rPr>
              <a:t>dangerous</a:t>
            </a:r>
          </a:p>
          <a:p>
            <a:pPr marL="609600" indent="-609600">
              <a:buClr>
                <a:schemeClr val="tx2"/>
              </a:buClr>
              <a:buSzTx/>
              <a:buFontTx/>
              <a:buAutoNum type="arabicPeriod"/>
            </a:pPr>
            <a:r>
              <a:rPr lang="en-GB" altLang="en-US" sz="2200" dirty="0">
                <a:solidFill>
                  <a:srgbClr val="A50021"/>
                </a:solidFill>
              </a:rPr>
              <a:t>Very dangerous</a:t>
            </a:r>
          </a:p>
          <a:p>
            <a:pPr marL="609600" indent="-609600">
              <a:buClr>
                <a:schemeClr val="tx2"/>
              </a:buClr>
              <a:buSzTx/>
              <a:buFontTx/>
              <a:buAutoNum type="arabicPeriod"/>
            </a:pPr>
            <a:r>
              <a:rPr lang="en-GB" altLang="en-US" sz="2200" dirty="0">
                <a:solidFill>
                  <a:schemeClr val="accent2">
                    <a:lumMod val="75000"/>
                  </a:schemeClr>
                </a:solidFill>
              </a:rPr>
              <a:t>Dangerous</a:t>
            </a:r>
          </a:p>
          <a:p>
            <a:pPr marL="609600" indent="-609600">
              <a:buClr>
                <a:schemeClr val="tx2"/>
              </a:buClr>
              <a:buSzTx/>
              <a:buFontTx/>
              <a:buAutoNum type="arabicPeriod"/>
            </a:pPr>
            <a:r>
              <a:rPr lang="en-GB" altLang="en-US" sz="2200" dirty="0">
                <a:solidFill>
                  <a:schemeClr val="accent3">
                    <a:lumMod val="75000"/>
                  </a:schemeClr>
                </a:solidFill>
              </a:rPr>
              <a:t>Unlikely to be dangerous</a:t>
            </a:r>
          </a:p>
          <a:p>
            <a:pPr marL="609600" indent="-609600">
              <a:buClr>
                <a:schemeClr val="tx2"/>
              </a:buClr>
              <a:buSzTx/>
              <a:buFontTx/>
              <a:buAutoNum type="arabicPeriod"/>
            </a:pPr>
            <a:r>
              <a:rPr lang="en-GB" altLang="en-US" sz="2200" dirty="0">
                <a:solidFill>
                  <a:schemeClr val="accent5">
                    <a:lumMod val="75000"/>
                  </a:schemeClr>
                </a:solidFill>
              </a:rPr>
              <a:t>Most unlikely to be dangerous</a:t>
            </a:r>
          </a:p>
        </p:txBody>
      </p:sp>
      <p:sp>
        <p:nvSpPr>
          <p:cNvPr id="1173507" name="Text Box 3"/>
          <p:cNvSpPr txBox="1">
            <a:spLocks noChangeArrowheads="1"/>
          </p:cNvSpPr>
          <p:nvPr/>
        </p:nvSpPr>
        <p:spPr bwMode="auto">
          <a:xfrm>
            <a:off x="107504" y="112276"/>
            <a:ext cx="7537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GB" altLang="en-US" sz="3200" b="1" dirty="0">
                <a:solidFill>
                  <a:srgbClr val="008080"/>
                </a:solidFill>
                <a:latin typeface="Arial "/>
                <a:ea typeface="+mj-ea"/>
                <a:cs typeface="+mj-cs"/>
              </a:rPr>
              <a:t>Categorization of </a:t>
            </a:r>
            <a:r>
              <a:rPr lang="en-GB" altLang="en-US" sz="3200" b="1" dirty="0" smtClean="0">
                <a:solidFill>
                  <a:srgbClr val="008080"/>
                </a:solidFill>
                <a:latin typeface="Arial "/>
                <a:ea typeface="+mj-ea"/>
                <a:cs typeface="+mj-cs"/>
              </a:rPr>
              <a:t>radioactive sources</a:t>
            </a:r>
            <a:endParaRPr lang="en-AU" altLang="en-US" sz="3200" b="1" dirty="0">
              <a:solidFill>
                <a:srgbClr val="008080"/>
              </a:solidFill>
              <a:latin typeface="Arial "/>
              <a:ea typeface="+mj-ea"/>
              <a:cs typeface="+mj-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635497"/>
            <a:ext cx="1728192" cy="264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Group 3"/>
          <p:cNvGraphicFramePr>
            <a:graphicFrameLocks noGrp="1"/>
          </p:cNvGraphicFramePr>
          <p:nvPr>
            <p:extLst>
              <p:ext uri="{D42A27DB-BD31-4B8C-83A1-F6EECF244321}">
                <p14:modId xmlns:p14="http://schemas.microsoft.com/office/powerpoint/2010/main" val="2640462297"/>
              </p:ext>
            </p:extLst>
          </p:nvPr>
        </p:nvGraphicFramePr>
        <p:xfrm>
          <a:off x="611560" y="3485385"/>
          <a:ext cx="8352928" cy="3045762"/>
        </p:xfrm>
        <a:graphic>
          <a:graphicData uri="http://schemas.openxmlformats.org/drawingml/2006/table">
            <a:tbl>
              <a:tblPr/>
              <a:tblGrid>
                <a:gridCol w="1358540">
                  <a:extLst>
                    <a:ext uri="{9D8B030D-6E8A-4147-A177-3AD203B41FA5}">
                      <a16:colId xmlns="" xmlns:a16="http://schemas.microsoft.com/office/drawing/2014/main" val="20000"/>
                    </a:ext>
                  </a:extLst>
                </a:gridCol>
                <a:gridCol w="4679417">
                  <a:extLst>
                    <a:ext uri="{9D8B030D-6E8A-4147-A177-3AD203B41FA5}">
                      <a16:colId xmlns="" xmlns:a16="http://schemas.microsoft.com/office/drawing/2014/main" val="20001"/>
                    </a:ext>
                  </a:extLst>
                </a:gridCol>
                <a:gridCol w="2314971">
                  <a:extLst>
                    <a:ext uri="{9D8B030D-6E8A-4147-A177-3AD203B41FA5}">
                      <a16:colId xmlns="" xmlns:a16="http://schemas.microsoft.com/office/drawing/2014/main" val="20002"/>
                    </a:ext>
                  </a:extLst>
                </a:gridCol>
              </a:tblGrid>
              <a:tr h="357117">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000" b="1" i="0" u="none" strike="noStrike" cap="none" normalizeH="0" baseline="0" dirty="0">
                          <a:ln>
                            <a:noFill/>
                          </a:ln>
                          <a:solidFill>
                            <a:srgbClr val="000066"/>
                          </a:solidFill>
                          <a:effectLst/>
                          <a:latin typeface="Arial" charset="0"/>
                        </a:rPr>
                        <a:t>Category</a:t>
                      </a:r>
                      <a:endParaRPr kumimoji="0" lang="en-US" sz="2000" b="1" i="0" u="none" strike="noStrike" cap="none" normalizeH="0" baseline="0" dirty="0">
                        <a:ln>
                          <a:noFill/>
                        </a:ln>
                        <a:solidFill>
                          <a:srgbClr val="000066"/>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000" b="1" i="0" u="none" strike="noStrike" cap="none" normalizeH="0" baseline="0" dirty="0" smtClean="0">
                          <a:ln>
                            <a:noFill/>
                          </a:ln>
                          <a:solidFill>
                            <a:srgbClr val="000066"/>
                          </a:solidFill>
                          <a:effectLst/>
                          <a:latin typeface="Arial" charset="0"/>
                        </a:rPr>
                        <a:t>Practice examples</a:t>
                      </a:r>
                      <a:endParaRPr kumimoji="0" lang="en-US" sz="2000" b="1"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000" b="1" i="0" u="none" strike="noStrike" cap="none" normalizeH="0" baseline="0" dirty="0" smtClean="0">
                          <a:ln>
                            <a:noFill/>
                          </a:ln>
                          <a:solidFill>
                            <a:srgbClr val="000066"/>
                          </a:solidFill>
                          <a:effectLst/>
                          <a:latin typeface="Arial" charset="0"/>
                        </a:rPr>
                        <a:t>Ratio </a:t>
                      </a:r>
                      <a:r>
                        <a:rPr kumimoji="0" lang="en-GB" sz="2000" b="1" i="0" u="none" strike="noStrike" cap="none" normalizeH="0" baseline="0" dirty="0">
                          <a:ln>
                            <a:noFill/>
                          </a:ln>
                          <a:solidFill>
                            <a:srgbClr val="000066"/>
                          </a:solidFill>
                          <a:effectLst/>
                          <a:latin typeface="Arial" charset="0"/>
                        </a:rPr>
                        <a:t>A/D </a:t>
                      </a:r>
                      <a:r>
                        <a:rPr kumimoji="0" lang="en-GB" sz="2000" b="1" i="0" u="none" strike="noStrike" cap="none" normalizeH="0" baseline="0" dirty="0">
                          <a:ln>
                            <a:noFill/>
                          </a:ln>
                          <a:solidFill>
                            <a:srgbClr val="FF3300"/>
                          </a:solidFill>
                          <a:effectLst/>
                          <a:latin typeface="Arial" charset="0"/>
                        </a:rPr>
                        <a:t>*</a:t>
                      </a:r>
                      <a:endParaRPr kumimoji="0" lang="en-US" sz="2000" b="1" i="0" u="none" strike="noStrike" cap="none" normalizeH="0" baseline="0" dirty="0">
                        <a:ln>
                          <a:noFill/>
                        </a:ln>
                        <a:solidFill>
                          <a:srgbClr val="FF3300"/>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 xmlns:a16="http://schemas.microsoft.com/office/drawing/2014/main" val="10000"/>
                  </a:ext>
                </a:extLst>
              </a:tr>
              <a:tr h="467856">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800" b="0" i="0" u="none" strike="noStrike" cap="none" normalizeH="0" baseline="0" dirty="0">
                          <a:ln>
                            <a:noFill/>
                          </a:ln>
                          <a:solidFill>
                            <a:srgbClr val="FF3300"/>
                          </a:solidFill>
                          <a:effectLst/>
                          <a:latin typeface="Arial" charset="0"/>
                        </a:rPr>
                        <a:t>1</a:t>
                      </a:r>
                      <a:endParaRPr kumimoji="0" lang="en-US" sz="2800" b="0" i="0" u="none" strike="noStrike" cap="none" normalizeH="0" baseline="0" dirty="0">
                        <a:ln>
                          <a:noFill/>
                        </a:ln>
                        <a:solidFill>
                          <a:srgbClr val="FF3300"/>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smtClean="0">
                          <a:ln>
                            <a:noFill/>
                          </a:ln>
                          <a:solidFill>
                            <a:srgbClr val="000066"/>
                          </a:solidFill>
                          <a:effectLst/>
                          <a:latin typeface="Arial" charset="0"/>
                        </a:rPr>
                        <a:t>Irradiators</a:t>
                      </a:r>
                      <a:r>
                        <a:rPr kumimoji="0" lang="en-GB" sz="1800" b="0" i="0" u="none" strike="noStrike" cap="none" normalizeH="0" baseline="0" dirty="0">
                          <a:ln>
                            <a:noFill/>
                          </a:ln>
                          <a:solidFill>
                            <a:srgbClr val="000066"/>
                          </a:solidFill>
                          <a:effectLst/>
                          <a:latin typeface="Arial" charset="0"/>
                        </a:rPr>
                        <a:t>; </a:t>
                      </a:r>
                      <a:r>
                        <a:rPr kumimoji="0" lang="en-GB" sz="1800" b="0" i="0" u="none" strike="noStrike" cap="none" normalizeH="0" baseline="0" dirty="0" err="1" smtClean="0">
                          <a:ln>
                            <a:noFill/>
                          </a:ln>
                          <a:solidFill>
                            <a:srgbClr val="000066"/>
                          </a:solidFill>
                          <a:effectLst/>
                          <a:latin typeface="Arial" charset="0"/>
                        </a:rPr>
                        <a:t>Teletherapy</a:t>
                      </a: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cs typeface="Times New Roman" pitchFamily="18" charset="0"/>
                        </a:rPr>
                        <a:t>A/D&gt;</a:t>
                      </a:r>
                      <a:r>
                        <a:rPr kumimoji="0" lang="en-GB" sz="1800" b="0" i="0" u="none" strike="noStrike" cap="none" normalizeH="0" baseline="0" dirty="0">
                          <a:ln>
                            <a:noFill/>
                          </a:ln>
                          <a:solidFill>
                            <a:srgbClr val="FF0000"/>
                          </a:solidFill>
                          <a:effectLst/>
                          <a:latin typeface="Arial" charset="0"/>
                          <a:cs typeface="Times New Roman" pitchFamily="18" charset="0"/>
                        </a:rPr>
                        <a:t>1000</a:t>
                      </a:r>
                      <a:r>
                        <a:rPr kumimoji="0" lang="en-US" sz="1800" b="0" i="0" u="none" strike="noStrike" cap="none" normalizeH="0" baseline="0" dirty="0">
                          <a:ln>
                            <a:noFill/>
                          </a:ln>
                          <a:solidFill>
                            <a:srgbClr val="FF0000"/>
                          </a:solidFill>
                          <a:effectLst/>
                          <a:latin typeface="Arial" charset="0"/>
                        </a:rPr>
                        <a:t> </a:t>
                      </a: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453752">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800" b="0" i="0" u="none" strike="noStrike" cap="none" normalizeH="0" baseline="0" dirty="0">
                          <a:ln>
                            <a:noFill/>
                          </a:ln>
                          <a:solidFill>
                            <a:srgbClr val="FF9966"/>
                          </a:solidFill>
                          <a:effectLst/>
                          <a:latin typeface="Arial" charset="0"/>
                        </a:rPr>
                        <a:t>2</a:t>
                      </a:r>
                      <a:endParaRPr kumimoji="0" lang="en-US" sz="2800" b="0" i="0" u="none" strike="noStrike" cap="none" normalizeH="0" baseline="0" dirty="0">
                        <a:ln>
                          <a:noFill/>
                        </a:ln>
                        <a:solidFill>
                          <a:srgbClr val="FF9966"/>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rPr>
                        <a:t>Gamma </a:t>
                      </a:r>
                      <a:r>
                        <a:rPr kumimoji="0" lang="en-GB" sz="1800" b="0" i="0" u="none" strike="noStrike" cap="none" normalizeH="0" baseline="0" dirty="0" smtClean="0">
                          <a:ln>
                            <a:noFill/>
                          </a:ln>
                          <a:solidFill>
                            <a:srgbClr val="000066"/>
                          </a:solidFill>
                          <a:effectLst/>
                          <a:latin typeface="Arial" charset="0"/>
                        </a:rPr>
                        <a:t>radiography; HRD Brachytherapy</a:t>
                      </a:r>
                      <a:endParaRPr kumimoji="0" lang="en-US" sz="14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cs typeface="Times New Roman" pitchFamily="18" charset="0"/>
                        </a:rPr>
                        <a:t>1000&gt;A/D&gt;</a:t>
                      </a:r>
                      <a:r>
                        <a:rPr kumimoji="0" lang="en-GB" sz="1800" b="0" i="0" u="none" strike="noStrike" cap="none" normalizeH="0" baseline="0" dirty="0">
                          <a:ln>
                            <a:noFill/>
                          </a:ln>
                          <a:solidFill>
                            <a:srgbClr val="FF9933"/>
                          </a:solidFill>
                          <a:effectLst/>
                          <a:latin typeface="Arial" charset="0"/>
                          <a:cs typeface="Times New Roman" pitchFamily="18" charset="0"/>
                        </a:rPr>
                        <a:t>10</a:t>
                      </a:r>
                      <a:r>
                        <a:rPr kumimoji="0" lang="en-US" sz="1800" b="0" i="0" u="none" strike="noStrike" cap="none" normalizeH="0" baseline="0" dirty="0">
                          <a:ln>
                            <a:noFill/>
                          </a:ln>
                          <a:solidFill>
                            <a:srgbClr val="FF9933"/>
                          </a:solidFill>
                          <a:effectLst/>
                          <a:latin typeface="Arial" charset="0"/>
                        </a:rPr>
                        <a:t> </a:t>
                      </a: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511656">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800" b="0" i="0" u="none" strike="noStrike" cap="none" normalizeH="0" baseline="0" dirty="0">
                          <a:ln>
                            <a:noFill/>
                          </a:ln>
                          <a:solidFill>
                            <a:srgbClr val="FFCC66"/>
                          </a:solidFill>
                          <a:effectLst/>
                          <a:latin typeface="Arial" charset="0"/>
                        </a:rPr>
                        <a:t>3</a:t>
                      </a:r>
                      <a:endParaRPr kumimoji="0" lang="en-US" sz="2800" b="0" i="0" u="none" strike="noStrike" cap="none" normalizeH="0" baseline="0" dirty="0">
                        <a:ln>
                          <a:noFill/>
                        </a:ln>
                        <a:solidFill>
                          <a:srgbClr val="FFCC66"/>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rPr>
                        <a:t>High activity industrial </a:t>
                      </a:r>
                      <a:r>
                        <a:rPr kumimoji="0" lang="en-GB" sz="1800" b="0" i="0" u="none" strike="noStrike" cap="none" normalizeH="0" baseline="0" dirty="0" smtClean="0">
                          <a:ln>
                            <a:noFill/>
                          </a:ln>
                          <a:solidFill>
                            <a:srgbClr val="000066"/>
                          </a:solidFill>
                          <a:effectLst/>
                          <a:latin typeface="Arial" charset="0"/>
                        </a:rPr>
                        <a:t>gauges</a:t>
                      </a:r>
                      <a:endParaRPr kumimoji="0" lang="en-GB"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cs typeface="Times New Roman" pitchFamily="18" charset="0"/>
                        </a:rPr>
                        <a:t>10&gt;A/D&gt;</a:t>
                      </a:r>
                      <a:r>
                        <a:rPr kumimoji="0" lang="en-GB" sz="1800" b="0" i="0" u="none" strike="noStrike" cap="none" normalizeH="0" baseline="0" dirty="0">
                          <a:ln>
                            <a:noFill/>
                          </a:ln>
                          <a:solidFill>
                            <a:srgbClr val="FFCC66"/>
                          </a:solidFill>
                          <a:effectLst/>
                          <a:latin typeface="Arial" charset="0"/>
                          <a:cs typeface="Times New Roman" pitchFamily="18" charset="0"/>
                        </a:rPr>
                        <a:t>1</a:t>
                      </a:r>
                      <a:r>
                        <a:rPr kumimoji="0" lang="en-US" sz="1800" b="0" i="0" u="none" strike="noStrike" cap="none" normalizeH="0" baseline="0" dirty="0">
                          <a:ln>
                            <a:noFill/>
                          </a:ln>
                          <a:solidFill>
                            <a:srgbClr val="000066"/>
                          </a:solidFill>
                          <a:effectLst/>
                          <a:latin typeface="Arial" charset="0"/>
                        </a:rPr>
                        <a:t> </a:t>
                      </a: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425544">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800" b="0" i="0" u="none" strike="noStrike" cap="none" normalizeH="0" baseline="0" dirty="0">
                          <a:ln>
                            <a:noFill/>
                          </a:ln>
                          <a:solidFill>
                            <a:schemeClr val="accent1">
                              <a:lumMod val="50000"/>
                            </a:schemeClr>
                          </a:solidFill>
                          <a:effectLst/>
                          <a:latin typeface="Arial" charset="0"/>
                        </a:rPr>
                        <a:t>4</a:t>
                      </a:r>
                      <a:endParaRPr kumimoji="0" lang="en-US" sz="2800" b="0" i="0" u="none" strike="noStrike" cap="none" normalizeH="0" baseline="0" dirty="0">
                        <a:ln>
                          <a:noFill/>
                        </a:ln>
                        <a:solidFill>
                          <a:schemeClr val="accent1">
                            <a:lumMod val="50000"/>
                          </a:schemeClr>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smtClean="0">
                          <a:ln>
                            <a:noFill/>
                          </a:ln>
                          <a:solidFill>
                            <a:srgbClr val="000066"/>
                          </a:solidFill>
                          <a:effectLst/>
                          <a:latin typeface="Arial" charset="0"/>
                        </a:rPr>
                        <a:t>Low </a:t>
                      </a:r>
                      <a:r>
                        <a:rPr kumimoji="0" lang="en-GB" sz="1800" b="0" i="0" u="none" strike="noStrike" cap="none" normalizeH="0" baseline="0" dirty="0">
                          <a:ln>
                            <a:noFill/>
                          </a:ln>
                          <a:solidFill>
                            <a:srgbClr val="000066"/>
                          </a:solidFill>
                          <a:effectLst/>
                          <a:latin typeface="Arial" charset="0"/>
                        </a:rPr>
                        <a:t>activity </a:t>
                      </a:r>
                      <a:r>
                        <a:rPr kumimoji="0" lang="en-GB" sz="1800" b="0" i="0" u="none" strike="noStrike" cap="none" normalizeH="0" baseline="0" dirty="0" smtClean="0">
                          <a:ln>
                            <a:noFill/>
                          </a:ln>
                          <a:solidFill>
                            <a:srgbClr val="000066"/>
                          </a:solidFill>
                          <a:effectLst/>
                          <a:latin typeface="Arial" charset="0"/>
                        </a:rPr>
                        <a:t>gauges</a:t>
                      </a: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a:ln>
                            <a:noFill/>
                          </a:ln>
                          <a:solidFill>
                            <a:srgbClr val="000066"/>
                          </a:solidFill>
                          <a:effectLst/>
                          <a:latin typeface="Arial" charset="0"/>
                          <a:cs typeface="Times New Roman" pitchFamily="18" charset="0"/>
                        </a:rPr>
                        <a:t>1&gt;A/D&gt;</a:t>
                      </a:r>
                      <a:r>
                        <a:rPr kumimoji="0" lang="en-GB" sz="1800" b="0" i="0" u="none" strike="noStrike" cap="none" normalizeH="0" baseline="0" dirty="0">
                          <a:ln>
                            <a:noFill/>
                          </a:ln>
                          <a:solidFill>
                            <a:schemeClr val="accent1">
                              <a:lumMod val="50000"/>
                            </a:schemeClr>
                          </a:solidFill>
                          <a:effectLst/>
                          <a:latin typeface="Arial" charset="0"/>
                          <a:cs typeface="Times New Roman" pitchFamily="18" charset="0"/>
                        </a:rPr>
                        <a:t>0.01</a:t>
                      </a:r>
                      <a:r>
                        <a:rPr kumimoji="0" lang="en-US" sz="1800" b="0" i="0" u="none" strike="noStrike" cap="none" normalizeH="0" baseline="0" dirty="0">
                          <a:ln>
                            <a:noFill/>
                          </a:ln>
                          <a:solidFill>
                            <a:srgbClr val="000066"/>
                          </a:solidFill>
                          <a:effectLst/>
                          <a:latin typeface="Arial" charset="0"/>
                        </a:rPr>
                        <a:t> </a:t>
                      </a: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576882">
                <a:tc>
                  <a:txBody>
                    <a:bodyPr/>
                    <a:lstStyle/>
                    <a:p>
                      <a:pPr marL="0" marR="0" lvl="0" indent="0" algn="ctr" defTabSz="914400" rtl="0" eaLnBrk="1" fontAlgn="base" latinLnBrk="0" hangingPunct="1">
                        <a:lnSpc>
                          <a:spcPct val="100000"/>
                        </a:lnSpc>
                        <a:spcBef>
                          <a:spcPct val="20000"/>
                        </a:spcBef>
                        <a:spcAft>
                          <a:spcPct val="0"/>
                        </a:spcAft>
                        <a:buClr>
                          <a:schemeClr val="tx1"/>
                        </a:buClr>
                        <a:buSzPct val="150000"/>
                        <a:buFontTx/>
                        <a:buNone/>
                        <a:tabLst/>
                      </a:pPr>
                      <a:r>
                        <a:rPr kumimoji="0" lang="en-GB" sz="2800" b="0" i="0" u="none" strike="noStrike" cap="none" normalizeH="0" baseline="0" dirty="0">
                          <a:ln>
                            <a:noFill/>
                          </a:ln>
                          <a:solidFill>
                            <a:srgbClr val="00B050"/>
                          </a:solidFill>
                          <a:effectLst/>
                          <a:latin typeface="Arial" charset="0"/>
                        </a:rPr>
                        <a:t>5</a:t>
                      </a:r>
                      <a:endParaRPr kumimoji="0" lang="en-US" sz="2800" b="0" i="0" u="none" strike="noStrike" cap="none" normalizeH="0" baseline="0" dirty="0">
                        <a:ln>
                          <a:noFill/>
                        </a:ln>
                        <a:solidFill>
                          <a:srgbClr val="00B050"/>
                        </a:solidFill>
                        <a:effectLst/>
                        <a:latin typeface="Arial"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smtClean="0">
                          <a:ln>
                            <a:noFill/>
                          </a:ln>
                          <a:solidFill>
                            <a:srgbClr val="000066"/>
                          </a:solidFill>
                          <a:effectLst/>
                          <a:latin typeface="Arial" charset="0"/>
                        </a:rPr>
                        <a:t>Brachytherapy plaques</a:t>
                      </a: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150000"/>
                        <a:buFontTx/>
                        <a:buNone/>
                        <a:tabLst/>
                      </a:pPr>
                      <a:r>
                        <a:rPr kumimoji="0" lang="en-GB" sz="1800" b="0" i="0" u="none" strike="noStrike" cap="none" normalizeH="0" baseline="0" dirty="0" smtClean="0">
                          <a:ln>
                            <a:noFill/>
                          </a:ln>
                          <a:solidFill>
                            <a:srgbClr val="000066"/>
                          </a:solidFill>
                          <a:effectLst/>
                          <a:latin typeface="Arial" charset="0"/>
                          <a:cs typeface="Times New Roman" pitchFamily="18" charset="0"/>
                        </a:rPr>
                        <a:t>0.01&gt;A/D&gt;</a:t>
                      </a:r>
                      <a:r>
                        <a:rPr kumimoji="0" lang="en-GB" sz="1800" b="0" i="0" u="none" strike="noStrike" cap="none" normalizeH="0" baseline="0" dirty="0" smtClean="0">
                          <a:ln>
                            <a:noFill/>
                          </a:ln>
                          <a:solidFill>
                            <a:srgbClr val="00B050"/>
                          </a:solidFill>
                          <a:effectLst/>
                          <a:latin typeface="Arial" charset="0"/>
                          <a:cs typeface="Times New Roman" pitchFamily="18" charset="0"/>
                        </a:rPr>
                        <a:t>Exempt/D</a:t>
                      </a: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4" name="AutoShape 33"/>
          <p:cNvSpPr>
            <a:spLocks noChangeArrowheads="1"/>
          </p:cNvSpPr>
          <p:nvPr/>
        </p:nvSpPr>
        <p:spPr bwMode="auto">
          <a:xfrm rot="16205115">
            <a:off x="-1117989" y="4906382"/>
            <a:ext cx="2846244" cy="61155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99FF66"/>
              </a:gs>
            </a:gsLst>
            <a:lin ang="5400000" scaled="1"/>
          </a:gra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b="1" dirty="0">
                <a:solidFill>
                  <a:srgbClr val="FFFFFF"/>
                </a:solidFill>
              </a:rPr>
              <a:t>Increasing Risk</a:t>
            </a:r>
            <a:endParaRPr lang="en-US" b="1" dirty="0">
              <a:solidFill>
                <a:srgbClr val="FFFFFF"/>
              </a:solidFill>
            </a:endParaRPr>
          </a:p>
        </p:txBody>
      </p:sp>
      <p:sp>
        <p:nvSpPr>
          <p:cNvPr id="15" name="Text Box 39"/>
          <p:cNvSpPr txBox="1">
            <a:spLocks noChangeArrowheads="1"/>
          </p:cNvSpPr>
          <p:nvPr/>
        </p:nvSpPr>
        <p:spPr bwMode="auto">
          <a:xfrm>
            <a:off x="614324" y="3068960"/>
            <a:ext cx="6163223" cy="338554"/>
          </a:xfrm>
          <a:prstGeom prst="rect">
            <a:avLst/>
          </a:pr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600" dirty="0">
                <a:solidFill>
                  <a:srgbClr val="FF3300"/>
                </a:solidFill>
              </a:rPr>
              <a:t>* </a:t>
            </a:r>
            <a:r>
              <a:rPr lang="en-GB" sz="1600" dirty="0"/>
              <a:t>A = source activity;	 D = radionuclide-specific “dangerous” activity</a:t>
            </a:r>
            <a:endParaRPr lang="en-US" sz="16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515" y="635497"/>
            <a:ext cx="188378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1969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666" y="3933056"/>
            <a:ext cx="1753611" cy="149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810" y="0"/>
            <a:ext cx="1373794"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12"/>
          </p:nvPr>
        </p:nvSpPr>
        <p:spPr/>
        <p:txBody>
          <a:bodyPr/>
          <a:lstStyle/>
          <a:p>
            <a:fld id="{B4032464-D65F-4615-BD82-334B0DE1D03E}" type="slidenum">
              <a:rPr lang="en-GB" altLang="en-US"/>
              <a:pPr/>
              <a:t>9</a:t>
            </a:fld>
            <a:endParaRPr lang="en-GB" altLang="en-US"/>
          </a:p>
        </p:txBody>
      </p:sp>
      <p:sp>
        <p:nvSpPr>
          <p:cNvPr id="517122" name="Rectangle 2"/>
          <p:cNvSpPr>
            <a:spLocks noGrp="1" noChangeArrowheads="1"/>
          </p:cNvSpPr>
          <p:nvPr>
            <p:ph type="body" idx="1"/>
          </p:nvPr>
        </p:nvSpPr>
        <p:spPr bwMode="auto">
          <a:xfrm>
            <a:off x="755576" y="1772816"/>
            <a:ext cx="8208912" cy="3985706"/>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wrap="square">
            <a:spAutoFit/>
          </a:bodyPr>
          <a:lstStyle/>
          <a:p>
            <a:pPr marL="361950" indent="-361950">
              <a:spcBef>
                <a:spcPct val="50000"/>
              </a:spcBef>
              <a:buClr>
                <a:schemeClr val="tx1"/>
              </a:buClr>
              <a:buSzTx/>
            </a:pPr>
            <a:r>
              <a:rPr lang="en-GB" altLang="en-US" sz="2200" dirty="0" smtClean="0"/>
              <a:t>Safe management, control and protection of sources</a:t>
            </a:r>
            <a:endParaRPr lang="en-GB" altLang="en-US" sz="2200" dirty="0"/>
          </a:p>
          <a:p>
            <a:pPr marL="361950" indent="-361950">
              <a:spcBef>
                <a:spcPct val="50000"/>
              </a:spcBef>
              <a:buClr>
                <a:schemeClr val="tx1"/>
              </a:buClr>
              <a:buSzTx/>
            </a:pPr>
            <a:r>
              <a:rPr lang="en-GB" altLang="en-US" sz="2200" dirty="0" smtClean="0"/>
              <a:t>Safety culture promotion</a:t>
            </a:r>
            <a:endParaRPr lang="en-GB" altLang="en-US" sz="2200" dirty="0"/>
          </a:p>
          <a:p>
            <a:pPr marL="361950" indent="-361950">
              <a:spcBef>
                <a:spcPct val="50000"/>
              </a:spcBef>
              <a:buClr>
                <a:schemeClr val="tx1"/>
              </a:buClr>
              <a:buSzTx/>
            </a:pPr>
            <a:r>
              <a:rPr lang="en-US" altLang="en-US" sz="2200" dirty="0" smtClean="0"/>
              <a:t>Effective legislative and regulatory system</a:t>
            </a:r>
          </a:p>
          <a:p>
            <a:pPr marL="361950" indent="-361950">
              <a:spcBef>
                <a:spcPct val="50000"/>
              </a:spcBef>
              <a:buClr>
                <a:schemeClr val="tx1"/>
              </a:buClr>
              <a:buSzTx/>
            </a:pPr>
            <a:r>
              <a:rPr lang="en-US" altLang="en-US" sz="2200" dirty="0" smtClean="0"/>
              <a:t>Primary responsibility for safety is on authorized parties</a:t>
            </a:r>
          </a:p>
          <a:p>
            <a:pPr marL="361950" indent="-361950">
              <a:spcBef>
                <a:spcPct val="50000"/>
              </a:spcBef>
              <a:buClr>
                <a:schemeClr val="tx1"/>
              </a:buClr>
              <a:buSzTx/>
            </a:pPr>
            <a:r>
              <a:rPr lang="en-US" altLang="en-US" sz="2200" dirty="0" smtClean="0"/>
              <a:t>Strategies for regaining control over orphan sources</a:t>
            </a:r>
          </a:p>
          <a:p>
            <a:pPr marL="361950" indent="-361950">
              <a:spcBef>
                <a:spcPct val="50000"/>
              </a:spcBef>
              <a:buClr>
                <a:schemeClr val="tx1"/>
              </a:buClr>
              <a:buSzTx/>
            </a:pPr>
            <a:r>
              <a:rPr lang="en-US" altLang="en-US" sz="2200" dirty="0" smtClean="0"/>
              <a:t>Minimized likelihood of loss of control</a:t>
            </a:r>
          </a:p>
          <a:p>
            <a:pPr marL="361950" indent="-361950">
              <a:spcBef>
                <a:spcPct val="50000"/>
              </a:spcBef>
              <a:buClr>
                <a:schemeClr val="tx1"/>
              </a:buClr>
              <a:buSzTx/>
            </a:pPr>
            <a:r>
              <a:rPr lang="en-US" altLang="en-US" sz="2200" dirty="0" smtClean="0"/>
              <a:t>Rapid response for regaining control</a:t>
            </a:r>
          </a:p>
          <a:p>
            <a:pPr marL="361950" indent="-361950">
              <a:spcBef>
                <a:spcPct val="50000"/>
              </a:spcBef>
              <a:buClr>
                <a:schemeClr val="tx1"/>
              </a:buClr>
              <a:buSzTx/>
            </a:pPr>
            <a:r>
              <a:rPr lang="en-US" altLang="en-US" sz="2200" dirty="0" smtClean="0"/>
              <a:t>Effective communications between the regulators and users</a:t>
            </a:r>
          </a:p>
        </p:txBody>
      </p:sp>
      <p:sp>
        <p:nvSpPr>
          <p:cNvPr id="517123" name="Text Box 3"/>
          <p:cNvSpPr txBox="1">
            <a:spLocks noChangeArrowheads="1"/>
          </p:cNvSpPr>
          <p:nvPr/>
        </p:nvSpPr>
        <p:spPr bwMode="auto">
          <a:xfrm>
            <a:off x="1403648" y="188640"/>
            <a:ext cx="6378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3200" b="1" dirty="0">
                <a:solidFill>
                  <a:srgbClr val="008080"/>
                </a:solidFill>
                <a:latin typeface="Arial "/>
                <a:ea typeface="+mj-ea"/>
                <a:cs typeface="+mj-cs"/>
              </a:rPr>
              <a:t>Every State </a:t>
            </a:r>
            <a:r>
              <a:rPr lang="en-GB" altLang="en-US" sz="3200" b="1" dirty="0" smtClean="0">
                <a:solidFill>
                  <a:srgbClr val="008080"/>
                </a:solidFill>
                <a:latin typeface="Arial "/>
                <a:ea typeface="+mj-ea"/>
                <a:cs typeface="+mj-cs"/>
              </a:rPr>
              <a:t>should ensure:            </a:t>
            </a:r>
            <a:endParaRPr lang="en-AU" altLang="en-US" sz="3200" b="1" dirty="0">
              <a:solidFill>
                <a:srgbClr val="008080"/>
              </a:solidFill>
              <a:latin typeface="Arial "/>
              <a:ea typeface="+mj-ea"/>
              <a:cs typeface="+mj-cs"/>
            </a:endParaRPr>
          </a:p>
        </p:txBody>
      </p:sp>
      <p:pic>
        <p:nvPicPr>
          <p:cNvPr id="6" name="Picture 3" descr="code 200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4" y="0"/>
            <a:ext cx="1341354"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37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7554312D484C9D99759ABCD19E99" ma:contentTypeVersion="0" ma:contentTypeDescription="Create a new document." ma:contentTypeScope="" ma:versionID="6b03abeb520f0038e180929689047718">
  <xsd:schema xmlns:xsd="http://www.w3.org/2001/XMLSchema" xmlns:xs="http://www.w3.org/2001/XMLSchema" xmlns:p="http://schemas.microsoft.com/office/2006/metadata/properties" targetNamespace="http://schemas.microsoft.com/office/2006/metadata/properties" ma:root="true" ma:fieldsID="2a276fbc7de9a4060e54dafc32f34c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909B9C-FCEC-4B3B-87F8-03E0DD9900BB}"/>
</file>

<file path=customXml/itemProps2.xml><?xml version="1.0" encoding="utf-8"?>
<ds:datastoreItem xmlns:ds="http://schemas.openxmlformats.org/officeDocument/2006/customXml" ds:itemID="{579CE88F-ACD3-409D-8103-161E0552B43B}"/>
</file>

<file path=customXml/itemProps3.xml><?xml version="1.0" encoding="utf-8"?>
<ds:datastoreItem xmlns:ds="http://schemas.openxmlformats.org/officeDocument/2006/customXml" ds:itemID="{1867B73C-AA08-4C0B-B50F-8D6CA0FB883C}"/>
</file>

<file path=docProps/app.xml><?xml version="1.0" encoding="utf-8"?>
<Properties xmlns="http://schemas.openxmlformats.org/officeDocument/2006/extended-properties" xmlns:vt="http://schemas.openxmlformats.org/officeDocument/2006/docPropsVTypes">
  <TotalTime>827</TotalTime>
  <Words>2046</Words>
  <Application>Microsoft Office PowerPoint</Application>
  <PresentationFormat>On-screen Show (4:3)</PresentationFormat>
  <Paragraphs>306</Paragraphs>
  <Slides>38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1_Office Theme</vt:lpstr>
      <vt:lpstr>Acrobat Document</vt:lpstr>
      <vt:lpstr>Code of Conduct on Safety and Security of Radioactive Sources &amp;  Guidance on Import and Export of Radioactive Sources</vt:lpstr>
      <vt:lpstr>Partnerships</vt:lpstr>
      <vt:lpstr>Project Partners</vt:lpstr>
      <vt:lpstr>Code of Conduct and Import/Export Guidance</vt:lpstr>
      <vt:lpstr>Radioactive Sources in Practice</vt:lpstr>
      <vt:lpstr>Disused sources  can be orphan / vulnerable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Guidance – Import and Export </vt:lpstr>
      <vt:lpstr>Import/Export Guidance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the Code and Guidance - forms</vt:lpstr>
      <vt:lpstr>Implementation of the Code - meetings</vt:lpstr>
      <vt:lpstr>Implementation of the Code - workshops</vt:lpstr>
      <vt:lpstr>State of political commitment world-wide</vt:lpstr>
      <vt:lpstr>PowerPoint Presentation</vt:lpstr>
      <vt:lpstr>PowerPoint Presentation</vt:lpstr>
      <vt:lpstr>Conclusions</vt:lpstr>
      <vt:lpstr>Thank you!</vt:lpstr>
    </vt:vector>
  </TitlesOfParts>
  <Company>IAEA-SG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Conduct</dc:title>
  <dc:creator>GEORGE, Christina</dc:creator>
  <cp:lastModifiedBy>MROZ, Dariusz</cp:lastModifiedBy>
  <cp:revision>215</cp:revision>
  <dcterms:created xsi:type="dcterms:W3CDTF">2017-03-01T12:20:22Z</dcterms:created>
  <dcterms:modified xsi:type="dcterms:W3CDTF">2017-03-10T14:41:11Z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0x01010044A77554312D484C9D99759ABCD19E99</vt:lpwstr>
  </property>
</Properties>
</file>