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6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22C827-0CFC-4B0B-9A2F-6E6D3895D01F}" type="datetimeFigureOut">
              <a:rPr lang="en-US" smtClean="0"/>
              <a:t>1/4/2017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37A1BE-73CC-43F3-8D58-C50B22A8CD81}" type="slidenum">
              <a:rPr lang="en-US" smtClean="0"/>
              <a:t>‹#›</a:t>
            </a:fld>
            <a:endParaRPr lang="en-US"/>
          </a:p>
        </p:txBody>
      </p:sp>
    </p:spTree>
    <p:extLst>
      <p:ext uri="{BB962C8B-B14F-4D97-AF65-F5344CB8AC3E}">
        <p14:creationId xmlns:p14="http://schemas.microsoft.com/office/powerpoint/2010/main" val="40698980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5"/>
            <a:ext cx="7772400" cy="1470025"/>
          </a:xfrm>
        </p:spPr>
        <p:txBody>
          <a:bodyPr/>
          <a:lstStyle>
            <a:lvl1pPr>
              <a:defRPr baseline="0"/>
            </a:lvl1pPr>
          </a:lstStyle>
          <a:p>
            <a:r>
              <a:rPr lang="en-US" dirty="0" smtClean="0"/>
              <a:t>MAIN TITLE HERE</a:t>
            </a:r>
            <a:endParaRPr lang="en-US" dirty="0"/>
          </a:p>
        </p:txBody>
      </p:sp>
      <p:sp>
        <p:nvSpPr>
          <p:cNvPr id="3" name="Subtitle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HERE</a:t>
            </a:r>
            <a:endParaRPr lang="en-US" dirty="0"/>
          </a:p>
        </p:txBody>
      </p:sp>
      <p:sp>
        <p:nvSpPr>
          <p:cNvPr id="4" name="Date Placeholder 3"/>
          <p:cNvSpPr>
            <a:spLocks noGrp="1"/>
          </p:cNvSpPr>
          <p:nvPr>
            <p:ph type="dt" sz="half" idx="10"/>
          </p:nvPr>
        </p:nvSpPr>
        <p:spPr/>
        <p:txBody>
          <a:bodyPr/>
          <a:lstStyle>
            <a:lvl1pPr>
              <a:defRPr>
                <a:solidFill>
                  <a:schemeClr val="tx1">
                    <a:lumMod val="50000"/>
                    <a:lumOff val="50000"/>
                  </a:schemeClr>
                </a:solidFill>
              </a:defRPr>
            </a:lvl1pPr>
          </a:lstStyle>
          <a:p>
            <a:fld id="{0E9DE11D-062A-4E9C-807A-3F95567B67E5}" type="datetimeFigureOut">
              <a:rPr lang="en-US" smtClean="0"/>
              <a:pPr/>
              <a:t>1/4/2017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57986D-AEBF-4BAC-8383-FE545CA26C47}" type="slidenum">
              <a:rPr lang="en-US" smtClean="0"/>
              <a:t>‹#›</a:t>
            </a:fld>
            <a:endParaRPr lang="en-US"/>
          </a:p>
        </p:txBody>
      </p:sp>
    </p:spTree>
    <p:extLst>
      <p:ext uri="{BB962C8B-B14F-4D97-AF65-F5344CB8AC3E}">
        <p14:creationId xmlns:p14="http://schemas.microsoft.com/office/powerpoint/2010/main" val="181797083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MAIN TITLE HERE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457200" y="6356350"/>
            <a:ext cx="990600" cy="365125"/>
          </a:xfrm>
        </p:spPr>
        <p:txBody>
          <a:bodyPr/>
          <a:lstStyle/>
          <a:p>
            <a:fld id="{0E9DE11D-062A-4E9C-807A-3F95567B67E5}" type="datetimeFigureOut">
              <a:rPr lang="en-US" smtClean="0"/>
              <a:t>1/4/2017</a:t>
            </a:fld>
            <a:endParaRPr lang="en-US"/>
          </a:p>
        </p:txBody>
      </p:sp>
      <p:sp>
        <p:nvSpPr>
          <p:cNvPr id="8" name="Footer Placeholder 4"/>
          <p:cNvSpPr>
            <a:spLocks noGrp="1"/>
          </p:cNvSpPr>
          <p:nvPr>
            <p:ph type="ftr" sz="quarter" idx="11"/>
          </p:nvPr>
        </p:nvSpPr>
        <p:spPr>
          <a:xfrm>
            <a:off x="1600200" y="6356350"/>
            <a:ext cx="3962400" cy="365125"/>
          </a:xfrm>
        </p:spPr>
        <p:txBody>
          <a:bodyPr/>
          <a:lstStyle/>
          <a:p>
            <a:endParaRPr lang="en-US" dirty="0"/>
          </a:p>
        </p:txBody>
      </p:sp>
      <p:sp>
        <p:nvSpPr>
          <p:cNvPr id="9" name="Slide Number Placeholder 5"/>
          <p:cNvSpPr>
            <a:spLocks noGrp="1"/>
          </p:cNvSpPr>
          <p:nvPr>
            <p:ph type="sldNum" sz="quarter" idx="12"/>
          </p:nvPr>
        </p:nvSpPr>
        <p:spPr>
          <a:xfrm>
            <a:off x="5715000" y="6356350"/>
            <a:ext cx="533400" cy="365125"/>
          </a:xfrm>
        </p:spPr>
        <p:txBody>
          <a:bodyPr/>
          <a:lstStyle/>
          <a:p>
            <a:fld id="{FA57986D-AEBF-4BAC-8383-FE545CA26C47}" type="slidenum">
              <a:rPr lang="en-US" smtClean="0"/>
              <a:t>‹#›</a:t>
            </a:fld>
            <a:endParaRPr lang="en-US"/>
          </a:p>
        </p:txBody>
      </p:sp>
    </p:spTree>
    <p:extLst>
      <p:ext uri="{BB962C8B-B14F-4D97-AF65-F5344CB8AC3E}">
        <p14:creationId xmlns:p14="http://schemas.microsoft.com/office/powerpoint/2010/main" val="183915977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tx1"/>
                </a:solidFill>
              </a:defRPr>
            </a:lvl1pPr>
          </a:lstStyle>
          <a:p>
            <a:r>
              <a:rPr lang="en-US" dirty="0" smtClean="0"/>
              <a:t>CLICK TO MAKE A TITLE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457200" y="6356350"/>
            <a:ext cx="990600" cy="365125"/>
          </a:xfrm>
        </p:spPr>
        <p:txBody>
          <a:bodyPr/>
          <a:lstStyle/>
          <a:p>
            <a:fld id="{0E9DE11D-062A-4E9C-807A-3F95567B67E5}" type="datetimeFigureOut">
              <a:rPr lang="en-US" smtClean="0"/>
              <a:t>1/4/2017</a:t>
            </a:fld>
            <a:endParaRPr lang="en-US"/>
          </a:p>
        </p:txBody>
      </p:sp>
      <p:sp>
        <p:nvSpPr>
          <p:cNvPr id="5" name="Footer Placeholder 4"/>
          <p:cNvSpPr>
            <a:spLocks noGrp="1"/>
          </p:cNvSpPr>
          <p:nvPr>
            <p:ph type="ftr" sz="quarter" idx="11"/>
          </p:nvPr>
        </p:nvSpPr>
        <p:spPr>
          <a:xfrm>
            <a:off x="1600200" y="6356350"/>
            <a:ext cx="3962400" cy="365125"/>
          </a:xfrm>
        </p:spPr>
        <p:txBody>
          <a:bodyPr/>
          <a:lstStyle/>
          <a:p>
            <a:endParaRPr lang="en-US" dirty="0"/>
          </a:p>
        </p:txBody>
      </p:sp>
      <p:sp>
        <p:nvSpPr>
          <p:cNvPr id="6" name="Slide Number Placeholder 5"/>
          <p:cNvSpPr>
            <a:spLocks noGrp="1"/>
          </p:cNvSpPr>
          <p:nvPr>
            <p:ph type="sldNum" sz="quarter" idx="12"/>
          </p:nvPr>
        </p:nvSpPr>
        <p:spPr>
          <a:xfrm>
            <a:off x="5715000" y="6356350"/>
            <a:ext cx="533400" cy="365125"/>
          </a:xfrm>
        </p:spPr>
        <p:txBody>
          <a:bodyPr/>
          <a:lstStyle/>
          <a:p>
            <a:fld id="{FA57986D-AEBF-4BAC-8383-FE545CA26C47}" type="slidenum">
              <a:rPr lang="en-US" smtClean="0"/>
              <a:t>‹#›</a:t>
            </a:fld>
            <a:endParaRPr lang="en-US"/>
          </a:p>
        </p:txBody>
      </p:sp>
    </p:spTree>
    <p:extLst>
      <p:ext uri="{BB962C8B-B14F-4D97-AF65-F5344CB8AC3E}">
        <p14:creationId xmlns:p14="http://schemas.microsoft.com/office/powerpoint/2010/main" val="333806215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7" name="Date Placeholder 3"/>
          <p:cNvSpPr>
            <a:spLocks noGrp="1"/>
          </p:cNvSpPr>
          <p:nvPr>
            <p:ph type="dt" sz="half" idx="10"/>
          </p:nvPr>
        </p:nvSpPr>
        <p:spPr>
          <a:xfrm>
            <a:off x="457200" y="6356350"/>
            <a:ext cx="990600" cy="365125"/>
          </a:xfrm>
        </p:spPr>
        <p:txBody>
          <a:bodyPr/>
          <a:lstStyle/>
          <a:p>
            <a:fld id="{0E9DE11D-062A-4E9C-807A-3F95567B67E5}" type="datetimeFigureOut">
              <a:rPr lang="en-US" smtClean="0"/>
              <a:t>1/4/2017</a:t>
            </a:fld>
            <a:endParaRPr lang="en-US"/>
          </a:p>
        </p:txBody>
      </p:sp>
      <p:sp>
        <p:nvSpPr>
          <p:cNvPr id="8" name="Footer Placeholder 4"/>
          <p:cNvSpPr>
            <a:spLocks noGrp="1"/>
          </p:cNvSpPr>
          <p:nvPr>
            <p:ph type="ftr" sz="quarter" idx="11"/>
          </p:nvPr>
        </p:nvSpPr>
        <p:spPr>
          <a:xfrm>
            <a:off x="1600200" y="6356350"/>
            <a:ext cx="3962400" cy="365125"/>
          </a:xfrm>
        </p:spPr>
        <p:txBody>
          <a:bodyPr/>
          <a:lstStyle/>
          <a:p>
            <a:endParaRPr lang="en-US" dirty="0"/>
          </a:p>
        </p:txBody>
      </p:sp>
      <p:sp>
        <p:nvSpPr>
          <p:cNvPr id="9" name="Slide Number Placeholder 5"/>
          <p:cNvSpPr>
            <a:spLocks noGrp="1"/>
          </p:cNvSpPr>
          <p:nvPr>
            <p:ph type="sldNum" sz="quarter" idx="12"/>
          </p:nvPr>
        </p:nvSpPr>
        <p:spPr>
          <a:xfrm>
            <a:off x="5715000" y="6356350"/>
            <a:ext cx="533400" cy="365125"/>
          </a:xfrm>
        </p:spPr>
        <p:txBody>
          <a:bodyPr/>
          <a:lstStyle/>
          <a:p>
            <a:fld id="{FA57986D-AEBF-4BAC-8383-FE545CA26C47}" type="slidenum">
              <a:rPr lang="en-US" smtClean="0"/>
              <a:t>‹#›</a:t>
            </a:fld>
            <a:endParaRPr lang="en-US"/>
          </a:p>
        </p:txBody>
      </p:sp>
    </p:spTree>
    <p:extLst>
      <p:ext uri="{BB962C8B-B14F-4D97-AF65-F5344CB8AC3E}">
        <p14:creationId xmlns:p14="http://schemas.microsoft.com/office/powerpoint/2010/main" val="276401655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smtClean="0"/>
              <a:t>MAIN TITLE HERE</a:t>
            </a:r>
            <a:endParaRPr lang="en-US" dirty="0"/>
          </a:p>
        </p:txBody>
      </p:sp>
      <p:sp>
        <p:nvSpPr>
          <p:cNvPr id="3" name="Content Placeholder 2"/>
          <p:cNvSpPr>
            <a:spLocks noGrp="1"/>
          </p:cNvSpPr>
          <p:nvPr>
            <p:ph sz="half" idx="1"/>
          </p:nvPr>
        </p:nvSpPr>
        <p:spPr>
          <a:xfrm>
            <a:off x="457200" y="2362200"/>
            <a:ext cx="4038600" cy="3763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2362200"/>
            <a:ext cx="4038600" cy="3763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3"/>
          <p:cNvSpPr>
            <a:spLocks noGrp="1"/>
          </p:cNvSpPr>
          <p:nvPr>
            <p:ph type="dt" sz="half" idx="10"/>
          </p:nvPr>
        </p:nvSpPr>
        <p:spPr>
          <a:xfrm>
            <a:off x="457200" y="6356350"/>
            <a:ext cx="990600" cy="365125"/>
          </a:xfrm>
        </p:spPr>
        <p:txBody>
          <a:bodyPr/>
          <a:lstStyle/>
          <a:p>
            <a:fld id="{0E9DE11D-062A-4E9C-807A-3F95567B67E5}" type="datetimeFigureOut">
              <a:rPr lang="en-US" smtClean="0"/>
              <a:t>1/4/2017</a:t>
            </a:fld>
            <a:endParaRPr lang="en-US"/>
          </a:p>
        </p:txBody>
      </p:sp>
      <p:sp>
        <p:nvSpPr>
          <p:cNvPr id="9" name="Footer Placeholder 4"/>
          <p:cNvSpPr>
            <a:spLocks noGrp="1"/>
          </p:cNvSpPr>
          <p:nvPr>
            <p:ph type="ftr" sz="quarter" idx="11"/>
          </p:nvPr>
        </p:nvSpPr>
        <p:spPr>
          <a:xfrm>
            <a:off x="1600200" y="6356350"/>
            <a:ext cx="3962400" cy="365125"/>
          </a:xfrm>
        </p:spPr>
        <p:txBody>
          <a:bodyPr/>
          <a:lstStyle/>
          <a:p>
            <a:endParaRPr lang="en-US" dirty="0"/>
          </a:p>
        </p:txBody>
      </p:sp>
      <p:sp>
        <p:nvSpPr>
          <p:cNvPr id="10" name="Slide Number Placeholder 5"/>
          <p:cNvSpPr>
            <a:spLocks noGrp="1"/>
          </p:cNvSpPr>
          <p:nvPr>
            <p:ph type="sldNum" sz="quarter" idx="12"/>
          </p:nvPr>
        </p:nvSpPr>
        <p:spPr>
          <a:xfrm>
            <a:off x="5715000" y="6356350"/>
            <a:ext cx="533400" cy="365125"/>
          </a:xfrm>
        </p:spPr>
        <p:txBody>
          <a:bodyPr/>
          <a:lstStyle/>
          <a:p>
            <a:fld id="{FA57986D-AEBF-4BAC-8383-FE545CA26C47}" type="slidenum">
              <a:rPr lang="en-US" smtClean="0"/>
              <a:t>‹#›</a:t>
            </a:fld>
            <a:endParaRPr lang="en-US"/>
          </a:p>
        </p:txBody>
      </p:sp>
    </p:spTree>
    <p:extLst>
      <p:ext uri="{BB962C8B-B14F-4D97-AF65-F5344CB8AC3E}">
        <p14:creationId xmlns:p14="http://schemas.microsoft.com/office/powerpoint/2010/main" val="1627833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smtClean="0"/>
              <a:t>MAIN TITLE HERE</a:t>
            </a:r>
            <a:endParaRPr lang="en-US" dirty="0"/>
          </a:p>
        </p:txBody>
      </p:sp>
      <p:sp>
        <p:nvSpPr>
          <p:cNvPr id="3" name="Text Placeholder 2"/>
          <p:cNvSpPr>
            <a:spLocks noGrp="1"/>
          </p:cNvSpPr>
          <p:nvPr>
            <p:ph type="body" idx="1"/>
          </p:nvPr>
        </p:nvSpPr>
        <p:spPr>
          <a:xfrm>
            <a:off x="457200" y="217963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2819400"/>
            <a:ext cx="4040188" cy="3306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217963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5" y="2819400"/>
            <a:ext cx="4041775" cy="3306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Date Placeholder 3"/>
          <p:cNvSpPr>
            <a:spLocks noGrp="1"/>
          </p:cNvSpPr>
          <p:nvPr>
            <p:ph type="dt" sz="half" idx="10"/>
          </p:nvPr>
        </p:nvSpPr>
        <p:spPr>
          <a:xfrm>
            <a:off x="457200" y="6356350"/>
            <a:ext cx="990600" cy="365125"/>
          </a:xfrm>
        </p:spPr>
        <p:txBody>
          <a:bodyPr/>
          <a:lstStyle/>
          <a:p>
            <a:fld id="{0E9DE11D-062A-4E9C-807A-3F95567B67E5}" type="datetimeFigureOut">
              <a:rPr lang="en-US" smtClean="0"/>
              <a:t>1/4/2017</a:t>
            </a:fld>
            <a:endParaRPr lang="en-US" dirty="0"/>
          </a:p>
        </p:txBody>
      </p:sp>
      <p:sp>
        <p:nvSpPr>
          <p:cNvPr id="11" name="Footer Placeholder 4"/>
          <p:cNvSpPr>
            <a:spLocks noGrp="1"/>
          </p:cNvSpPr>
          <p:nvPr>
            <p:ph type="ftr" sz="quarter" idx="11"/>
          </p:nvPr>
        </p:nvSpPr>
        <p:spPr>
          <a:xfrm>
            <a:off x="1600200" y="6356350"/>
            <a:ext cx="3962400" cy="365125"/>
          </a:xfrm>
        </p:spPr>
        <p:txBody>
          <a:bodyPr/>
          <a:lstStyle/>
          <a:p>
            <a:endParaRPr lang="en-US" dirty="0"/>
          </a:p>
        </p:txBody>
      </p:sp>
      <p:sp>
        <p:nvSpPr>
          <p:cNvPr id="12" name="Slide Number Placeholder 5"/>
          <p:cNvSpPr>
            <a:spLocks noGrp="1"/>
          </p:cNvSpPr>
          <p:nvPr>
            <p:ph type="sldNum" sz="quarter" idx="12"/>
          </p:nvPr>
        </p:nvSpPr>
        <p:spPr>
          <a:xfrm>
            <a:off x="5715000" y="6356350"/>
            <a:ext cx="533400" cy="365125"/>
          </a:xfrm>
        </p:spPr>
        <p:txBody>
          <a:bodyPr/>
          <a:lstStyle/>
          <a:p>
            <a:fld id="{FA57986D-AEBF-4BAC-8383-FE545CA26C47}" type="slidenum">
              <a:rPr lang="en-US" smtClean="0"/>
              <a:t>‹#›</a:t>
            </a:fld>
            <a:endParaRPr lang="en-US"/>
          </a:p>
        </p:txBody>
      </p:sp>
    </p:spTree>
    <p:extLst>
      <p:ext uri="{BB962C8B-B14F-4D97-AF65-F5344CB8AC3E}">
        <p14:creationId xmlns:p14="http://schemas.microsoft.com/office/powerpoint/2010/main" val="43594493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MAIN TITLE HERE</a:t>
            </a:r>
            <a:endParaRPr lang="en-US" dirty="0"/>
          </a:p>
        </p:txBody>
      </p:sp>
      <p:sp>
        <p:nvSpPr>
          <p:cNvPr id="6" name="Date Placeholder 3"/>
          <p:cNvSpPr>
            <a:spLocks noGrp="1"/>
          </p:cNvSpPr>
          <p:nvPr>
            <p:ph type="dt" sz="half" idx="10"/>
          </p:nvPr>
        </p:nvSpPr>
        <p:spPr>
          <a:xfrm>
            <a:off x="457200" y="6356350"/>
            <a:ext cx="990600" cy="365125"/>
          </a:xfrm>
        </p:spPr>
        <p:txBody>
          <a:bodyPr/>
          <a:lstStyle/>
          <a:p>
            <a:fld id="{0E9DE11D-062A-4E9C-807A-3F95567B67E5}" type="datetimeFigureOut">
              <a:rPr lang="en-US" smtClean="0"/>
              <a:t>1/4/2017</a:t>
            </a:fld>
            <a:endParaRPr lang="en-US"/>
          </a:p>
        </p:txBody>
      </p:sp>
      <p:sp>
        <p:nvSpPr>
          <p:cNvPr id="7" name="Footer Placeholder 4"/>
          <p:cNvSpPr>
            <a:spLocks noGrp="1"/>
          </p:cNvSpPr>
          <p:nvPr>
            <p:ph type="ftr" sz="quarter" idx="11"/>
          </p:nvPr>
        </p:nvSpPr>
        <p:spPr>
          <a:xfrm>
            <a:off x="1600200" y="6356350"/>
            <a:ext cx="3962400" cy="365125"/>
          </a:xfrm>
        </p:spPr>
        <p:txBody>
          <a:bodyPr/>
          <a:lstStyle/>
          <a:p>
            <a:endParaRPr lang="en-US" dirty="0"/>
          </a:p>
        </p:txBody>
      </p:sp>
      <p:sp>
        <p:nvSpPr>
          <p:cNvPr id="8" name="Slide Number Placeholder 5"/>
          <p:cNvSpPr>
            <a:spLocks noGrp="1"/>
          </p:cNvSpPr>
          <p:nvPr>
            <p:ph type="sldNum" sz="quarter" idx="12"/>
          </p:nvPr>
        </p:nvSpPr>
        <p:spPr>
          <a:xfrm>
            <a:off x="5715000" y="6356350"/>
            <a:ext cx="533400" cy="365125"/>
          </a:xfrm>
        </p:spPr>
        <p:txBody>
          <a:bodyPr/>
          <a:lstStyle/>
          <a:p>
            <a:fld id="{FA57986D-AEBF-4BAC-8383-FE545CA26C47}" type="slidenum">
              <a:rPr lang="en-US" smtClean="0"/>
              <a:t>‹#›</a:t>
            </a:fld>
            <a:endParaRPr lang="en-US"/>
          </a:p>
        </p:txBody>
      </p:sp>
    </p:spTree>
    <p:extLst>
      <p:ext uri="{BB962C8B-B14F-4D97-AF65-F5344CB8AC3E}">
        <p14:creationId xmlns:p14="http://schemas.microsoft.com/office/powerpoint/2010/main" val="4270726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3"/>
          <p:cNvSpPr>
            <a:spLocks noGrp="1"/>
          </p:cNvSpPr>
          <p:nvPr>
            <p:ph type="dt" sz="half" idx="10"/>
          </p:nvPr>
        </p:nvSpPr>
        <p:spPr>
          <a:xfrm>
            <a:off x="457200" y="6356350"/>
            <a:ext cx="990600" cy="365125"/>
          </a:xfrm>
        </p:spPr>
        <p:txBody>
          <a:bodyPr/>
          <a:lstStyle/>
          <a:p>
            <a:fld id="{0E9DE11D-062A-4E9C-807A-3F95567B67E5}" type="datetimeFigureOut">
              <a:rPr lang="en-US" smtClean="0"/>
              <a:t>1/4/2017</a:t>
            </a:fld>
            <a:endParaRPr lang="en-US"/>
          </a:p>
        </p:txBody>
      </p:sp>
      <p:sp>
        <p:nvSpPr>
          <p:cNvPr id="6" name="Footer Placeholder 4"/>
          <p:cNvSpPr>
            <a:spLocks noGrp="1"/>
          </p:cNvSpPr>
          <p:nvPr>
            <p:ph type="ftr" sz="quarter" idx="11"/>
          </p:nvPr>
        </p:nvSpPr>
        <p:spPr>
          <a:xfrm>
            <a:off x="1600200" y="6356350"/>
            <a:ext cx="3962400" cy="365125"/>
          </a:xfrm>
        </p:spPr>
        <p:txBody>
          <a:bodyPr/>
          <a:lstStyle/>
          <a:p>
            <a:endParaRPr lang="en-US" dirty="0"/>
          </a:p>
        </p:txBody>
      </p:sp>
      <p:sp>
        <p:nvSpPr>
          <p:cNvPr id="7" name="Slide Number Placeholder 5"/>
          <p:cNvSpPr>
            <a:spLocks noGrp="1"/>
          </p:cNvSpPr>
          <p:nvPr>
            <p:ph type="sldNum" sz="quarter" idx="12"/>
          </p:nvPr>
        </p:nvSpPr>
        <p:spPr>
          <a:xfrm>
            <a:off x="5715000" y="6356350"/>
            <a:ext cx="533400" cy="365125"/>
          </a:xfrm>
        </p:spPr>
        <p:txBody>
          <a:bodyPr/>
          <a:lstStyle/>
          <a:p>
            <a:fld id="{FA57986D-AEBF-4BAC-8383-FE545CA26C47}" type="slidenum">
              <a:rPr lang="en-US" smtClean="0"/>
              <a:t>‹#›</a:t>
            </a:fld>
            <a:endParaRPr lang="en-US"/>
          </a:p>
        </p:txBody>
      </p:sp>
    </p:spTree>
    <p:extLst>
      <p:ext uri="{BB962C8B-B14F-4D97-AF65-F5344CB8AC3E}">
        <p14:creationId xmlns:p14="http://schemas.microsoft.com/office/powerpoint/2010/main" val="3071766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55575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1066800"/>
            <a:ext cx="5111750" cy="5059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905000"/>
            <a:ext cx="3008313" cy="42211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3"/>
          <p:cNvSpPr>
            <a:spLocks noGrp="1"/>
          </p:cNvSpPr>
          <p:nvPr>
            <p:ph type="dt" sz="half" idx="10"/>
          </p:nvPr>
        </p:nvSpPr>
        <p:spPr>
          <a:xfrm>
            <a:off x="457200" y="6356350"/>
            <a:ext cx="990600" cy="365125"/>
          </a:xfrm>
        </p:spPr>
        <p:txBody>
          <a:bodyPr/>
          <a:lstStyle/>
          <a:p>
            <a:fld id="{0E9DE11D-062A-4E9C-807A-3F95567B67E5}" type="datetimeFigureOut">
              <a:rPr lang="en-US" smtClean="0"/>
              <a:t>1/4/2017</a:t>
            </a:fld>
            <a:endParaRPr lang="en-US"/>
          </a:p>
        </p:txBody>
      </p:sp>
      <p:sp>
        <p:nvSpPr>
          <p:cNvPr id="9" name="Footer Placeholder 4"/>
          <p:cNvSpPr>
            <a:spLocks noGrp="1"/>
          </p:cNvSpPr>
          <p:nvPr>
            <p:ph type="ftr" sz="quarter" idx="11"/>
          </p:nvPr>
        </p:nvSpPr>
        <p:spPr>
          <a:xfrm>
            <a:off x="1600200" y="6356350"/>
            <a:ext cx="3962400" cy="365125"/>
          </a:xfrm>
        </p:spPr>
        <p:txBody>
          <a:bodyPr/>
          <a:lstStyle/>
          <a:p>
            <a:endParaRPr lang="en-US" dirty="0"/>
          </a:p>
        </p:txBody>
      </p:sp>
      <p:sp>
        <p:nvSpPr>
          <p:cNvPr id="10" name="Slide Number Placeholder 5"/>
          <p:cNvSpPr>
            <a:spLocks noGrp="1"/>
          </p:cNvSpPr>
          <p:nvPr>
            <p:ph type="sldNum" sz="quarter" idx="12"/>
          </p:nvPr>
        </p:nvSpPr>
        <p:spPr>
          <a:xfrm>
            <a:off x="5715000" y="6356350"/>
            <a:ext cx="533400" cy="365125"/>
          </a:xfrm>
        </p:spPr>
        <p:txBody>
          <a:bodyPr/>
          <a:lstStyle/>
          <a:p>
            <a:fld id="{FA57986D-AEBF-4BAC-8383-FE545CA26C47}" type="slidenum">
              <a:rPr lang="en-US" smtClean="0"/>
              <a:t>‹#›</a:t>
            </a:fld>
            <a:endParaRPr lang="en-US"/>
          </a:p>
        </p:txBody>
      </p:sp>
    </p:spTree>
    <p:extLst>
      <p:ext uri="{BB962C8B-B14F-4D97-AF65-F5344CB8AC3E}">
        <p14:creationId xmlns:p14="http://schemas.microsoft.com/office/powerpoint/2010/main" val="2821792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838199"/>
            <a:ext cx="5486400" cy="38893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3"/>
          <p:cNvSpPr>
            <a:spLocks noGrp="1"/>
          </p:cNvSpPr>
          <p:nvPr>
            <p:ph type="dt" sz="half" idx="10"/>
          </p:nvPr>
        </p:nvSpPr>
        <p:spPr>
          <a:xfrm>
            <a:off x="457200" y="6356350"/>
            <a:ext cx="990600" cy="365125"/>
          </a:xfrm>
        </p:spPr>
        <p:txBody>
          <a:bodyPr/>
          <a:lstStyle/>
          <a:p>
            <a:fld id="{0E9DE11D-062A-4E9C-807A-3F95567B67E5}" type="datetimeFigureOut">
              <a:rPr lang="en-US" smtClean="0"/>
              <a:t>1/4/2017</a:t>
            </a:fld>
            <a:endParaRPr lang="en-US"/>
          </a:p>
        </p:txBody>
      </p:sp>
      <p:sp>
        <p:nvSpPr>
          <p:cNvPr id="9" name="Footer Placeholder 4"/>
          <p:cNvSpPr>
            <a:spLocks noGrp="1"/>
          </p:cNvSpPr>
          <p:nvPr>
            <p:ph type="ftr" sz="quarter" idx="11"/>
          </p:nvPr>
        </p:nvSpPr>
        <p:spPr>
          <a:xfrm>
            <a:off x="1600200" y="6356350"/>
            <a:ext cx="3962400" cy="365125"/>
          </a:xfrm>
        </p:spPr>
        <p:txBody>
          <a:bodyPr/>
          <a:lstStyle/>
          <a:p>
            <a:endParaRPr lang="en-US" dirty="0"/>
          </a:p>
        </p:txBody>
      </p:sp>
      <p:sp>
        <p:nvSpPr>
          <p:cNvPr id="10" name="Slide Number Placeholder 5"/>
          <p:cNvSpPr>
            <a:spLocks noGrp="1"/>
          </p:cNvSpPr>
          <p:nvPr>
            <p:ph type="sldNum" sz="quarter" idx="12"/>
          </p:nvPr>
        </p:nvSpPr>
        <p:spPr>
          <a:xfrm>
            <a:off x="5715000" y="6356350"/>
            <a:ext cx="533400" cy="365125"/>
          </a:xfrm>
        </p:spPr>
        <p:txBody>
          <a:bodyPr/>
          <a:lstStyle/>
          <a:p>
            <a:fld id="{FA57986D-AEBF-4BAC-8383-FE545CA26C47}" type="slidenum">
              <a:rPr lang="en-US" smtClean="0"/>
              <a:t>‹#›</a:t>
            </a:fld>
            <a:endParaRPr lang="en-US"/>
          </a:p>
        </p:txBody>
      </p:sp>
    </p:spTree>
    <p:extLst>
      <p:ext uri="{BB962C8B-B14F-4D97-AF65-F5344CB8AC3E}">
        <p14:creationId xmlns:p14="http://schemas.microsoft.com/office/powerpoint/2010/main" val="2368476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838200"/>
            <a:ext cx="8229600" cy="1371600"/>
          </a:xfrm>
          <a:prstGeom prst="rect">
            <a:avLst/>
          </a:prstGeom>
        </p:spPr>
        <p:txBody>
          <a:bodyPr vert="horz" lIns="91440" tIns="45720" rIns="91440" bIns="45720" rtlCol="0" anchor="ctr">
            <a:normAutofit/>
          </a:bodyPr>
          <a:lstStyle/>
          <a:p>
            <a:r>
              <a:rPr lang="en-US" dirty="0" smtClean="0"/>
              <a:t>MAIN TITLE HERE</a:t>
            </a:r>
            <a:endParaRPr lang="en-US" dirty="0"/>
          </a:p>
        </p:txBody>
      </p:sp>
      <p:sp>
        <p:nvSpPr>
          <p:cNvPr id="3" name="Text Placeholder 2"/>
          <p:cNvSpPr>
            <a:spLocks noGrp="1"/>
          </p:cNvSpPr>
          <p:nvPr>
            <p:ph type="body" idx="1"/>
          </p:nvPr>
        </p:nvSpPr>
        <p:spPr>
          <a:xfrm>
            <a:off x="457200" y="2286000"/>
            <a:ext cx="8229600" cy="3840163"/>
          </a:xfrm>
          <a:prstGeom prst="rect">
            <a:avLst/>
          </a:prstGeom>
        </p:spPr>
        <p:txBody>
          <a:bodyPr vert="horz" lIns="91440" tIns="45720" rIns="91440" bIns="45720" rtlCol="0">
            <a:normAutofit/>
          </a:bodyPr>
          <a:lstStyle/>
          <a:p>
            <a:pPr lvl="0"/>
            <a:r>
              <a:rPr lang="en-US" dirty="0" smtClean="0"/>
              <a:t>Subtitle here</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0E9DE11D-062A-4E9C-807A-3F95567B67E5}" type="datetimeFigureOut">
              <a:rPr lang="en-US" smtClean="0"/>
              <a:pPr/>
              <a:t>1/4/2017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685800" cy="365125"/>
          </a:xfrm>
          <a:prstGeom prst="rect">
            <a:avLst/>
          </a:prstGeom>
        </p:spPr>
        <p:txBody>
          <a:bodyPr vert="horz" lIns="91440" tIns="45720" rIns="91440" bIns="45720" rtlCol="0" anchor="ctr"/>
          <a:lstStyle>
            <a:lvl1pPr algn="r">
              <a:defRPr sz="1200">
                <a:solidFill>
                  <a:schemeClr val="bg1"/>
                </a:solidFill>
              </a:defRPr>
            </a:lvl1pPr>
          </a:lstStyle>
          <a:p>
            <a:fld id="{FA57986D-AEBF-4BAC-8383-FE545CA26C47}" type="slidenum">
              <a:rPr lang="en-US" smtClean="0"/>
              <a:pPr/>
              <a:t>‹#›</a:t>
            </a:fld>
            <a:endParaRPr lang="en-US" dirty="0"/>
          </a:p>
        </p:txBody>
      </p:sp>
    </p:spTree>
    <p:extLst>
      <p:ext uri="{BB962C8B-B14F-4D97-AF65-F5344CB8AC3E}">
        <p14:creationId xmlns:p14="http://schemas.microsoft.com/office/powerpoint/2010/main" val="1645019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iming>
    <p:tnLst>
      <p:par>
        <p:cTn id="1" dur="indefinite" restart="never" nodeType="tmRoot"/>
      </p:par>
    </p:tnLst>
  </p:timing>
  <p:txStyles>
    <p:titleStyle>
      <a:lvl1pPr algn="ctr" defTabSz="914400" rtl="0" eaLnBrk="1" latinLnBrk="0" hangingPunct="1">
        <a:spcBef>
          <a:spcPct val="0"/>
        </a:spcBef>
        <a:buNone/>
        <a:defRPr sz="4400" kern="1200" baseline="0">
          <a:solidFill>
            <a:schemeClr val="tx1"/>
          </a:solidFill>
          <a:latin typeface="+mj-lt"/>
          <a:ea typeface="+mj-ea"/>
          <a:cs typeface="+mj-cs"/>
        </a:defRPr>
      </a:lvl1pPr>
    </p:titleStyle>
    <p:bodyStyle>
      <a:lvl1pPr marL="342900" indent="-342900" algn="l" defTabSz="914400" rtl="0" eaLnBrk="1" latinLnBrk="0" hangingPunct="1">
        <a:spcBef>
          <a:spcPct val="20000"/>
        </a:spcBef>
        <a:buClr>
          <a:schemeClr val="tx1">
            <a:lumMod val="50000"/>
            <a:lumOff val="50000"/>
          </a:schemeClr>
        </a:buClr>
        <a:buFont typeface="Wingdings" panose="05000000000000000000" pitchFamily="2" charset="2"/>
        <a:buChar char="§"/>
        <a:defRPr sz="3200" kern="1200" baseline="0">
          <a:solidFill>
            <a:schemeClr val="tx1"/>
          </a:solidFill>
          <a:latin typeface="+mn-lt"/>
          <a:ea typeface="+mn-ea"/>
          <a:cs typeface="+mn-cs"/>
        </a:defRPr>
      </a:lvl1pPr>
      <a:lvl2pPr marL="742950" indent="-285750" algn="l" defTabSz="914400" rtl="0" eaLnBrk="1" latinLnBrk="0" hangingPunct="1">
        <a:spcBef>
          <a:spcPct val="20000"/>
        </a:spcBef>
        <a:buClr>
          <a:srgbClr val="06BABA"/>
        </a:buClr>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p:txBody>
          <a:bodyPr/>
          <a:lstStyle/>
          <a:p>
            <a:r>
              <a:rPr lang="en-US" dirty="0">
                <a:latin typeface="Garamond" panose="02020404030301010803" pitchFamily="18" charset="0"/>
              </a:rPr>
              <a:t>Are Immigrants Covered By </a:t>
            </a:r>
            <a:r>
              <a:rPr lang="en-US" dirty="0" smtClean="0">
                <a:latin typeface="Garamond" panose="02020404030301010803" pitchFamily="18" charset="0"/>
              </a:rPr>
              <a:t>The </a:t>
            </a:r>
            <a:r>
              <a:rPr lang="en-US" dirty="0">
                <a:latin typeface="Garamond" panose="02020404030301010803" pitchFamily="18" charset="0"/>
              </a:rPr>
              <a:t>U.S. Constitution?</a:t>
            </a:r>
          </a:p>
        </p:txBody>
      </p:sp>
      <p:sp>
        <p:nvSpPr>
          <p:cNvPr id="9" name="Subtitle 8"/>
          <p:cNvSpPr>
            <a:spLocks noGrp="1"/>
          </p:cNvSpPr>
          <p:nvPr>
            <p:ph type="subTitle" idx="1"/>
          </p:nvPr>
        </p:nvSpPr>
        <p:spPr/>
        <p:txBody>
          <a:bodyPr/>
          <a:lstStyle/>
          <a:p>
            <a:r>
              <a:rPr lang="en-US" dirty="0" smtClean="0">
                <a:latin typeface="Garamond" panose="02020404030301010803" pitchFamily="18" charset="0"/>
              </a:rPr>
              <a:t>Victor C. Romero</a:t>
            </a:r>
          </a:p>
          <a:p>
            <a:r>
              <a:rPr lang="en-US" dirty="0" smtClean="0">
                <a:latin typeface="Garamond" panose="02020404030301010803" pitchFamily="18" charset="0"/>
              </a:rPr>
              <a:t>Penn State Law</a:t>
            </a:r>
            <a:endParaRPr lang="en-US" dirty="0">
              <a:latin typeface="Garamond" panose="02020404030301010803" pitchFamily="18" charset="0"/>
            </a:endParaRPr>
          </a:p>
        </p:txBody>
      </p:sp>
    </p:spTree>
    <p:extLst>
      <p:ext uri="{BB962C8B-B14F-4D97-AF65-F5344CB8AC3E}">
        <p14:creationId xmlns:p14="http://schemas.microsoft.com/office/powerpoint/2010/main" val="16477399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Yes, immigrants are protected by the U.S. Constitution.</a:t>
            </a:r>
            <a:endParaRPr lang="en-US" dirty="0"/>
          </a:p>
        </p:txBody>
      </p:sp>
      <p:sp>
        <p:nvSpPr>
          <p:cNvPr id="3" name="Content Placeholder 2"/>
          <p:cNvSpPr>
            <a:spLocks noGrp="1"/>
          </p:cNvSpPr>
          <p:nvPr>
            <p:ph idx="1"/>
          </p:nvPr>
        </p:nvSpPr>
        <p:spPr/>
        <p:txBody>
          <a:bodyPr>
            <a:normAutofit fontScale="85000" lnSpcReduction="10000"/>
          </a:bodyPr>
          <a:lstStyle/>
          <a:p>
            <a:r>
              <a:rPr lang="en-US" dirty="0"/>
              <a:t>The brief answer is “Yes.”  When it comes to key constitutional provisions like due process and equal treatment under the law, the U.S. Constitution applies to all persons – which includes both documented and undocumented immigrants – and not just U.S. citizens.  </a:t>
            </a:r>
            <a:endParaRPr lang="en-US" dirty="0" smtClean="0"/>
          </a:p>
          <a:p>
            <a:r>
              <a:rPr lang="en-US" dirty="0" smtClean="0"/>
              <a:t>Outside </a:t>
            </a:r>
            <a:r>
              <a:rPr lang="en-US" dirty="0"/>
              <a:t>the context of immigration policy, the Constitution limits government power over individuals but this does not mean that constitutional rights are absolute.</a:t>
            </a:r>
          </a:p>
        </p:txBody>
      </p:sp>
    </p:spTree>
    <p:extLst>
      <p:ext uri="{BB962C8B-B14F-4D97-AF65-F5344CB8AC3E}">
        <p14:creationId xmlns:p14="http://schemas.microsoft.com/office/powerpoint/2010/main" val="4813428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the Constitution’s goals?</a:t>
            </a:r>
            <a:endParaRPr lang="en-US" dirty="0"/>
          </a:p>
        </p:txBody>
      </p:sp>
      <p:sp>
        <p:nvSpPr>
          <p:cNvPr id="3" name="Content Placeholder 2"/>
          <p:cNvSpPr>
            <a:spLocks noGrp="1"/>
          </p:cNvSpPr>
          <p:nvPr>
            <p:ph idx="1"/>
          </p:nvPr>
        </p:nvSpPr>
        <p:spPr/>
        <p:txBody>
          <a:bodyPr>
            <a:normAutofit fontScale="85000" lnSpcReduction="10000"/>
          </a:bodyPr>
          <a:lstStyle/>
          <a:p>
            <a:r>
              <a:rPr lang="en-US" dirty="0"/>
              <a:t>To create a national government and divide its (limited) power </a:t>
            </a:r>
            <a:r>
              <a:rPr lang="en-US" dirty="0" smtClean="0"/>
              <a:t>among three </a:t>
            </a:r>
            <a:r>
              <a:rPr lang="en-US" dirty="0"/>
              <a:t>co-equal branches (the Executive (President), the Legislative (Congress – House and Senate), and the Judiciary (the U.S. Supreme Court</a:t>
            </a:r>
            <a:r>
              <a:rPr lang="en-US" dirty="0" smtClean="0"/>
              <a:t>).</a:t>
            </a:r>
          </a:p>
          <a:p>
            <a:r>
              <a:rPr lang="en-US" dirty="0"/>
              <a:t>To respect and maintain our federalism, the idea that the states preceded the national government and are co-equal sovereigns with </a:t>
            </a:r>
            <a:r>
              <a:rPr lang="en-US" dirty="0" smtClean="0"/>
              <a:t>it.</a:t>
            </a:r>
          </a:p>
          <a:p>
            <a:r>
              <a:rPr lang="en-US" dirty="0"/>
              <a:t>To protect individual rights by limiting government power.</a:t>
            </a:r>
          </a:p>
        </p:txBody>
      </p:sp>
    </p:spTree>
    <p:extLst>
      <p:ext uri="{BB962C8B-B14F-4D97-AF65-F5344CB8AC3E}">
        <p14:creationId xmlns:p14="http://schemas.microsoft.com/office/powerpoint/2010/main" val="1722262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Who has the final say as to what the Constitution means?</a:t>
            </a:r>
            <a:endParaRPr lang="en-US" dirty="0"/>
          </a:p>
        </p:txBody>
      </p:sp>
      <p:sp>
        <p:nvSpPr>
          <p:cNvPr id="3" name="Content Placeholder 2"/>
          <p:cNvSpPr>
            <a:spLocks noGrp="1"/>
          </p:cNvSpPr>
          <p:nvPr>
            <p:ph idx="1"/>
          </p:nvPr>
        </p:nvSpPr>
        <p:spPr/>
        <p:txBody>
          <a:bodyPr/>
          <a:lstStyle/>
          <a:p>
            <a:r>
              <a:rPr lang="en-US" dirty="0" smtClean="0"/>
              <a:t>The United States Supreme Court</a:t>
            </a:r>
          </a:p>
          <a:p>
            <a:r>
              <a:rPr lang="en-US" i="1" dirty="0" smtClean="0"/>
              <a:t>Marbury v. Madison </a:t>
            </a:r>
            <a:r>
              <a:rPr lang="en-US" dirty="0"/>
              <a:t>(1803): </a:t>
            </a:r>
            <a:r>
              <a:rPr lang="en-US" dirty="0" smtClean="0"/>
              <a:t>“It </a:t>
            </a:r>
            <a:r>
              <a:rPr lang="en-US" dirty="0"/>
              <a:t>is emphatically the province and duty of the judicial department to say what the law is. Those who apply the rule to particular cases, must of necessity expound and interpret that rule</a:t>
            </a:r>
            <a:r>
              <a:rPr lang="en-US" dirty="0" smtClean="0"/>
              <a:t>.”</a:t>
            </a:r>
            <a:endParaRPr lang="en-US" i="1" dirty="0"/>
          </a:p>
        </p:txBody>
      </p:sp>
    </p:spTree>
    <p:extLst>
      <p:ext uri="{BB962C8B-B14F-4D97-AF65-F5344CB8AC3E}">
        <p14:creationId xmlns:p14="http://schemas.microsoft.com/office/powerpoint/2010/main" val="1474788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Individual Constitutional Rights Are Not Absolute (not even free speech)!</a:t>
            </a:r>
            <a:endParaRPr lang="en-US" dirty="0"/>
          </a:p>
        </p:txBody>
      </p:sp>
      <p:sp>
        <p:nvSpPr>
          <p:cNvPr id="3" name="Content Placeholder 2"/>
          <p:cNvSpPr>
            <a:spLocks noGrp="1"/>
          </p:cNvSpPr>
          <p:nvPr>
            <p:ph idx="1"/>
          </p:nvPr>
        </p:nvSpPr>
        <p:spPr/>
        <p:txBody>
          <a:bodyPr>
            <a:normAutofit fontScale="77500" lnSpcReduction="20000"/>
          </a:bodyPr>
          <a:lstStyle/>
          <a:p>
            <a:r>
              <a:rPr lang="en-US" dirty="0"/>
              <a:t>The First Amendment reads: “Congress shall make no law … abridging the freedom of speech.” </a:t>
            </a:r>
            <a:endParaRPr lang="en-US" dirty="0" smtClean="0"/>
          </a:p>
          <a:p>
            <a:pPr lvl="1"/>
            <a:r>
              <a:rPr lang="en-US" dirty="0" smtClean="0"/>
              <a:t>By its terms, the text only limits Congress.</a:t>
            </a:r>
          </a:p>
          <a:p>
            <a:pPr lvl="2"/>
            <a:r>
              <a:rPr lang="en-US" dirty="0" smtClean="0"/>
              <a:t>But </a:t>
            </a:r>
            <a:r>
              <a:rPr lang="en-US" dirty="0"/>
              <a:t>the Supreme Court has extended its reach to limit state restrictions on free speech (</a:t>
            </a:r>
            <a:r>
              <a:rPr lang="en-US" i="1" dirty="0" err="1"/>
              <a:t>Gitlow</a:t>
            </a:r>
            <a:r>
              <a:rPr lang="en-US" i="1" dirty="0"/>
              <a:t> v. NY</a:t>
            </a:r>
            <a:r>
              <a:rPr lang="en-US" dirty="0"/>
              <a:t>, 1925</a:t>
            </a:r>
            <a:r>
              <a:rPr lang="en-US" dirty="0" smtClean="0"/>
              <a:t>).</a:t>
            </a:r>
          </a:p>
          <a:p>
            <a:pPr lvl="2"/>
            <a:r>
              <a:rPr lang="en-US" dirty="0"/>
              <a:t>Notwithstanding the plain language of the text, the Supreme Court, through its </a:t>
            </a:r>
            <a:r>
              <a:rPr lang="en-US" i="1" dirty="0" smtClean="0"/>
              <a:t>Marbury </a:t>
            </a:r>
            <a:r>
              <a:rPr lang="en-US" dirty="0" smtClean="0"/>
              <a:t>power to “say what the law is,”  </a:t>
            </a:r>
            <a:r>
              <a:rPr lang="en-US" dirty="0"/>
              <a:t>establishes rules and doctrines that both </a:t>
            </a:r>
            <a:r>
              <a:rPr lang="en-US" dirty="0" smtClean="0"/>
              <a:t>expand and limit </a:t>
            </a:r>
            <a:r>
              <a:rPr lang="en-US" dirty="0"/>
              <a:t>the reach of constitutional </a:t>
            </a:r>
            <a:r>
              <a:rPr lang="en-US" dirty="0" smtClean="0"/>
              <a:t>provisions.</a:t>
            </a:r>
          </a:p>
          <a:p>
            <a:pPr lvl="2"/>
            <a:r>
              <a:rPr lang="en-US" dirty="0"/>
              <a:t>Example: </a:t>
            </a:r>
            <a:r>
              <a:rPr lang="en-US" dirty="0" smtClean="0"/>
              <a:t>In </a:t>
            </a:r>
            <a:r>
              <a:rPr lang="en-US" dirty="0"/>
              <a:t>a series of other decisions, the Supreme Court has also said that the following types of speech are not protected: obscenity, fighting </a:t>
            </a:r>
            <a:r>
              <a:rPr lang="en-US" dirty="0" smtClean="0"/>
              <a:t>words, intentional misrepresentation, threats, and </a:t>
            </a:r>
            <a:r>
              <a:rPr lang="en-US" dirty="0"/>
              <a:t>defamation.  Even possessing child pornography – not </a:t>
            </a:r>
            <a:r>
              <a:rPr lang="en-US" dirty="0" smtClean="0"/>
              <a:t>only its </a:t>
            </a:r>
            <a:r>
              <a:rPr lang="en-US" dirty="0"/>
              <a:t>production – is unprotected </a:t>
            </a:r>
            <a:r>
              <a:rPr lang="en-US" dirty="0" smtClean="0"/>
              <a:t>expressive speech. </a:t>
            </a:r>
            <a:endParaRPr lang="en-US" dirty="0"/>
          </a:p>
        </p:txBody>
      </p:sp>
    </p:spTree>
    <p:extLst>
      <p:ext uri="{BB962C8B-B14F-4D97-AF65-F5344CB8AC3E}">
        <p14:creationId xmlns:p14="http://schemas.microsoft.com/office/powerpoint/2010/main" val="4231650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bldLvl="3"/>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u="sng" dirty="0" smtClean="0"/>
              <a:t>Immigrant Rights</a:t>
            </a:r>
            <a:r>
              <a:rPr lang="en-US" sz="2400" dirty="0" smtClean="0"/>
              <a:t>: To what </a:t>
            </a:r>
            <a:r>
              <a:rPr lang="en-US" sz="2400" dirty="0"/>
              <a:t>extent may noncitizens receive due process and equal protection under the law?  Because they are not </a:t>
            </a:r>
            <a:r>
              <a:rPr lang="en-US" sz="2400" dirty="0" smtClean="0"/>
              <a:t>U.S. </a:t>
            </a:r>
            <a:r>
              <a:rPr lang="en-US" sz="2400" dirty="0"/>
              <a:t>citizens, don’t they </a:t>
            </a:r>
            <a:r>
              <a:rPr lang="en-US" sz="2400" dirty="0" smtClean="0"/>
              <a:t>enjoy </a:t>
            </a:r>
            <a:r>
              <a:rPr lang="en-US" sz="2400" dirty="0"/>
              <a:t>more limited rights? </a:t>
            </a:r>
          </a:p>
        </p:txBody>
      </p:sp>
      <p:sp>
        <p:nvSpPr>
          <p:cNvPr id="3" name="Content Placeholder 2"/>
          <p:cNvSpPr>
            <a:spLocks noGrp="1"/>
          </p:cNvSpPr>
          <p:nvPr>
            <p:ph idx="1"/>
          </p:nvPr>
        </p:nvSpPr>
        <p:spPr/>
        <p:txBody>
          <a:bodyPr>
            <a:normAutofit fontScale="92500" lnSpcReduction="20000"/>
          </a:bodyPr>
          <a:lstStyle/>
          <a:p>
            <a:r>
              <a:rPr lang="en-US" dirty="0"/>
              <a:t>We see this tension between citizenship and </a:t>
            </a:r>
            <a:r>
              <a:rPr lang="en-US" dirty="0" err="1"/>
              <a:t>noncitizenship</a:t>
            </a:r>
            <a:r>
              <a:rPr lang="en-US" dirty="0"/>
              <a:t> in Section 1 of the 14th </a:t>
            </a:r>
            <a:r>
              <a:rPr lang="en-US" dirty="0" smtClean="0"/>
              <a:t>Amendment: </a:t>
            </a:r>
            <a:r>
              <a:rPr lang="en-US" dirty="0"/>
              <a:t>“All persons born or naturalized in the United States, and subject to the jurisdiction thereof, are </a:t>
            </a:r>
            <a:r>
              <a:rPr lang="en-US" dirty="0">
                <a:solidFill>
                  <a:srgbClr val="FF0000"/>
                </a:solidFill>
              </a:rPr>
              <a:t>citizens of the United States </a:t>
            </a:r>
            <a:r>
              <a:rPr lang="en-US" dirty="0"/>
              <a:t>and of the State wherein they reside.  No state shall </a:t>
            </a:r>
            <a:r>
              <a:rPr lang="en-US" dirty="0" smtClean="0"/>
              <a:t>… deprive </a:t>
            </a:r>
            <a:r>
              <a:rPr lang="en-US" dirty="0"/>
              <a:t>any </a:t>
            </a:r>
            <a:r>
              <a:rPr lang="en-US" dirty="0">
                <a:solidFill>
                  <a:srgbClr val="FF0000"/>
                </a:solidFill>
              </a:rPr>
              <a:t>person</a:t>
            </a:r>
            <a:r>
              <a:rPr lang="en-US" dirty="0"/>
              <a:t> of life, liberty, or property, without due process of law; nor deny to </a:t>
            </a:r>
            <a:r>
              <a:rPr lang="en-US" dirty="0">
                <a:solidFill>
                  <a:srgbClr val="FF0000"/>
                </a:solidFill>
              </a:rPr>
              <a:t>any person </a:t>
            </a:r>
            <a:r>
              <a:rPr lang="en-US" dirty="0"/>
              <a:t>within its jurisdiction the equal protection of the laws</a:t>
            </a:r>
            <a:r>
              <a:rPr lang="en-US" dirty="0" smtClean="0"/>
              <a:t>.”</a:t>
            </a:r>
            <a:endParaRPr lang="en-US" dirty="0"/>
          </a:p>
        </p:txBody>
      </p:sp>
    </p:spTree>
    <p:extLst>
      <p:ext uri="{BB962C8B-B14F-4D97-AF65-F5344CB8AC3E}">
        <p14:creationId xmlns:p14="http://schemas.microsoft.com/office/powerpoint/2010/main" val="4262849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the scope of noncitizens’ individual rights?</a:t>
            </a:r>
            <a:endParaRPr lang="en-US" dirty="0"/>
          </a:p>
        </p:txBody>
      </p:sp>
      <p:sp>
        <p:nvSpPr>
          <p:cNvPr id="3" name="Content Placeholder 2"/>
          <p:cNvSpPr>
            <a:spLocks noGrp="1"/>
          </p:cNvSpPr>
          <p:nvPr>
            <p:ph idx="1"/>
          </p:nvPr>
        </p:nvSpPr>
        <p:spPr/>
        <p:txBody>
          <a:bodyPr>
            <a:normAutofit fontScale="77500" lnSpcReduction="20000"/>
          </a:bodyPr>
          <a:lstStyle/>
          <a:p>
            <a:r>
              <a:rPr lang="en-US" dirty="0"/>
              <a:t>When it comes to the due process and equal protection rights of noncitizens, the federal government through its lawmaking authority in Congress has plenary power to select the terms by which noncitizens may enter the country and when they must </a:t>
            </a:r>
            <a:r>
              <a:rPr lang="en-US" dirty="0" smtClean="0"/>
              <a:t>leave.  Modernly, a rule of reasonableness acts as a check on that broad authority.</a:t>
            </a:r>
          </a:p>
          <a:p>
            <a:r>
              <a:rPr lang="en-US" dirty="0"/>
              <a:t>When it comes to state legislation, however, the Court has been more willing to uphold immigrant rights against discriminatory laws. The high water mark </a:t>
            </a:r>
            <a:r>
              <a:rPr lang="en-US" dirty="0" smtClean="0"/>
              <a:t>of the Court’s precedent </a:t>
            </a:r>
            <a:r>
              <a:rPr lang="en-US" dirty="0"/>
              <a:t>is </a:t>
            </a:r>
            <a:r>
              <a:rPr lang="en-US" i="1" dirty="0" err="1"/>
              <a:t>Plyler</a:t>
            </a:r>
            <a:r>
              <a:rPr lang="en-US" i="1" dirty="0"/>
              <a:t> v. </a:t>
            </a:r>
            <a:r>
              <a:rPr lang="en-US" i="1" dirty="0" smtClean="0"/>
              <a:t>Doe</a:t>
            </a:r>
            <a:r>
              <a:rPr lang="en-US" dirty="0"/>
              <a:t> </a:t>
            </a:r>
            <a:r>
              <a:rPr lang="en-US" dirty="0" smtClean="0"/>
              <a:t>(1982), </a:t>
            </a:r>
            <a:r>
              <a:rPr lang="en-US" dirty="0"/>
              <a:t>in which the Court struck down a Texas law that prevented undocumented children from receiving a K-12 public education. </a:t>
            </a:r>
          </a:p>
        </p:txBody>
      </p:sp>
    </p:spTree>
    <p:extLst>
      <p:ext uri="{BB962C8B-B14F-4D97-AF65-F5344CB8AC3E}">
        <p14:creationId xmlns:p14="http://schemas.microsoft.com/office/powerpoint/2010/main" val="1389042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fontScale="85000" lnSpcReduction="10000"/>
          </a:bodyPr>
          <a:lstStyle/>
          <a:p>
            <a:r>
              <a:rPr lang="en-US" dirty="0"/>
              <a:t>Yes, the Constitution applies to immigrants – even undocumented ones </a:t>
            </a:r>
            <a:r>
              <a:rPr lang="en-US" dirty="0" smtClean="0"/>
              <a:t>– </a:t>
            </a:r>
            <a:r>
              <a:rPr lang="en-US" dirty="0"/>
              <a:t>but that does not tell </a:t>
            </a:r>
            <a:r>
              <a:rPr lang="en-US" dirty="0" smtClean="0"/>
              <a:t>you how </a:t>
            </a:r>
            <a:r>
              <a:rPr lang="en-US" dirty="0"/>
              <a:t>far its individual rights protections extend (for not even free speech rights are </a:t>
            </a:r>
            <a:r>
              <a:rPr lang="en-US" dirty="0" smtClean="0"/>
              <a:t>absolute).  </a:t>
            </a:r>
            <a:r>
              <a:rPr lang="en-US" dirty="0"/>
              <a:t>Congress’s power is greatest over immigration policy as no noncitizen has the right to immigrate, but the due process and equal protection clauses apply to all </a:t>
            </a:r>
            <a:r>
              <a:rPr lang="en-US" i="1" dirty="0"/>
              <a:t>persons</a:t>
            </a:r>
            <a:r>
              <a:rPr lang="en-US" dirty="0"/>
              <a:t>, and so states – and even the federal government – </a:t>
            </a:r>
            <a:r>
              <a:rPr lang="en-US" dirty="0" smtClean="0"/>
              <a:t>know </a:t>
            </a:r>
            <a:r>
              <a:rPr lang="en-US" dirty="0"/>
              <a:t>that </a:t>
            </a:r>
            <a:r>
              <a:rPr lang="en-US" dirty="0" smtClean="0"/>
              <a:t>they must abide </a:t>
            </a:r>
            <a:r>
              <a:rPr lang="en-US" dirty="0"/>
              <a:t>by these restrictions on their power.</a:t>
            </a:r>
          </a:p>
        </p:txBody>
      </p:sp>
    </p:spTree>
    <p:extLst>
      <p:ext uri="{BB962C8B-B14F-4D97-AF65-F5344CB8AC3E}">
        <p14:creationId xmlns:p14="http://schemas.microsoft.com/office/powerpoint/2010/main" val="1700836074"/>
      </p:ext>
    </p:extLst>
  </p:cSld>
  <p:clrMapOvr>
    <a:masterClrMapping/>
  </p:clrMapOvr>
  <p:timing>
    <p:tnLst>
      <p:par>
        <p:cTn id="1" dur="indefinite" restart="never" nodeType="tmRoot"/>
      </p:par>
    </p:tnLst>
  </p:timing>
</p:sld>
</file>

<file path=ppt/theme/theme1.xml><?xml version="1.0" encoding="utf-8"?>
<a:theme xmlns:a="http://schemas.openxmlformats.org/drawingml/2006/main" name="PPT_Tmplte_PennStateLaw_whitebackgroun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PT_Tmplte_PennStateLaw_whitebackground" id="{4DB2E4E2-DCDE-44FB-B5D9-763C35997891}" vid="{B2734CFF-5AA9-498A-A607-337C81D9F43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PPT_Tmplte_PennStateLaw_whitebackground</Template>
  <TotalTime>187</TotalTime>
  <Words>726</Words>
  <Application>Microsoft Office PowerPoint</Application>
  <PresentationFormat>On-screen Show (4:3)</PresentationFormat>
  <Paragraphs>26</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Garamond</vt:lpstr>
      <vt:lpstr>Wingdings</vt:lpstr>
      <vt:lpstr>PPT_Tmplte_PennStateLaw_whitebackground</vt:lpstr>
      <vt:lpstr>Are Immigrants Covered By The U.S. Constitution?</vt:lpstr>
      <vt:lpstr>Yes, immigrants are protected by the U.S. Constitution.</vt:lpstr>
      <vt:lpstr>What are the Constitution’s goals?</vt:lpstr>
      <vt:lpstr>Who has the final say as to what the Constitution means?</vt:lpstr>
      <vt:lpstr>Individual Constitutional Rights Are Not Absolute (not even free speech)!</vt:lpstr>
      <vt:lpstr>Immigrant Rights: To what extent may noncitizens receive due process and equal protection under the law?  Because they are not U.S. citizens, don’t they enjoy more limited rights? </vt:lpstr>
      <vt:lpstr>What is the scope of noncitizens’ individual rights?</vt:lpstr>
      <vt:lpstr>Conclusion</vt:lpstr>
    </vt:vector>
  </TitlesOfParts>
  <Company>Penn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Immigrants Covered By the U.S. Constitution?</dc:title>
  <dc:creator>Romero, Victor</dc:creator>
  <cp:lastModifiedBy>Brummert, Samantha</cp:lastModifiedBy>
  <cp:revision>36</cp:revision>
  <dcterms:created xsi:type="dcterms:W3CDTF">2016-12-17T14:20:21Z</dcterms:created>
  <dcterms:modified xsi:type="dcterms:W3CDTF">2017-01-04T19:19:51Z</dcterms:modified>
</cp:coreProperties>
</file>