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147483153" r:id="rId2"/>
    <p:sldId id="2147483151" r:id="rId3"/>
    <p:sldId id="2147483152" r:id="rId4"/>
  </p:sldIdLst>
  <p:sldSz cx="12801600" cy="9601200" type="A3"/>
  <p:notesSz cx="9144000" cy="6858000"/>
  <p:defaultTextStyle>
    <a:defPPr>
      <a:defRPr lang="ja-JP"/>
    </a:defPPr>
    <a:lvl1pPr marL="0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69" userDrawn="1">
          <p15:clr>
            <a:srgbClr val="A4A3A4"/>
          </p15:clr>
        </p15:guide>
        <p15:guide id="2" pos="3964" userDrawn="1">
          <p15:clr>
            <a:srgbClr val="A4A3A4"/>
          </p15:clr>
        </p15:guide>
        <p15:guide id="3" orient="horz" pos="461" userDrawn="1">
          <p15:clr>
            <a:srgbClr val="A4A3A4"/>
          </p15:clr>
        </p15:guide>
        <p15:guide id="4" pos="154" userDrawn="1">
          <p15:clr>
            <a:srgbClr val="A4A3A4"/>
          </p15:clr>
        </p15:guide>
        <p15:guide id="5" pos="7888" userDrawn="1">
          <p15:clr>
            <a:srgbClr val="A4A3A4"/>
          </p15:clr>
        </p15:guide>
        <p15:guide id="6" orient="horz" pos="1232" userDrawn="1">
          <p15:clr>
            <a:srgbClr val="A4A3A4"/>
          </p15:clr>
        </p15:guide>
        <p15:guide id="7" orient="horz" pos="5859" userDrawn="1">
          <p15:clr>
            <a:srgbClr val="A4A3A4"/>
          </p15:clr>
        </p15:guide>
        <p15:guide id="8" orient="horz" pos="801" userDrawn="1">
          <p15:clr>
            <a:srgbClr val="A4A3A4"/>
          </p15:clr>
        </p15:guide>
        <p15:guide id="9" orient="horz" pos="3931" userDrawn="1">
          <p15:clr>
            <a:srgbClr val="A4A3A4"/>
          </p15:clr>
        </p15:guide>
        <p15:guide id="10" orient="horz" pos="4362" userDrawn="1">
          <p15:clr>
            <a:srgbClr val="A4A3A4"/>
          </p15:clr>
        </p15:guide>
        <p15:guide id="11" pos="426" userDrawn="1">
          <p15:clr>
            <a:srgbClr val="A4A3A4"/>
          </p15:clr>
        </p15:guide>
        <p15:guide id="12" pos="7661" userDrawn="1">
          <p15:clr>
            <a:srgbClr val="A4A3A4"/>
          </p15:clr>
        </p15:guide>
        <p15:guide id="13" pos="3079" userDrawn="1">
          <p15:clr>
            <a:srgbClr val="A4A3A4"/>
          </p15:clr>
        </p15:guide>
        <p15:guide id="14" orient="horz" pos="96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94CFEC"/>
    <a:srgbClr val="EAF5FB"/>
    <a:srgbClr val="FFFFFF"/>
    <a:srgbClr val="FFF2CC"/>
    <a:srgbClr val="DEEBF7"/>
    <a:srgbClr val="0000FF"/>
    <a:srgbClr val="E2D9FB"/>
    <a:srgbClr val="DAE3F3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25" autoAdjust="0"/>
    <p:restoredTop sz="95238" autoAdjust="0"/>
  </p:normalViewPr>
  <p:slideViewPr>
    <p:cSldViewPr snapToGrid="0" showGuides="1">
      <p:cViewPr varScale="1">
        <p:scale>
          <a:sx n="78" d="100"/>
          <a:sy n="78" d="100"/>
        </p:scale>
        <p:origin x="2016" y="108"/>
      </p:cViewPr>
      <p:guideLst>
        <p:guide orient="horz" pos="3069"/>
        <p:guide pos="3964"/>
        <p:guide orient="horz" pos="461"/>
        <p:guide pos="154"/>
        <p:guide pos="7888"/>
        <p:guide orient="horz" pos="1232"/>
        <p:guide orient="horz" pos="5859"/>
        <p:guide orient="horz" pos="801"/>
        <p:guide orient="horz" pos="3931"/>
        <p:guide orient="horz" pos="4362"/>
        <p:guide pos="426"/>
        <p:guide pos="7661"/>
        <p:guide pos="3079"/>
        <p:guide orient="horz" pos="9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8/10/relationships/authors" Target="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CBDA024B-36D7-BFD7-A92B-4722460710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8F1935D-078A-3BAB-37F4-5B6A5741A03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F8EBA3-DBE8-4FA0-B49D-F3CBD96DFF7E}" type="datetimeFigureOut">
              <a:rPr kumimoji="1" lang="ja-JP" altLang="en-US" smtClean="0"/>
              <a:t>2024/8/7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D8509C4-A48A-9888-C742-3B337D98643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4AB1AB5-78CE-857C-965E-056831972A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3F0BB9-14DA-49FE-B886-473A140396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991178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BF9A1E-F857-4D35-ABC8-1721F0C1C00D}" type="datetimeFigureOut">
              <a:rPr kumimoji="1" lang="ja-JP" altLang="en-US" smtClean="0"/>
              <a:t>2024/8/7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F0804F-96D7-4522-A94A-328F6327D1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29745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55017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66099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195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7D88BB-40C7-3FC3-31AB-8C5E453537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571308"/>
            <a:ext cx="9601200" cy="3342640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DE10DA1-85A3-3262-7DA6-C91CA2E0BA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C32AD8-8054-83A1-2CD1-E36F170F2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8013-EA43-470B-AA06-4EA703290153}" type="datetime1">
              <a:rPr kumimoji="1" lang="ja-JP" altLang="en-US" smtClean="0"/>
              <a:t>2024/8/7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0016FA1-6D03-D02B-00A8-142B5A156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EC017B7-35E4-55F5-F034-ABB29989A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4A5AF-5E06-48CB-A4CC-CD4FA278E8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9293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3ACB1C-50B2-7F2F-AD64-CEBC05A5C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168E89A-1C2B-B030-0B31-0B9B1DC3C6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CFB7AD-5C12-5730-83A9-26D98F66F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2EC03-D938-4D2A-9F1E-53C3F732250F}" type="datetime1">
              <a:rPr kumimoji="1" lang="ja-JP" altLang="en-US" smtClean="0"/>
              <a:t>2024/8/7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8F61F39-34BD-10E3-C79C-B24BE625D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D190723-62A4-F5EA-E1AE-20685D941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4A5AF-5E06-48CB-A4CC-CD4FA278E8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2125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B627449-C5C3-DAD1-294F-CBC766B048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61145" y="511175"/>
            <a:ext cx="2760345" cy="813657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DD2347F-1082-8767-5C4D-C19315711E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80110" y="511175"/>
            <a:ext cx="8121015" cy="813657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B2BAB9B-85C6-69F7-122A-0ED9225FC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8E3AE-CEA9-4607-90B9-8F663183EC3D}" type="datetime1">
              <a:rPr kumimoji="1" lang="ja-JP" altLang="en-US" smtClean="0"/>
              <a:t>2024/8/7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BA09D52-FCA3-2311-DF08-B5A5D41DC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30412EC-2982-75AB-6899-C751F9FD7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4A5AF-5E06-48CB-A4CC-CD4FA278E8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5179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958193-8087-69CE-0AA5-61CA6598B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47EEFF-148E-31EB-1A17-23DE3F9D2C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6AC5149-FC32-C57D-CC32-4175B94F4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C2457-4556-4F31-8FB6-D9AB9B151920}" type="datetime1">
              <a:rPr kumimoji="1" lang="ja-JP" altLang="en-US" smtClean="0"/>
              <a:t>2024/8/7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3EC8EA4-DA26-E4A3-BB31-29E53F8E4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E491BDD-3D07-296A-177F-5A3939E54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4A5AF-5E06-48CB-A4CC-CD4FA278E8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8461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410C05-D9E0-1FA0-68EC-BCA8F80C7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443" y="2393634"/>
            <a:ext cx="11041380" cy="3993832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412B2D7-058D-86E0-941F-7BF32FA092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3443" y="6425249"/>
            <a:ext cx="11041380" cy="2100262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E29F43C-F128-D540-3B61-630D0877C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A998E-EFDB-4EDC-838E-E9EC00F11965}" type="datetime1">
              <a:rPr kumimoji="1" lang="ja-JP" altLang="en-US" smtClean="0"/>
              <a:t>2024/8/7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AF91163-C531-98BE-919B-353636AA4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0A5F074-4C4E-F661-9979-4FEB22C88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4A5AF-5E06-48CB-A4CC-CD4FA278E8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508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7D3C65-51AD-F4E8-C53C-960CF1860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AEB600B-5D8D-D7E9-3FB3-E613747F09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F553766-9B08-6D9E-BD40-F798DFBD08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C54D2FD-74C8-43CC-A01B-693C3D3C9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9D701-E7C4-40C7-9268-D54842048E98}" type="datetime1">
              <a:rPr kumimoji="1" lang="ja-JP" altLang="en-US" smtClean="0"/>
              <a:t>2024/8/7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C948B5A-BB5B-FD39-438B-622804495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31F55F7-F592-E050-7174-E1AAF14AE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4A5AF-5E06-48CB-A4CC-CD4FA278E8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3486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043006-7A79-BA2D-11B9-0DF3B42BA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777" y="511176"/>
            <a:ext cx="11041380" cy="1855788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C54A19A-F3BD-24FC-E1C1-4E3BFC6CC1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1778" y="2353628"/>
            <a:ext cx="5415676" cy="115347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0249F7A-824C-8C90-0924-346CCFB758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81778" y="3507105"/>
            <a:ext cx="5415676" cy="515842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DFAB6AC-6D3B-32FB-04F5-8B453ECC46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80810" y="2353628"/>
            <a:ext cx="5442347" cy="115347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F95B17C-25AB-5C9E-7236-969FE5AA85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80810" y="3507105"/>
            <a:ext cx="5442347" cy="515842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04DF763-A525-1365-63A6-44E6814F6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8FE0-3152-4271-B710-D4ECD102AC7A}" type="datetime1">
              <a:rPr kumimoji="1" lang="ja-JP" altLang="en-US" smtClean="0"/>
              <a:t>2024/8/7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37982DE-ACD9-BF87-2B88-814719937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C063435-2C62-3EB7-DF18-B747861F7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4A5AF-5E06-48CB-A4CC-CD4FA278E8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5835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D0F14F-B67F-4124-72EC-78A000710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3CD27DA-4E57-672E-A470-62659DFA1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50087-35DB-4778-AE85-41E193CBCE7B}" type="datetime1">
              <a:rPr kumimoji="1" lang="ja-JP" altLang="en-US" smtClean="0"/>
              <a:t>2024/8/7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959B2FB-76DE-CBC4-7D4E-68007E517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605CEB7-7FF2-902F-F232-7E95B9996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4A5AF-5E06-48CB-A4CC-CD4FA278E8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6456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B1834A9-D416-AD2C-88EA-2813BCB0C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E0F95-C05A-497C-8048-F52730A7E595}" type="datetime1">
              <a:rPr kumimoji="1" lang="ja-JP" altLang="en-US" smtClean="0"/>
              <a:t>2024/8/7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6BDD363-93C1-7370-19DF-6530912CA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AA877F5-A055-F9D9-95AC-5B4D48075A47}"/>
              </a:ext>
            </a:extLst>
          </p:cNvPr>
          <p:cNvSpPr/>
          <p:nvPr userDrawn="1"/>
        </p:nvSpPr>
        <p:spPr>
          <a:xfrm>
            <a:off x="0" y="0"/>
            <a:ext cx="12801600" cy="4331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6" name="スライド番号プレースホルダー 2">
            <a:extLst>
              <a:ext uri="{FF2B5EF4-FFF2-40B4-BE49-F238E27FC236}">
                <a16:creationId xmlns:a16="http://schemas.microsoft.com/office/drawing/2014/main" id="{667EC53C-2EEC-1148-DFF9-1245F113ECC3}"/>
              </a:ext>
            </a:extLst>
          </p:cNvPr>
          <p:cNvSpPr txBox="1">
            <a:spLocks/>
          </p:cNvSpPr>
          <p:nvPr userDrawn="1"/>
        </p:nvSpPr>
        <p:spPr>
          <a:xfrm>
            <a:off x="12026900" y="-39020"/>
            <a:ext cx="64770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1075334" rtl="0" eaLnBrk="1" latinLnBrk="0" hangingPunct="1">
              <a:defRPr kumimoji="1" sz="126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kumimoji="1"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kumimoji="1"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kumimoji="1"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kumimoji="1"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kumimoji="1"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kumimoji="1"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kumimoji="1"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kumimoji="1"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C4A5AF-5E06-48CB-A4CC-CD4FA278E808}" type="slidenum">
              <a:rPr lang="ja-JP" altLang="en-US" sz="2000" b="1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pPr/>
              <a:t>‹#›</a:t>
            </a:fld>
            <a:endParaRPr lang="ja-JP" altLang="en-US" sz="20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EE577438-7E01-2A7C-10F6-0D184E197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4600" y="0"/>
            <a:ext cx="7772400" cy="407701"/>
          </a:xfrm>
        </p:spPr>
        <p:txBody>
          <a:bodyPr>
            <a:noAutofit/>
          </a:bodyPr>
          <a:lstStyle>
            <a:lvl1pPr algn="ctr">
              <a:defRPr sz="2000" b="1">
                <a:solidFill>
                  <a:schemeClr val="bg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044465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6011C9-7E0A-305A-D326-0181FF43C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4F4A10E-D2F3-9113-BDC4-9445336AB7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347" y="1382396"/>
            <a:ext cx="6480810" cy="6823075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CD62052-7C29-5082-B0D6-570DC15043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380B931-501F-1A0E-F41A-A2D4F539D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87474-2E1C-4352-943C-0723321DC988}" type="datetime1">
              <a:rPr kumimoji="1" lang="ja-JP" altLang="en-US" smtClean="0"/>
              <a:t>2024/8/7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2317081-4941-C133-358B-EEE8D0CA6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D1BD41C-1110-9327-B81D-24CE9CAAB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4A5AF-5E06-48CB-A4CC-CD4FA278E8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657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E4E38A-65C4-D04E-8F14-84C612BBE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B0FEAD4-8B8F-2B48-CF07-591751A148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442347" y="1382396"/>
            <a:ext cx="6480810" cy="6823075"/>
          </a:xfrm>
        </p:spPr>
        <p:txBody>
          <a:bodyPr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887EFEC-487C-E501-E280-CC70E97CEF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5C4867E-F4BB-42CC-56AD-33A085A74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2B024-5729-43F7-B01D-88D6F8D620C5}" type="datetime1">
              <a:rPr kumimoji="1" lang="ja-JP" altLang="en-US" smtClean="0"/>
              <a:t>2024/8/7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12406C1-74D1-C428-925B-8E26E7231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5A0074B-CC7D-AC7C-D68F-7F244E05B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4A5AF-5E06-48CB-A4CC-CD4FA278E8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9742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6E6AD31-4AFA-88F9-D52D-8E3823A80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0110" y="511176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F62C534-402A-2EA1-0171-4A26EF6DA1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23754DE-FB22-292E-908F-F25DAC5DF3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1CDFB-F71C-4357-8DDD-9DB029B85F05}" type="datetime1">
              <a:rPr kumimoji="1" lang="ja-JP" altLang="en-US" smtClean="0"/>
              <a:t>2024/8/7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5A35CB-53BA-68D5-8746-A04DFA1337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E88280E-9EE8-4F8C-ED79-EE2AA08BDF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4A5AF-5E06-48CB-A4CC-CD4FA278E8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1963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正方形/長方形 201">
            <a:extLst>
              <a:ext uri="{FF2B5EF4-FFF2-40B4-BE49-F238E27FC236}">
                <a16:creationId xmlns:a16="http://schemas.microsoft.com/office/drawing/2014/main" id="{88B767E8-884C-05C2-1BC2-B0E9DC7AE5FA}"/>
              </a:ext>
            </a:extLst>
          </p:cNvPr>
          <p:cNvSpPr/>
          <p:nvPr/>
        </p:nvSpPr>
        <p:spPr>
          <a:xfrm>
            <a:off x="390526" y="1781175"/>
            <a:ext cx="12182474" cy="649605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6B562F1E-1112-CA60-B44C-6A6F84EE5673}"/>
              </a:ext>
            </a:extLst>
          </p:cNvPr>
          <p:cNvCxnSpPr>
            <a:cxnSpLocks/>
          </p:cNvCxnSpPr>
          <p:nvPr/>
        </p:nvCxnSpPr>
        <p:spPr>
          <a:xfrm>
            <a:off x="1846470" y="5338629"/>
            <a:ext cx="10317398" cy="0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dash"/>
            <a:miter lim="800000"/>
          </a:ln>
          <a:effectLst/>
        </p:spPr>
      </p:cxn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DF5CDD9-0EC3-5183-260E-90CC27D40E5F}"/>
              </a:ext>
            </a:extLst>
          </p:cNvPr>
          <p:cNvSpPr/>
          <p:nvPr/>
        </p:nvSpPr>
        <p:spPr bwMode="gray">
          <a:xfrm>
            <a:off x="1191071" y="4315839"/>
            <a:ext cx="599048" cy="2055787"/>
          </a:xfrm>
          <a:prstGeom prst="rect">
            <a:avLst/>
          </a:prstGeom>
          <a:solidFill>
            <a:srgbClr val="94CFEC"/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導入後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473E6284-B14A-FE27-101B-D130412B5A81}"/>
              </a:ext>
            </a:extLst>
          </p:cNvPr>
          <p:cNvSpPr/>
          <p:nvPr/>
        </p:nvSpPr>
        <p:spPr bwMode="gray">
          <a:xfrm>
            <a:off x="1191071" y="6675903"/>
            <a:ext cx="599048" cy="985362"/>
          </a:xfrm>
          <a:prstGeom prst="rect">
            <a:avLst/>
          </a:prstGeom>
          <a:solidFill>
            <a:srgbClr val="D9D9D9"/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defTabSz="457200">
              <a:spcAft>
                <a:spcPts val="300"/>
              </a:spcAft>
            </a:pPr>
            <a:r>
              <a:rPr lang="ja-JP" altLang="en-US" sz="14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導入前</a:t>
            </a:r>
          </a:p>
        </p:txBody>
      </p:sp>
      <p:sp>
        <p:nvSpPr>
          <p:cNvPr id="17" name="矢印: 五方向 16">
            <a:extLst>
              <a:ext uri="{FF2B5EF4-FFF2-40B4-BE49-F238E27FC236}">
                <a16:creationId xmlns:a16="http://schemas.microsoft.com/office/drawing/2014/main" id="{8A4A9A5B-1816-E8A4-D2F3-E565D421317F}"/>
              </a:ext>
            </a:extLst>
          </p:cNvPr>
          <p:cNvSpPr/>
          <p:nvPr/>
        </p:nvSpPr>
        <p:spPr bwMode="gray">
          <a:xfrm>
            <a:off x="2494136" y="3644106"/>
            <a:ext cx="7212618" cy="224452"/>
          </a:xfrm>
          <a:prstGeom prst="homePlate">
            <a:avLst/>
          </a:prstGeom>
          <a:solidFill>
            <a:srgbClr val="F2F2F2"/>
          </a:solidFill>
          <a:ln w="6350">
            <a:solidFill>
              <a:sysClr val="windowText" lastClr="000000">
                <a:lumMod val="50000"/>
                <a:lumOff val="50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毎営業日（</a:t>
            </a:r>
            <a:r>
              <a:rPr kumimoji="0" lang="en-US" altLang="ja-JP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1</a:t>
            </a: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プロセス）</a:t>
            </a:r>
          </a:p>
        </p:txBody>
      </p:sp>
      <p:sp>
        <p:nvSpPr>
          <p:cNvPr id="18" name="矢印: 五方向 17">
            <a:extLst>
              <a:ext uri="{FF2B5EF4-FFF2-40B4-BE49-F238E27FC236}">
                <a16:creationId xmlns:a16="http://schemas.microsoft.com/office/drawing/2014/main" id="{DC129288-98A3-9B8F-FFAA-0CFD1001F4A0}"/>
              </a:ext>
            </a:extLst>
          </p:cNvPr>
          <p:cNvSpPr/>
          <p:nvPr/>
        </p:nvSpPr>
        <p:spPr bwMode="gray">
          <a:xfrm>
            <a:off x="10909514" y="3932106"/>
            <a:ext cx="1056234" cy="277000"/>
          </a:xfrm>
          <a:prstGeom prst="homePlate">
            <a:avLst/>
          </a:prstGeom>
          <a:solidFill>
            <a:srgbClr val="F2F2F2"/>
          </a:solidFill>
          <a:ln w="6350">
            <a:solidFill>
              <a:sysClr val="windowText" lastClr="000000">
                <a:lumMod val="50000"/>
                <a:lumOff val="50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エラー・</a:t>
            </a:r>
            <a:br>
              <a:rPr kumimoji="0" lang="en-US" altLang="ja-JP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</a:b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故障対応</a:t>
            </a:r>
          </a:p>
        </p:txBody>
      </p:sp>
      <p:sp>
        <p:nvSpPr>
          <p:cNvPr id="19" name="矢印: 五方向 18">
            <a:extLst>
              <a:ext uri="{FF2B5EF4-FFF2-40B4-BE49-F238E27FC236}">
                <a16:creationId xmlns:a16="http://schemas.microsoft.com/office/drawing/2014/main" id="{2503FB74-71B3-B034-429E-F10513099321}"/>
              </a:ext>
            </a:extLst>
          </p:cNvPr>
          <p:cNvSpPr/>
          <p:nvPr/>
        </p:nvSpPr>
        <p:spPr bwMode="gray">
          <a:xfrm>
            <a:off x="9878184" y="3932106"/>
            <a:ext cx="967423" cy="277000"/>
          </a:xfrm>
          <a:prstGeom prst="homePlate">
            <a:avLst/>
          </a:prstGeom>
          <a:solidFill>
            <a:srgbClr val="F2F2F2"/>
          </a:solidFill>
          <a:ln w="6350">
            <a:solidFill>
              <a:sysClr val="windowText" lastClr="000000">
                <a:lumMod val="50000"/>
                <a:lumOff val="50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メンテナンス</a:t>
            </a:r>
          </a:p>
        </p:txBody>
      </p:sp>
      <p:sp>
        <p:nvSpPr>
          <p:cNvPr id="20" name="矢印: 五方向 19">
            <a:extLst>
              <a:ext uri="{FF2B5EF4-FFF2-40B4-BE49-F238E27FC236}">
                <a16:creationId xmlns:a16="http://schemas.microsoft.com/office/drawing/2014/main" id="{E160AD34-AABB-4844-A3CE-761E16921A26}"/>
              </a:ext>
            </a:extLst>
          </p:cNvPr>
          <p:cNvSpPr/>
          <p:nvPr/>
        </p:nvSpPr>
        <p:spPr bwMode="gray">
          <a:xfrm>
            <a:off x="9878184" y="3644106"/>
            <a:ext cx="967423" cy="224452"/>
          </a:xfrm>
          <a:prstGeom prst="homePlate">
            <a:avLst/>
          </a:prstGeom>
          <a:solidFill>
            <a:srgbClr val="F2F2F2"/>
          </a:solidFill>
          <a:ln w="6350">
            <a:solidFill>
              <a:sysClr val="windowText" lastClr="000000">
                <a:lumMod val="50000"/>
                <a:lumOff val="50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1</a:t>
            </a: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年ごと</a:t>
            </a:r>
          </a:p>
        </p:txBody>
      </p:sp>
      <p:sp>
        <p:nvSpPr>
          <p:cNvPr id="25" name="矢印: 五方向 24">
            <a:extLst>
              <a:ext uri="{FF2B5EF4-FFF2-40B4-BE49-F238E27FC236}">
                <a16:creationId xmlns:a16="http://schemas.microsoft.com/office/drawing/2014/main" id="{0E3B2C9F-669D-C8CC-C113-D0DDCB89DFC4}"/>
              </a:ext>
            </a:extLst>
          </p:cNvPr>
          <p:cNvSpPr/>
          <p:nvPr/>
        </p:nvSpPr>
        <p:spPr bwMode="gray">
          <a:xfrm>
            <a:off x="10909514" y="3644106"/>
            <a:ext cx="1056234" cy="224452"/>
          </a:xfrm>
          <a:prstGeom prst="homePlate">
            <a:avLst/>
          </a:prstGeom>
          <a:solidFill>
            <a:srgbClr val="F2F2F2"/>
          </a:solidFill>
          <a:ln w="6350">
            <a:solidFill>
              <a:sysClr val="windowText" lastClr="000000">
                <a:lumMod val="50000"/>
                <a:lumOff val="50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都度</a:t>
            </a:r>
          </a:p>
        </p:txBody>
      </p:sp>
      <p:sp>
        <p:nvSpPr>
          <p:cNvPr id="26" name="矢印: 五方向 25">
            <a:extLst>
              <a:ext uri="{FF2B5EF4-FFF2-40B4-BE49-F238E27FC236}">
                <a16:creationId xmlns:a16="http://schemas.microsoft.com/office/drawing/2014/main" id="{BDF43D8D-3905-FC2C-9F8F-2408E547D1D2}"/>
              </a:ext>
            </a:extLst>
          </p:cNvPr>
          <p:cNvSpPr/>
          <p:nvPr/>
        </p:nvSpPr>
        <p:spPr bwMode="gray">
          <a:xfrm>
            <a:off x="4429445" y="3932106"/>
            <a:ext cx="3105645" cy="277000"/>
          </a:xfrm>
          <a:prstGeom prst="homePlate">
            <a:avLst/>
          </a:prstGeom>
          <a:solidFill>
            <a:srgbClr val="F2F2F2"/>
          </a:solidFill>
          <a:ln w="6350">
            <a:solidFill>
              <a:sysClr val="windowText" lastClr="000000">
                <a:lumMod val="50000"/>
                <a:lumOff val="50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●●業務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063BD640-7685-32D9-8CC1-67DF1553FCA7}"/>
              </a:ext>
            </a:extLst>
          </p:cNvPr>
          <p:cNvSpPr/>
          <p:nvPr/>
        </p:nvSpPr>
        <p:spPr bwMode="gray">
          <a:xfrm>
            <a:off x="1846470" y="4315839"/>
            <a:ext cx="594436" cy="1001278"/>
          </a:xfrm>
          <a:prstGeom prst="rect">
            <a:avLst/>
          </a:prstGeom>
          <a:solidFill>
            <a:srgbClr val="94CFEC"/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機械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5C0681CA-BCEA-74A1-16CD-A50FFA091C7A}"/>
              </a:ext>
            </a:extLst>
          </p:cNvPr>
          <p:cNvSpPr/>
          <p:nvPr/>
        </p:nvSpPr>
        <p:spPr bwMode="gray">
          <a:xfrm>
            <a:off x="1842603" y="6673874"/>
            <a:ext cx="599048" cy="985361"/>
          </a:xfrm>
          <a:prstGeom prst="rect">
            <a:avLst/>
          </a:prstGeom>
          <a:solidFill>
            <a:srgbClr val="9E9E9E">
              <a:lumMod val="40000"/>
              <a:lumOff val="60000"/>
            </a:srgb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作業員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CD3A6CB0-75F4-B48F-ABA8-AC3517A7DF4E}"/>
              </a:ext>
            </a:extLst>
          </p:cNvPr>
          <p:cNvSpPr/>
          <p:nvPr/>
        </p:nvSpPr>
        <p:spPr bwMode="gray">
          <a:xfrm>
            <a:off x="1846470" y="3633106"/>
            <a:ext cx="594436" cy="576000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作業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4C2770D6-509E-C371-9D5F-9F68DBB28011}"/>
              </a:ext>
            </a:extLst>
          </p:cNvPr>
          <p:cNvSpPr/>
          <p:nvPr/>
        </p:nvSpPr>
        <p:spPr bwMode="gray">
          <a:xfrm>
            <a:off x="1846470" y="5370348"/>
            <a:ext cx="594436" cy="1001278"/>
          </a:xfrm>
          <a:prstGeom prst="rect">
            <a:avLst/>
          </a:prstGeom>
          <a:solidFill>
            <a:srgbClr val="94CFEC"/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作業員</a:t>
            </a:r>
          </a:p>
        </p:txBody>
      </p:sp>
      <p:sp>
        <p:nvSpPr>
          <p:cNvPr id="35" name="矢印: 五方向 34">
            <a:extLst>
              <a:ext uri="{FF2B5EF4-FFF2-40B4-BE49-F238E27FC236}">
                <a16:creationId xmlns:a16="http://schemas.microsoft.com/office/drawing/2014/main" id="{1CD2C7A0-F2FA-0033-8008-09B746F1DAF1}"/>
              </a:ext>
            </a:extLst>
          </p:cNvPr>
          <p:cNvSpPr/>
          <p:nvPr/>
        </p:nvSpPr>
        <p:spPr bwMode="gray">
          <a:xfrm>
            <a:off x="2494137" y="3932106"/>
            <a:ext cx="1856988" cy="277000"/>
          </a:xfrm>
          <a:prstGeom prst="homePlate">
            <a:avLst/>
          </a:prstGeom>
          <a:solidFill>
            <a:srgbClr val="F2F2F2"/>
          </a:solidFill>
          <a:ln w="6350">
            <a:solidFill>
              <a:sysClr val="windowText" lastClr="000000">
                <a:lumMod val="50000"/>
                <a:lumOff val="50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準備</a:t>
            </a:r>
          </a:p>
        </p:txBody>
      </p:sp>
      <p:sp>
        <p:nvSpPr>
          <p:cNvPr id="46" name="矢印: 五方向 45">
            <a:extLst>
              <a:ext uri="{FF2B5EF4-FFF2-40B4-BE49-F238E27FC236}">
                <a16:creationId xmlns:a16="http://schemas.microsoft.com/office/drawing/2014/main" id="{326BCA18-DEE3-2558-183C-EDB78FADF6AE}"/>
              </a:ext>
            </a:extLst>
          </p:cNvPr>
          <p:cNvSpPr/>
          <p:nvPr/>
        </p:nvSpPr>
        <p:spPr bwMode="gray">
          <a:xfrm>
            <a:off x="7683308" y="3932106"/>
            <a:ext cx="1200150" cy="277000"/>
          </a:xfrm>
          <a:prstGeom prst="homePlate">
            <a:avLst/>
          </a:prstGeom>
          <a:solidFill>
            <a:srgbClr val="F2F2F2"/>
          </a:solidFill>
          <a:ln w="6350">
            <a:solidFill>
              <a:sysClr val="windowText" lastClr="000000">
                <a:lumMod val="50000"/>
                <a:lumOff val="50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確認・検査</a:t>
            </a:r>
          </a:p>
        </p:txBody>
      </p:sp>
      <p:sp>
        <p:nvSpPr>
          <p:cNvPr id="47" name="矢印: 五方向 46">
            <a:extLst>
              <a:ext uri="{FF2B5EF4-FFF2-40B4-BE49-F238E27FC236}">
                <a16:creationId xmlns:a16="http://schemas.microsoft.com/office/drawing/2014/main" id="{58DB14D9-9AAB-8CED-7D1F-74127AD89A49}"/>
              </a:ext>
            </a:extLst>
          </p:cNvPr>
          <p:cNvSpPr/>
          <p:nvPr/>
        </p:nvSpPr>
        <p:spPr bwMode="gray">
          <a:xfrm>
            <a:off x="8921558" y="3932106"/>
            <a:ext cx="785196" cy="277000"/>
          </a:xfrm>
          <a:prstGeom prst="homePlate">
            <a:avLst/>
          </a:prstGeom>
          <a:solidFill>
            <a:srgbClr val="F2F2F2"/>
          </a:solidFill>
          <a:ln w="6350">
            <a:solidFill>
              <a:sysClr val="windowText" lastClr="000000">
                <a:lumMod val="50000"/>
                <a:lumOff val="50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後処理</a:t>
            </a:r>
          </a:p>
        </p:txBody>
      </p:sp>
      <p:sp>
        <p:nvSpPr>
          <p:cNvPr id="83" name="タイトル 4">
            <a:extLst>
              <a:ext uri="{FF2B5EF4-FFF2-40B4-BE49-F238E27FC236}">
                <a16:creationId xmlns:a16="http://schemas.microsoft.com/office/drawing/2014/main" id="{ADFCC734-66AF-5CEA-5AC6-C04D8D842A55}"/>
              </a:ext>
            </a:extLst>
          </p:cNvPr>
          <p:cNvSpPr txBox="1">
            <a:spLocks/>
          </p:cNvSpPr>
          <p:nvPr/>
        </p:nvSpPr>
        <p:spPr>
          <a:xfrm>
            <a:off x="1191070" y="2050306"/>
            <a:ext cx="10972798" cy="39960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60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000" b="1" dirty="0">
                <a:solidFill>
                  <a:schemeClr val="bg1"/>
                </a:solidFill>
              </a:rPr>
              <a:t>製品カテゴリ名　業務プロセスイメージ</a:t>
            </a:r>
          </a:p>
        </p:txBody>
      </p:sp>
      <p:sp>
        <p:nvSpPr>
          <p:cNvPr id="86" name="正方形/長方形 85">
            <a:extLst>
              <a:ext uri="{FF2B5EF4-FFF2-40B4-BE49-F238E27FC236}">
                <a16:creationId xmlns:a16="http://schemas.microsoft.com/office/drawing/2014/main" id="{5163FCC5-5F80-80CA-4B95-6C6727804837}"/>
              </a:ext>
            </a:extLst>
          </p:cNvPr>
          <p:cNvSpPr/>
          <p:nvPr/>
        </p:nvSpPr>
        <p:spPr bwMode="gray">
          <a:xfrm>
            <a:off x="9943155" y="2860960"/>
            <a:ext cx="302400" cy="104676"/>
          </a:xfrm>
          <a:prstGeom prst="rect">
            <a:avLst/>
          </a:prstGeom>
          <a:solidFill>
            <a:srgbClr val="94CFEC">
              <a:lumMod val="20000"/>
              <a:lumOff val="80000"/>
            </a:srgbClr>
          </a:solidFill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87" name="正方形/長方形 86">
            <a:extLst>
              <a:ext uri="{FF2B5EF4-FFF2-40B4-BE49-F238E27FC236}">
                <a16:creationId xmlns:a16="http://schemas.microsoft.com/office/drawing/2014/main" id="{3309C67D-790B-E181-E74D-49CC274BAE68}"/>
              </a:ext>
            </a:extLst>
          </p:cNvPr>
          <p:cNvSpPr/>
          <p:nvPr/>
        </p:nvSpPr>
        <p:spPr bwMode="gray">
          <a:xfrm>
            <a:off x="9943155" y="3238900"/>
            <a:ext cx="302400" cy="104676"/>
          </a:xfrm>
          <a:prstGeom prst="rect">
            <a:avLst/>
          </a:prstGeom>
          <a:solidFill>
            <a:srgbClr val="FFFFFF">
              <a:lumMod val="85000"/>
            </a:srgbClr>
          </a:solidFill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88" name="四角形: 角を丸くする 87">
            <a:extLst>
              <a:ext uri="{FF2B5EF4-FFF2-40B4-BE49-F238E27FC236}">
                <a16:creationId xmlns:a16="http://schemas.microsoft.com/office/drawing/2014/main" id="{6E746AEF-5BA0-DE60-FE65-F85210037689}"/>
              </a:ext>
            </a:extLst>
          </p:cNvPr>
          <p:cNvSpPr/>
          <p:nvPr/>
        </p:nvSpPr>
        <p:spPr bwMode="gray">
          <a:xfrm>
            <a:off x="9943155" y="2538484"/>
            <a:ext cx="302400" cy="104676"/>
          </a:xfrm>
          <a:prstGeom prst="roundRect">
            <a:avLst/>
          </a:prstGeom>
          <a:solidFill>
            <a:srgbClr val="94CFEC">
              <a:lumMod val="20000"/>
              <a:lumOff val="80000"/>
            </a:srgbClr>
          </a:solidFill>
          <a:ln w="31750" cmpd="dbl">
            <a:solidFill>
              <a:srgbClr val="94CFEC"/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89" name="正方形/長方形 88">
            <a:extLst>
              <a:ext uri="{FF2B5EF4-FFF2-40B4-BE49-F238E27FC236}">
                <a16:creationId xmlns:a16="http://schemas.microsoft.com/office/drawing/2014/main" id="{F13FA5D7-FB03-D186-AF86-F7943BE76FB1}"/>
              </a:ext>
            </a:extLst>
          </p:cNvPr>
          <p:cNvSpPr/>
          <p:nvPr/>
        </p:nvSpPr>
        <p:spPr bwMode="gray">
          <a:xfrm>
            <a:off x="10317555" y="2860960"/>
            <a:ext cx="1958992" cy="10467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人手処理</a:t>
            </a:r>
            <a:r>
              <a:rPr kumimoji="0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(</a:t>
            </a: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導入後追加</a:t>
            </a:r>
            <a:r>
              <a:rPr kumimoji="0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)</a:t>
            </a:r>
            <a:endParaRPr kumimoji="0" lang="ja-JP" altLang="en-US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90" name="正方形/長方形 89">
            <a:extLst>
              <a:ext uri="{FF2B5EF4-FFF2-40B4-BE49-F238E27FC236}">
                <a16:creationId xmlns:a16="http://schemas.microsoft.com/office/drawing/2014/main" id="{7BD3772A-BBC4-E45F-EBB8-684C6773E438}"/>
              </a:ext>
            </a:extLst>
          </p:cNvPr>
          <p:cNvSpPr/>
          <p:nvPr/>
        </p:nvSpPr>
        <p:spPr bwMode="gray">
          <a:xfrm>
            <a:off x="10317555" y="3238900"/>
            <a:ext cx="1958992" cy="10467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人手処理</a:t>
            </a:r>
            <a:r>
              <a:rPr kumimoji="0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(</a:t>
            </a: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機器代替対象</a:t>
            </a:r>
            <a:r>
              <a:rPr kumimoji="0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)</a:t>
            </a:r>
          </a:p>
        </p:txBody>
      </p:sp>
      <p:sp>
        <p:nvSpPr>
          <p:cNvPr id="91" name="正方形/長方形 90">
            <a:extLst>
              <a:ext uri="{FF2B5EF4-FFF2-40B4-BE49-F238E27FC236}">
                <a16:creationId xmlns:a16="http://schemas.microsoft.com/office/drawing/2014/main" id="{483C98F8-D85C-DC94-47A0-85145BD93C68}"/>
              </a:ext>
            </a:extLst>
          </p:cNvPr>
          <p:cNvSpPr/>
          <p:nvPr/>
        </p:nvSpPr>
        <p:spPr bwMode="gray">
          <a:xfrm>
            <a:off x="10317555" y="2538484"/>
            <a:ext cx="1958992" cy="10467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機器処理</a:t>
            </a:r>
            <a:r>
              <a:rPr kumimoji="0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(</a:t>
            </a: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全機種</a:t>
            </a:r>
            <a:r>
              <a:rPr kumimoji="0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)</a:t>
            </a:r>
          </a:p>
        </p:txBody>
      </p:sp>
      <p:sp>
        <p:nvSpPr>
          <p:cNvPr id="92" name="正方形/長方形 91">
            <a:extLst>
              <a:ext uri="{FF2B5EF4-FFF2-40B4-BE49-F238E27FC236}">
                <a16:creationId xmlns:a16="http://schemas.microsoft.com/office/drawing/2014/main" id="{6FFE27CC-4A19-7F5D-C01E-FA79C2F85269}"/>
              </a:ext>
            </a:extLst>
          </p:cNvPr>
          <p:cNvSpPr/>
          <p:nvPr/>
        </p:nvSpPr>
        <p:spPr bwMode="gray">
          <a:xfrm>
            <a:off x="9943156" y="3400137"/>
            <a:ext cx="302400" cy="104676"/>
          </a:xfrm>
          <a:prstGeom prst="rect">
            <a:avLst/>
          </a:prstGeom>
          <a:solidFill>
            <a:srgbClr val="FFFFFF"/>
          </a:solidFill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93" name="正方形/長方形 92">
            <a:extLst>
              <a:ext uri="{FF2B5EF4-FFF2-40B4-BE49-F238E27FC236}">
                <a16:creationId xmlns:a16="http://schemas.microsoft.com/office/drawing/2014/main" id="{DE1F1E3D-9B19-D573-6BB8-BE2E7B2C99F1}"/>
              </a:ext>
            </a:extLst>
          </p:cNvPr>
          <p:cNvSpPr/>
          <p:nvPr/>
        </p:nvSpPr>
        <p:spPr bwMode="gray">
          <a:xfrm>
            <a:off x="10317555" y="3400137"/>
            <a:ext cx="1958992" cy="10467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人手処理</a:t>
            </a:r>
            <a:r>
              <a:rPr kumimoji="0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(</a:t>
            </a: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上記以外</a:t>
            </a:r>
            <a:r>
              <a:rPr kumimoji="0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)</a:t>
            </a:r>
          </a:p>
        </p:txBody>
      </p:sp>
      <p:sp>
        <p:nvSpPr>
          <p:cNvPr id="94" name="四角形: 角を丸くする 93">
            <a:extLst>
              <a:ext uri="{FF2B5EF4-FFF2-40B4-BE49-F238E27FC236}">
                <a16:creationId xmlns:a16="http://schemas.microsoft.com/office/drawing/2014/main" id="{BFCDC036-7B80-B64E-03FD-12D3AF00AD22}"/>
              </a:ext>
            </a:extLst>
          </p:cNvPr>
          <p:cNvSpPr/>
          <p:nvPr/>
        </p:nvSpPr>
        <p:spPr bwMode="gray">
          <a:xfrm>
            <a:off x="9943155" y="2699722"/>
            <a:ext cx="302400" cy="104676"/>
          </a:xfrm>
          <a:prstGeom prst="roundRect">
            <a:avLst/>
          </a:prstGeom>
          <a:pattFill prst="ltUpDiag">
            <a:fgClr>
              <a:srgbClr val="94CFEC"/>
            </a:fgClr>
            <a:bgClr>
              <a:srgbClr val="FFFFFF"/>
            </a:bgClr>
          </a:pattFill>
          <a:ln w="31750" cmpd="dbl">
            <a:solidFill>
              <a:srgbClr val="94CFEC"/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95" name="正方形/長方形 94">
            <a:extLst>
              <a:ext uri="{FF2B5EF4-FFF2-40B4-BE49-F238E27FC236}">
                <a16:creationId xmlns:a16="http://schemas.microsoft.com/office/drawing/2014/main" id="{E96C8C75-BEF9-46AB-C001-BB002239D569}"/>
              </a:ext>
            </a:extLst>
          </p:cNvPr>
          <p:cNvSpPr/>
          <p:nvPr/>
        </p:nvSpPr>
        <p:spPr bwMode="gray">
          <a:xfrm>
            <a:off x="10317555" y="2699722"/>
            <a:ext cx="1958992" cy="10467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機器処理</a:t>
            </a:r>
            <a:r>
              <a:rPr kumimoji="0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(</a:t>
            </a: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機能の有無で変化</a:t>
            </a:r>
            <a:r>
              <a:rPr kumimoji="0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)</a:t>
            </a: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69275FCA-859F-A2EE-6320-98867F6B520D}"/>
              </a:ext>
            </a:extLst>
          </p:cNvPr>
          <p:cNvSpPr/>
          <p:nvPr/>
        </p:nvSpPr>
        <p:spPr bwMode="gray">
          <a:xfrm>
            <a:off x="9943155" y="3045340"/>
            <a:ext cx="302400" cy="102701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3175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821A480-5FB4-2B6E-5781-ACDB8A86ED51}"/>
              </a:ext>
            </a:extLst>
          </p:cNvPr>
          <p:cNvSpPr/>
          <p:nvPr/>
        </p:nvSpPr>
        <p:spPr bwMode="gray">
          <a:xfrm>
            <a:off x="10317555" y="3046860"/>
            <a:ext cx="1958992" cy="10467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機器処理</a:t>
            </a:r>
            <a:r>
              <a:rPr kumimoji="0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(</a:t>
            </a: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全機種</a:t>
            </a:r>
            <a:r>
              <a:rPr kumimoji="0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)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C6C3C31-EB43-AB2B-1CE6-7E9D63B4FEC1}"/>
              </a:ext>
            </a:extLst>
          </p:cNvPr>
          <p:cNvSpPr/>
          <p:nvPr/>
        </p:nvSpPr>
        <p:spPr>
          <a:xfrm>
            <a:off x="0" y="0"/>
            <a:ext cx="12801600" cy="4331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b="1" dirty="0"/>
              <a:t>業務プロセス説明シート　提出用</a:t>
            </a:r>
            <a:endParaRPr kumimoji="1" lang="ja-JP" altLang="en-US" sz="2000" b="1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D08F475-7D52-AB8A-4870-07E6A12BE84E}"/>
              </a:ext>
            </a:extLst>
          </p:cNvPr>
          <p:cNvSpPr/>
          <p:nvPr/>
        </p:nvSpPr>
        <p:spPr>
          <a:xfrm>
            <a:off x="169486" y="627614"/>
            <a:ext cx="12387127" cy="666782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600" b="1" dirty="0">
                <a:solidFill>
                  <a:prstClr val="black"/>
                </a:solidFill>
                <a:latin typeface="游ゴシック"/>
                <a:ea typeface="游ゴシック"/>
              </a:rPr>
              <a:t>P2</a:t>
            </a:r>
            <a:r>
              <a:rPr lang="ja-JP" altLang="en-US" sz="1600" b="1" dirty="0">
                <a:solidFill>
                  <a:prstClr val="black"/>
                </a:solidFill>
                <a:latin typeface="游ゴシック"/>
                <a:ea typeface="游ゴシック"/>
              </a:rPr>
              <a:t>：業務プロセスの表記例、</a:t>
            </a:r>
            <a:r>
              <a:rPr lang="en-US" altLang="ja-JP" sz="1600" b="1" dirty="0">
                <a:solidFill>
                  <a:prstClr val="black"/>
                </a:solidFill>
                <a:latin typeface="游ゴシック"/>
                <a:ea typeface="游ゴシック"/>
              </a:rPr>
              <a:t>P3</a:t>
            </a:r>
            <a:r>
              <a:rPr lang="ja-JP" altLang="en-US" sz="1600" b="1" dirty="0">
                <a:solidFill>
                  <a:prstClr val="black"/>
                </a:solidFill>
                <a:latin typeface="游ゴシック"/>
                <a:ea typeface="游ゴシック"/>
              </a:rPr>
              <a:t>：「削減される人手による作業」の代表例　を参考に、申請する製品カテゴリの製品に関して</a:t>
            </a:r>
            <a:endParaRPr lang="en-US" altLang="ja-JP" sz="1600" b="1" dirty="0">
              <a:solidFill>
                <a:prstClr val="black"/>
              </a:solidFill>
              <a:latin typeface="游ゴシック"/>
              <a:ea typeface="游ゴシック"/>
            </a:endParaRPr>
          </a:p>
          <a:p>
            <a:r>
              <a:rPr lang="ja-JP" altLang="en-US" sz="1600" b="1" dirty="0">
                <a:solidFill>
                  <a:prstClr val="black"/>
                </a:solidFill>
                <a:latin typeface="游ゴシック"/>
                <a:ea typeface="游ゴシック"/>
              </a:rPr>
              <a:t>省力化効果を定義する業務プロセスのイメージを作成し、申請時にご提出ください。</a:t>
            </a:r>
            <a:endParaRPr lang="en-US" altLang="ja-JP" sz="1600" dirty="0">
              <a:solidFill>
                <a:schemeClr val="tx1"/>
              </a:solidFill>
            </a:endParaRPr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4D60227C-ABEC-3146-3272-62BEE92350BD}"/>
              </a:ext>
            </a:extLst>
          </p:cNvPr>
          <p:cNvSpPr txBox="1">
            <a:spLocks/>
          </p:cNvSpPr>
          <p:nvPr/>
        </p:nvSpPr>
        <p:spPr>
          <a:xfrm>
            <a:off x="11863136" y="-43687"/>
            <a:ext cx="835843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1075334" rtl="0" eaLnBrk="1" latinLnBrk="0" hangingPunct="1">
              <a:defRPr kumimoji="1" sz="126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kumimoji="1"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kumimoji="1"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kumimoji="1"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kumimoji="1"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kumimoji="1"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kumimoji="1"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kumimoji="1"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kumimoji="1"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2000" b="1" dirty="0">
                <a:solidFill>
                  <a:schemeClr val="bg1"/>
                </a:solidFill>
              </a:rPr>
              <a:t>1</a:t>
            </a:r>
            <a:endParaRPr lang="ja-JP" altLang="en-US" sz="2000" b="1" dirty="0">
              <a:solidFill>
                <a:schemeClr val="bg1"/>
              </a:solidFill>
            </a:endParaRPr>
          </a:p>
        </p:txBody>
      </p:sp>
      <p:sp>
        <p:nvSpPr>
          <p:cNvPr id="8" name="テキスト プレースホルダー 2">
            <a:extLst>
              <a:ext uri="{FF2B5EF4-FFF2-40B4-BE49-F238E27FC236}">
                <a16:creationId xmlns:a16="http://schemas.microsoft.com/office/drawing/2014/main" id="{D7A212C1-3CEC-4AA6-D6A9-00C0FD073784}"/>
              </a:ext>
            </a:extLst>
          </p:cNvPr>
          <p:cNvSpPr txBox="1">
            <a:spLocks/>
          </p:cNvSpPr>
          <p:nvPr/>
        </p:nvSpPr>
        <p:spPr>
          <a:xfrm>
            <a:off x="1205358" y="2554255"/>
            <a:ext cx="8501396" cy="573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lIns="0" tIns="0" rIns="0" bIns="0"/>
          <a:lstStyle>
            <a:lvl1pPr marL="0" indent="0" algn="l" defTabSz="91437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377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游ゴシック Medium"/>
                <a:ea typeface="游ゴシック Medium"/>
                <a:cs typeface="+mn-cs"/>
              </a:rPr>
              <a:t>手作業で行っていた●●業務に省力化製品を導入することで、●●作業や●●作業の削減が可能。</a:t>
            </a:r>
          </a:p>
        </p:txBody>
      </p:sp>
      <p:sp>
        <p:nvSpPr>
          <p:cNvPr id="9" name="テキスト プレースホルダー 9">
            <a:extLst>
              <a:ext uri="{FF2B5EF4-FFF2-40B4-BE49-F238E27FC236}">
                <a16:creationId xmlns:a16="http://schemas.microsoft.com/office/drawing/2014/main" id="{168F0975-F293-6349-5526-91E2EEC7E868}"/>
              </a:ext>
            </a:extLst>
          </p:cNvPr>
          <p:cNvSpPr txBox="1">
            <a:spLocks/>
          </p:cNvSpPr>
          <p:nvPr/>
        </p:nvSpPr>
        <p:spPr>
          <a:xfrm>
            <a:off x="2715648" y="5481518"/>
            <a:ext cx="9695426" cy="189037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FF0000"/>
            </a:solidFill>
            <a:prstDash val="dash"/>
          </a:ln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377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製品を導入することによって人手で行っていた作業が、どのように機器での作業によって削減されるかを「凡例」に従って、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 defTabSz="914377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P2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の業務プロセスの表記例、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P3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の「削減される人手による作業」の代表例を参考に具体的にご記入ください。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 defTabSz="914377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endParaRPr lang="en-US" altLang="ja-JP" sz="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 defTabSz="914377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「機器設定」「機器処理」「人手処理」などは</a:t>
            </a:r>
            <a:r>
              <a:rPr lang="ja-JP" altLang="en-US" sz="1400" b="1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作業内容とその所要時間を具体的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にご記入ください。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 defTabSz="914377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 defTabSz="914377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また、</a:t>
            </a:r>
            <a:r>
              <a:rPr lang="ja-JP" altLang="en-US" sz="1400" b="1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導入事例等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をもとに、</a:t>
            </a:r>
            <a:r>
              <a:rPr lang="ja-JP" altLang="en-US" sz="1400" b="1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対象業種・中小企業の規模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（例：小規模事業所：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名、中規模事業所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名、大規模事業所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40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名程度の目安）</a:t>
            </a:r>
            <a:r>
              <a:rPr lang="ja-JP" altLang="en-US" sz="1400" b="1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ごとに、</a:t>
            </a:r>
            <a:r>
              <a:rPr lang="en-US" altLang="ja-JP" sz="1400" b="1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400" b="1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日当たり該当の作業を何回程度行う想定とすれば良いか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を欄外に記載いただくか、別途資料等をご提出ください。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939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1DA2F0E6-B642-F55C-8284-5CE5EF13760F}"/>
              </a:ext>
            </a:extLst>
          </p:cNvPr>
          <p:cNvCxnSpPr>
            <a:cxnSpLocks/>
            <a:stCxn id="29" idx="3"/>
          </p:cNvCxnSpPr>
          <p:nvPr/>
        </p:nvCxnSpPr>
        <p:spPr>
          <a:xfrm>
            <a:off x="7574010" y="5865548"/>
            <a:ext cx="164816" cy="0"/>
          </a:xfrm>
          <a:prstGeom prst="straightConnector1">
            <a:avLst/>
          </a:prstGeom>
          <a:noFill/>
          <a:ln w="12700" cap="flat" cmpd="sng" algn="ctr">
            <a:solidFill>
              <a:srgbClr val="9E9E9E"/>
            </a:solidFill>
            <a:prstDash val="dash"/>
            <a:miter lim="800000"/>
            <a:tailEnd type="none"/>
          </a:ln>
          <a:effectLst/>
        </p:spPr>
      </p:cxn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CDCC47F7-3116-2103-71F9-31088550ADAC}"/>
              </a:ext>
            </a:extLst>
          </p:cNvPr>
          <p:cNvSpPr/>
          <p:nvPr/>
        </p:nvSpPr>
        <p:spPr bwMode="gray">
          <a:xfrm>
            <a:off x="2210508" y="6336179"/>
            <a:ext cx="1469038" cy="469079"/>
          </a:xfrm>
          <a:prstGeom prst="rect">
            <a:avLst/>
          </a:prstGeom>
          <a:solidFill>
            <a:sysClr val="window" lastClr="FFFFFF"/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同等の業務量と想定</a:t>
            </a:r>
            <a:endParaRPr kumimoji="0" lang="en-US" altLang="ja-JP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(</a:t>
            </a:r>
            <a:r>
              <a: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以降、同様</a:t>
            </a:r>
            <a:r>
              <a:rPr kumimoji="0" lang="en-US" altLang="ja-JP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)</a:t>
            </a:r>
            <a:endParaRPr kumimoji="0" lang="ja-JP" altLang="en-US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202" name="正方形/長方形 201">
            <a:extLst>
              <a:ext uri="{FF2B5EF4-FFF2-40B4-BE49-F238E27FC236}">
                <a16:creationId xmlns:a16="http://schemas.microsoft.com/office/drawing/2014/main" id="{88B767E8-884C-05C2-1BC2-B0E9DC7AE5FA}"/>
              </a:ext>
            </a:extLst>
          </p:cNvPr>
          <p:cNvSpPr/>
          <p:nvPr/>
        </p:nvSpPr>
        <p:spPr>
          <a:xfrm>
            <a:off x="390526" y="1781175"/>
            <a:ext cx="12182474" cy="649605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6B562F1E-1112-CA60-B44C-6A6F84EE5673}"/>
              </a:ext>
            </a:extLst>
          </p:cNvPr>
          <p:cNvCxnSpPr>
            <a:cxnSpLocks/>
          </p:cNvCxnSpPr>
          <p:nvPr/>
        </p:nvCxnSpPr>
        <p:spPr>
          <a:xfrm>
            <a:off x="1846470" y="5338629"/>
            <a:ext cx="10317398" cy="0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dash"/>
            <a:miter lim="800000"/>
          </a:ln>
          <a:effectLst/>
        </p:spPr>
      </p:cxn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3FB69FB-A99F-3E77-94B0-6B9685B9FBAA}"/>
              </a:ext>
            </a:extLst>
          </p:cNvPr>
          <p:cNvSpPr txBox="1">
            <a:spLocks/>
          </p:cNvSpPr>
          <p:nvPr/>
        </p:nvSpPr>
        <p:spPr>
          <a:xfrm>
            <a:off x="1205358" y="2554255"/>
            <a:ext cx="8501396" cy="573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lIns="0" tIns="0" rIns="0" bIns="0"/>
          <a:lstStyle>
            <a:lvl1pPr marL="0" indent="0" algn="l" defTabSz="91437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377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游ゴシック Medium"/>
                <a:ea typeface="游ゴシック Medium"/>
                <a:cs typeface="+mn-cs"/>
              </a:rPr>
              <a:t>手作業で行っていた●●業務に省力化製品を導入することで、●●作業や●●作業の削減が可能。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DF5CDD9-0EC3-5183-260E-90CC27D40E5F}"/>
              </a:ext>
            </a:extLst>
          </p:cNvPr>
          <p:cNvSpPr/>
          <p:nvPr/>
        </p:nvSpPr>
        <p:spPr bwMode="gray">
          <a:xfrm>
            <a:off x="1191071" y="4315839"/>
            <a:ext cx="599048" cy="2055787"/>
          </a:xfrm>
          <a:prstGeom prst="rect">
            <a:avLst/>
          </a:prstGeom>
          <a:solidFill>
            <a:srgbClr val="94CFEC"/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導入後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473E6284-B14A-FE27-101B-D130412B5A81}"/>
              </a:ext>
            </a:extLst>
          </p:cNvPr>
          <p:cNvSpPr/>
          <p:nvPr/>
        </p:nvSpPr>
        <p:spPr bwMode="gray">
          <a:xfrm>
            <a:off x="1191071" y="6675903"/>
            <a:ext cx="599048" cy="985362"/>
          </a:xfrm>
          <a:prstGeom prst="rect">
            <a:avLst/>
          </a:prstGeom>
          <a:solidFill>
            <a:srgbClr val="D9D9D9"/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defTabSz="457200">
              <a:spcAft>
                <a:spcPts val="300"/>
              </a:spcAft>
            </a:pPr>
            <a:r>
              <a:rPr lang="ja-JP" altLang="en-US" sz="14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導入前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7FBF5A49-9C0A-0E2E-15B9-395DAA9C85A4}"/>
              </a:ext>
            </a:extLst>
          </p:cNvPr>
          <p:cNvSpPr/>
          <p:nvPr/>
        </p:nvSpPr>
        <p:spPr bwMode="gray">
          <a:xfrm>
            <a:off x="4670878" y="7000874"/>
            <a:ext cx="785196" cy="540000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人手処理</a:t>
            </a:r>
            <a:endParaRPr kumimoji="0" lang="en-US" altLang="ja-JP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①</a:t>
            </a:r>
          </a:p>
        </p:txBody>
      </p:sp>
      <p:sp>
        <p:nvSpPr>
          <p:cNvPr id="17" name="矢印: 五方向 16">
            <a:extLst>
              <a:ext uri="{FF2B5EF4-FFF2-40B4-BE49-F238E27FC236}">
                <a16:creationId xmlns:a16="http://schemas.microsoft.com/office/drawing/2014/main" id="{8A4A9A5B-1816-E8A4-D2F3-E565D421317F}"/>
              </a:ext>
            </a:extLst>
          </p:cNvPr>
          <p:cNvSpPr/>
          <p:nvPr/>
        </p:nvSpPr>
        <p:spPr bwMode="gray">
          <a:xfrm>
            <a:off x="2494136" y="3644106"/>
            <a:ext cx="7212618" cy="224452"/>
          </a:xfrm>
          <a:prstGeom prst="homePlate">
            <a:avLst/>
          </a:prstGeom>
          <a:solidFill>
            <a:srgbClr val="F2F2F2"/>
          </a:solidFill>
          <a:ln w="6350">
            <a:solidFill>
              <a:sysClr val="windowText" lastClr="000000">
                <a:lumMod val="50000"/>
                <a:lumOff val="50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毎営業日（</a:t>
            </a:r>
            <a:r>
              <a:rPr kumimoji="0" lang="en-US" altLang="ja-JP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1</a:t>
            </a: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プロセス）</a:t>
            </a:r>
          </a:p>
        </p:txBody>
      </p:sp>
      <p:sp>
        <p:nvSpPr>
          <p:cNvPr id="18" name="矢印: 五方向 17">
            <a:extLst>
              <a:ext uri="{FF2B5EF4-FFF2-40B4-BE49-F238E27FC236}">
                <a16:creationId xmlns:a16="http://schemas.microsoft.com/office/drawing/2014/main" id="{DC129288-98A3-9B8F-FFAA-0CFD1001F4A0}"/>
              </a:ext>
            </a:extLst>
          </p:cNvPr>
          <p:cNvSpPr/>
          <p:nvPr/>
        </p:nvSpPr>
        <p:spPr bwMode="gray">
          <a:xfrm>
            <a:off x="10909514" y="3932106"/>
            <a:ext cx="1056234" cy="277000"/>
          </a:xfrm>
          <a:prstGeom prst="homePlate">
            <a:avLst/>
          </a:prstGeom>
          <a:solidFill>
            <a:srgbClr val="F2F2F2"/>
          </a:solidFill>
          <a:ln w="6350">
            <a:solidFill>
              <a:sysClr val="windowText" lastClr="000000">
                <a:lumMod val="50000"/>
                <a:lumOff val="50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エラー・</a:t>
            </a:r>
            <a:br>
              <a:rPr kumimoji="0" lang="en-US" altLang="ja-JP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</a:b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故障対応</a:t>
            </a:r>
          </a:p>
        </p:txBody>
      </p:sp>
      <p:sp>
        <p:nvSpPr>
          <p:cNvPr id="19" name="矢印: 五方向 18">
            <a:extLst>
              <a:ext uri="{FF2B5EF4-FFF2-40B4-BE49-F238E27FC236}">
                <a16:creationId xmlns:a16="http://schemas.microsoft.com/office/drawing/2014/main" id="{2503FB74-71B3-B034-429E-F10513099321}"/>
              </a:ext>
            </a:extLst>
          </p:cNvPr>
          <p:cNvSpPr/>
          <p:nvPr/>
        </p:nvSpPr>
        <p:spPr bwMode="gray">
          <a:xfrm>
            <a:off x="9878184" y="3932106"/>
            <a:ext cx="967423" cy="277000"/>
          </a:xfrm>
          <a:prstGeom prst="homePlate">
            <a:avLst/>
          </a:prstGeom>
          <a:solidFill>
            <a:srgbClr val="F2F2F2"/>
          </a:solidFill>
          <a:ln w="6350">
            <a:solidFill>
              <a:sysClr val="windowText" lastClr="000000">
                <a:lumMod val="50000"/>
                <a:lumOff val="50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メンテナンス</a:t>
            </a:r>
          </a:p>
        </p:txBody>
      </p:sp>
      <p:sp>
        <p:nvSpPr>
          <p:cNvPr id="20" name="矢印: 五方向 19">
            <a:extLst>
              <a:ext uri="{FF2B5EF4-FFF2-40B4-BE49-F238E27FC236}">
                <a16:creationId xmlns:a16="http://schemas.microsoft.com/office/drawing/2014/main" id="{E160AD34-AABB-4844-A3CE-761E16921A26}"/>
              </a:ext>
            </a:extLst>
          </p:cNvPr>
          <p:cNvSpPr/>
          <p:nvPr/>
        </p:nvSpPr>
        <p:spPr bwMode="gray">
          <a:xfrm>
            <a:off x="9878184" y="3644106"/>
            <a:ext cx="967423" cy="224452"/>
          </a:xfrm>
          <a:prstGeom prst="homePlate">
            <a:avLst/>
          </a:prstGeom>
          <a:solidFill>
            <a:srgbClr val="F2F2F2"/>
          </a:solidFill>
          <a:ln w="6350">
            <a:solidFill>
              <a:sysClr val="windowText" lastClr="000000">
                <a:lumMod val="50000"/>
                <a:lumOff val="50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1</a:t>
            </a: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年ごと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5F0927AC-1285-5EFF-89C1-D51C9ECBD879}"/>
              </a:ext>
            </a:extLst>
          </p:cNvPr>
          <p:cNvSpPr/>
          <p:nvPr/>
        </p:nvSpPr>
        <p:spPr bwMode="gray">
          <a:xfrm>
            <a:off x="9954385" y="5600170"/>
            <a:ext cx="785196" cy="540000"/>
          </a:xfrm>
          <a:prstGeom prst="rect">
            <a:avLst/>
          </a:prstGeom>
          <a:solidFill>
            <a:srgbClr val="94CFEC">
              <a:lumMod val="20000"/>
              <a:lumOff val="80000"/>
            </a:srgbClr>
          </a:solidFill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メンテナンス</a:t>
            </a:r>
            <a:b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</a:b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定期点検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F56B745D-330F-7630-3BE7-CE322A6BC545}"/>
              </a:ext>
            </a:extLst>
          </p:cNvPr>
          <p:cNvSpPr/>
          <p:nvPr/>
        </p:nvSpPr>
        <p:spPr bwMode="gray">
          <a:xfrm>
            <a:off x="11023814" y="5600170"/>
            <a:ext cx="785196" cy="540000"/>
          </a:xfrm>
          <a:prstGeom prst="rect">
            <a:avLst/>
          </a:prstGeom>
          <a:solidFill>
            <a:srgbClr val="94CFEC">
              <a:lumMod val="20000"/>
              <a:lumOff val="80000"/>
            </a:srgbClr>
          </a:solidFill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故障等</a:t>
            </a:r>
            <a:endParaRPr kumimoji="0" lang="en-US" altLang="ja-JP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対応</a:t>
            </a:r>
            <a:endParaRPr kumimoji="0" lang="en-US" altLang="ja-JP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25" name="矢印: 五方向 24">
            <a:extLst>
              <a:ext uri="{FF2B5EF4-FFF2-40B4-BE49-F238E27FC236}">
                <a16:creationId xmlns:a16="http://schemas.microsoft.com/office/drawing/2014/main" id="{0E3B2C9F-669D-C8CC-C113-D0DDCB89DFC4}"/>
              </a:ext>
            </a:extLst>
          </p:cNvPr>
          <p:cNvSpPr/>
          <p:nvPr/>
        </p:nvSpPr>
        <p:spPr bwMode="gray">
          <a:xfrm>
            <a:off x="10909514" y="3644106"/>
            <a:ext cx="1056234" cy="224452"/>
          </a:xfrm>
          <a:prstGeom prst="homePlate">
            <a:avLst/>
          </a:prstGeom>
          <a:solidFill>
            <a:srgbClr val="F2F2F2"/>
          </a:solidFill>
          <a:ln w="6350">
            <a:solidFill>
              <a:sysClr val="windowText" lastClr="000000">
                <a:lumMod val="50000"/>
                <a:lumOff val="50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都度</a:t>
            </a:r>
          </a:p>
        </p:txBody>
      </p:sp>
      <p:sp>
        <p:nvSpPr>
          <p:cNvPr id="26" name="矢印: 五方向 25">
            <a:extLst>
              <a:ext uri="{FF2B5EF4-FFF2-40B4-BE49-F238E27FC236}">
                <a16:creationId xmlns:a16="http://schemas.microsoft.com/office/drawing/2014/main" id="{BDF43D8D-3905-FC2C-9F8F-2408E547D1D2}"/>
              </a:ext>
            </a:extLst>
          </p:cNvPr>
          <p:cNvSpPr/>
          <p:nvPr/>
        </p:nvSpPr>
        <p:spPr bwMode="gray">
          <a:xfrm>
            <a:off x="4429445" y="3932106"/>
            <a:ext cx="3105645" cy="277000"/>
          </a:xfrm>
          <a:prstGeom prst="homePlate">
            <a:avLst/>
          </a:prstGeom>
          <a:solidFill>
            <a:srgbClr val="F2F2F2"/>
          </a:solidFill>
          <a:ln w="6350">
            <a:solidFill>
              <a:sysClr val="windowText" lastClr="000000">
                <a:lumMod val="50000"/>
                <a:lumOff val="50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●●業務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063BD640-7685-32D9-8CC1-67DF1553FCA7}"/>
              </a:ext>
            </a:extLst>
          </p:cNvPr>
          <p:cNvSpPr/>
          <p:nvPr/>
        </p:nvSpPr>
        <p:spPr bwMode="gray">
          <a:xfrm>
            <a:off x="1846470" y="4315839"/>
            <a:ext cx="594436" cy="1001278"/>
          </a:xfrm>
          <a:prstGeom prst="rect">
            <a:avLst/>
          </a:prstGeom>
          <a:solidFill>
            <a:srgbClr val="94CFEC"/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機械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5C0681CA-BCEA-74A1-16CD-A50FFA091C7A}"/>
              </a:ext>
            </a:extLst>
          </p:cNvPr>
          <p:cNvSpPr/>
          <p:nvPr/>
        </p:nvSpPr>
        <p:spPr bwMode="gray">
          <a:xfrm>
            <a:off x="1842603" y="6673874"/>
            <a:ext cx="599048" cy="985361"/>
          </a:xfrm>
          <a:prstGeom prst="rect">
            <a:avLst/>
          </a:prstGeom>
          <a:solidFill>
            <a:srgbClr val="9E9E9E">
              <a:lumMod val="40000"/>
              <a:lumOff val="60000"/>
            </a:srgb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作業員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CD3A6CB0-75F4-B48F-ABA8-AC3517A7DF4E}"/>
              </a:ext>
            </a:extLst>
          </p:cNvPr>
          <p:cNvSpPr/>
          <p:nvPr/>
        </p:nvSpPr>
        <p:spPr bwMode="gray">
          <a:xfrm>
            <a:off x="1846470" y="3633106"/>
            <a:ext cx="594436" cy="576000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作業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4C2770D6-509E-C371-9D5F-9F68DBB28011}"/>
              </a:ext>
            </a:extLst>
          </p:cNvPr>
          <p:cNvSpPr/>
          <p:nvPr/>
        </p:nvSpPr>
        <p:spPr bwMode="gray">
          <a:xfrm>
            <a:off x="1846470" y="5370348"/>
            <a:ext cx="594436" cy="1001278"/>
          </a:xfrm>
          <a:prstGeom prst="rect">
            <a:avLst/>
          </a:prstGeom>
          <a:solidFill>
            <a:srgbClr val="94CFEC"/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作業員</a:t>
            </a:r>
          </a:p>
        </p:txBody>
      </p:sp>
      <p:cxnSp>
        <p:nvCxnSpPr>
          <p:cNvPr id="32" name="コネクタ: カギ線 31">
            <a:extLst>
              <a:ext uri="{FF2B5EF4-FFF2-40B4-BE49-F238E27FC236}">
                <a16:creationId xmlns:a16="http://schemas.microsoft.com/office/drawing/2014/main" id="{FFEFC7F1-567C-76D1-3CFC-8513CC7C941A}"/>
              </a:ext>
            </a:extLst>
          </p:cNvPr>
          <p:cNvCxnSpPr>
            <a:cxnSpLocks/>
            <a:stCxn id="101" idx="3"/>
            <a:endCxn id="96" idx="1"/>
          </p:cNvCxnSpPr>
          <p:nvPr/>
        </p:nvCxnSpPr>
        <p:spPr>
          <a:xfrm flipV="1">
            <a:off x="4175437" y="4882070"/>
            <a:ext cx="495441" cy="983478"/>
          </a:xfrm>
          <a:prstGeom prst="bentConnector3">
            <a:avLst>
              <a:gd name="adj1" fmla="val 50000"/>
            </a:avLst>
          </a:prstGeom>
          <a:noFill/>
          <a:ln w="12700" cap="flat" cmpd="sng" algn="ctr">
            <a:solidFill>
              <a:srgbClr val="9E9E9E"/>
            </a:solidFill>
            <a:prstDash val="solid"/>
            <a:miter lim="800000"/>
            <a:tailEnd type="triangle"/>
          </a:ln>
          <a:effectLst/>
        </p:spPr>
      </p:cxnSp>
      <p:sp>
        <p:nvSpPr>
          <p:cNvPr id="35" name="矢印: 五方向 34">
            <a:extLst>
              <a:ext uri="{FF2B5EF4-FFF2-40B4-BE49-F238E27FC236}">
                <a16:creationId xmlns:a16="http://schemas.microsoft.com/office/drawing/2014/main" id="{1CD2C7A0-F2FA-0033-8008-09B746F1DAF1}"/>
              </a:ext>
            </a:extLst>
          </p:cNvPr>
          <p:cNvSpPr/>
          <p:nvPr/>
        </p:nvSpPr>
        <p:spPr bwMode="gray">
          <a:xfrm>
            <a:off x="2494137" y="3932106"/>
            <a:ext cx="1856988" cy="277000"/>
          </a:xfrm>
          <a:prstGeom prst="homePlate">
            <a:avLst/>
          </a:prstGeom>
          <a:solidFill>
            <a:srgbClr val="F2F2F2"/>
          </a:solidFill>
          <a:ln w="6350">
            <a:solidFill>
              <a:sysClr val="windowText" lastClr="000000">
                <a:lumMod val="50000"/>
                <a:lumOff val="50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準備</a:t>
            </a:r>
          </a:p>
        </p:txBody>
      </p:sp>
      <p:cxnSp>
        <p:nvCxnSpPr>
          <p:cNvPr id="36" name="直線矢印コネクタ 35">
            <a:extLst>
              <a:ext uri="{FF2B5EF4-FFF2-40B4-BE49-F238E27FC236}">
                <a16:creationId xmlns:a16="http://schemas.microsoft.com/office/drawing/2014/main" id="{CA603667-91C1-BB47-F3CD-CA511D752DC6}"/>
              </a:ext>
            </a:extLst>
          </p:cNvPr>
          <p:cNvCxnSpPr>
            <a:cxnSpLocks/>
          </p:cNvCxnSpPr>
          <p:nvPr/>
        </p:nvCxnSpPr>
        <p:spPr>
          <a:xfrm flipV="1">
            <a:off x="2886734" y="6265164"/>
            <a:ext cx="0" cy="618893"/>
          </a:xfrm>
          <a:prstGeom prst="straightConnector1">
            <a:avLst/>
          </a:prstGeom>
          <a:noFill/>
          <a:ln w="12700" cap="flat" cmpd="sng" algn="ctr">
            <a:solidFill>
              <a:sysClr val="window" lastClr="FFFFFF">
                <a:lumMod val="75000"/>
              </a:sysClr>
            </a:solidFill>
            <a:prstDash val="solid"/>
            <a:miter lim="800000"/>
            <a:headEnd type="triangle"/>
            <a:tailEnd type="triangle"/>
          </a:ln>
          <a:effectLst/>
        </p:spPr>
      </p:cxn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DAFC4505-0E97-4A99-F97C-143116998C45}"/>
              </a:ext>
            </a:extLst>
          </p:cNvPr>
          <p:cNvSpPr/>
          <p:nvPr/>
        </p:nvSpPr>
        <p:spPr bwMode="gray">
          <a:xfrm>
            <a:off x="2494136" y="5595551"/>
            <a:ext cx="785196" cy="540000"/>
          </a:xfrm>
          <a:prstGeom prst="rect">
            <a:avLst/>
          </a:prstGeom>
          <a:solidFill>
            <a:sysClr val="window" lastClr="FFFFFF"/>
          </a:solidFill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事前準備</a:t>
            </a:r>
            <a:endParaRPr kumimoji="0" lang="en-US" altLang="ja-JP" sz="14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 dirty="0">
                <a:solidFill>
                  <a:prstClr val="black">
                    <a:lumMod val="50000"/>
                    <a:lumOff val="50000"/>
                  </a:prst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移動等</a:t>
            </a:r>
            <a:endParaRPr kumimoji="0" lang="en-US" altLang="ja-JP" sz="14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92039868-90B4-8A24-E586-BA174E99FD2D}"/>
              </a:ext>
            </a:extLst>
          </p:cNvPr>
          <p:cNvSpPr/>
          <p:nvPr/>
        </p:nvSpPr>
        <p:spPr bwMode="gray">
          <a:xfrm>
            <a:off x="2494136" y="7000874"/>
            <a:ext cx="785196" cy="540000"/>
          </a:xfrm>
          <a:prstGeom prst="rect">
            <a:avLst/>
          </a:prstGeom>
          <a:solidFill>
            <a:sysClr val="window" lastClr="FFFFFF"/>
          </a:solidFill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 dirty="0">
                <a:solidFill>
                  <a:prstClr val="black">
                    <a:lumMod val="50000"/>
                    <a:lumOff val="50000"/>
                  </a:prst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事前準備</a:t>
            </a:r>
            <a:endParaRPr kumimoji="0" lang="en-US" altLang="ja-JP" sz="1400" kern="0" dirty="0">
              <a:solidFill>
                <a:prstClr val="black">
                  <a:lumMod val="50000"/>
                  <a:lumOff val="50000"/>
                </a:prstClr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移動等</a:t>
            </a:r>
            <a:endParaRPr kumimoji="0" lang="en-US" altLang="ja-JP" sz="14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94627AC2-0552-F4A2-1578-9EC7466203BB}"/>
              </a:ext>
            </a:extLst>
          </p:cNvPr>
          <p:cNvSpPr/>
          <p:nvPr/>
        </p:nvSpPr>
        <p:spPr bwMode="gray">
          <a:xfrm>
            <a:off x="8925346" y="7003359"/>
            <a:ext cx="785196" cy="540000"/>
          </a:xfrm>
          <a:prstGeom prst="rect">
            <a:avLst/>
          </a:prstGeom>
          <a:solidFill>
            <a:sysClr val="window" lastClr="FFFFFF"/>
          </a:solidFill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 dirty="0">
                <a:solidFill>
                  <a:prstClr val="black">
                    <a:lumMod val="50000"/>
                    <a:lumOff val="50000"/>
                  </a:prst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作業</a:t>
            </a: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記録</a:t>
            </a:r>
            <a:endParaRPr kumimoji="0" lang="en-US" altLang="ja-JP" sz="14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 dirty="0">
                <a:solidFill>
                  <a:prstClr val="black">
                    <a:lumMod val="50000"/>
                    <a:lumOff val="50000"/>
                  </a:prst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片づけ</a:t>
            </a:r>
            <a:endParaRPr kumimoji="0" lang="en-US" altLang="ja-JP" sz="14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F22FAC73-C752-52EA-A644-F231ED1F067B}"/>
              </a:ext>
            </a:extLst>
          </p:cNvPr>
          <p:cNvCxnSpPr>
            <a:cxnSpLocks/>
            <a:stCxn id="15" idx="3"/>
            <a:endCxn id="118" idx="1"/>
          </p:cNvCxnSpPr>
          <p:nvPr/>
        </p:nvCxnSpPr>
        <p:spPr>
          <a:xfrm>
            <a:off x="5456074" y="7270874"/>
            <a:ext cx="307885" cy="0"/>
          </a:xfrm>
          <a:prstGeom prst="straightConnector1">
            <a:avLst/>
          </a:prstGeom>
          <a:noFill/>
          <a:ln w="12700" cap="flat" cmpd="sng" algn="ctr">
            <a:solidFill>
              <a:srgbClr val="9E9E9E"/>
            </a:solidFill>
            <a:prstDash val="solid"/>
            <a:miter lim="800000"/>
            <a:tailEnd type="triangle"/>
          </a:ln>
          <a:effectLst/>
        </p:spPr>
      </p:cxnSp>
      <p:sp>
        <p:nvSpPr>
          <p:cNvPr id="46" name="矢印: 五方向 45">
            <a:extLst>
              <a:ext uri="{FF2B5EF4-FFF2-40B4-BE49-F238E27FC236}">
                <a16:creationId xmlns:a16="http://schemas.microsoft.com/office/drawing/2014/main" id="{326BCA18-DEE3-2558-183C-EDB78FADF6AE}"/>
              </a:ext>
            </a:extLst>
          </p:cNvPr>
          <p:cNvSpPr/>
          <p:nvPr/>
        </p:nvSpPr>
        <p:spPr bwMode="gray">
          <a:xfrm>
            <a:off x="7683308" y="3932106"/>
            <a:ext cx="1200150" cy="277000"/>
          </a:xfrm>
          <a:prstGeom prst="homePlate">
            <a:avLst/>
          </a:prstGeom>
          <a:solidFill>
            <a:srgbClr val="F2F2F2"/>
          </a:solidFill>
          <a:ln w="6350">
            <a:solidFill>
              <a:sysClr val="windowText" lastClr="000000">
                <a:lumMod val="50000"/>
                <a:lumOff val="50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確認・検査</a:t>
            </a:r>
          </a:p>
        </p:txBody>
      </p:sp>
      <p:sp>
        <p:nvSpPr>
          <p:cNvPr id="47" name="矢印: 五方向 46">
            <a:extLst>
              <a:ext uri="{FF2B5EF4-FFF2-40B4-BE49-F238E27FC236}">
                <a16:creationId xmlns:a16="http://schemas.microsoft.com/office/drawing/2014/main" id="{58DB14D9-9AAB-8CED-7D1F-74127AD89A49}"/>
              </a:ext>
            </a:extLst>
          </p:cNvPr>
          <p:cNvSpPr/>
          <p:nvPr/>
        </p:nvSpPr>
        <p:spPr bwMode="gray">
          <a:xfrm>
            <a:off x="8921558" y="3932106"/>
            <a:ext cx="785196" cy="277000"/>
          </a:xfrm>
          <a:prstGeom prst="homePlate">
            <a:avLst/>
          </a:prstGeom>
          <a:solidFill>
            <a:srgbClr val="F2F2F2"/>
          </a:solidFill>
          <a:ln w="6350">
            <a:solidFill>
              <a:sysClr val="windowText" lastClr="000000">
                <a:lumMod val="50000"/>
                <a:lumOff val="50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後処理</a:t>
            </a:r>
          </a:p>
        </p:txBody>
      </p:sp>
      <p:cxnSp>
        <p:nvCxnSpPr>
          <p:cNvPr id="48" name="直線矢印コネクタ 47">
            <a:extLst>
              <a:ext uri="{FF2B5EF4-FFF2-40B4-BE49-F238E27FC236}">
                <a16:creationId xmlns:a16="http://schemas.microsoft.com/office/drawing/2014/main" id="{4A5758E6-083B-6BBC-6DE5-9CD0C824F4DC}"/>
              </a:ext>
            </a:extLst>
          </p:cNvPr>
          <p:cNvCxnSpPr>
            <a:cxnSpLocks/>
            <a:stCxn id="38" idx="3"/>
            <a:endCxn id="15" idx="1"/>
          </p:cNvCxnSpPr>
          <p:nvPr/>
        </p:nvCxnSpPr>
        <p:spPr>
          <a:xfrm>
            <a:off x="3279332" y="7270874"/>
            <a:ext cx="1391546" cy="0"/>
          </a:xfrm>
          <a:prstGeom prst="straightConnector1">
            <a:avLst/>
          </a:prstGeom>
          <a:noFill/>
          <a:ln w="12700" cap="flat" cmpd="sng" algn="ctr">
            <a:solidFill>
              <a:srgbClr val="9E9E9E"/>
            </a:solidFill>
            <a:prstDash val="solid"/>
            <a:miter lim="800000"/>
            <a:tailEnd type="triangle"/>
          </a:ln>
          <a:effectLst/>
        </p:spPr>
      </p:cxn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B4344415-8940-8F4D-F407-C07E32364B71}"/>
              </a:ext>
            </a:extLst>
          </p:cNvPr>
          <p:cNvSpPr/>
          <p:nvPr/>
        </p:nvSpPr>
        <p:spPr bwMode="gray">
          <a:xfrm>
            <a:off x="8925346" y="5595551"/>
            <a:ext cx="785196" cy="540000"/>
          </a:xfrm>
          <a:prstGeom prst="rect">
            <a:avLst/>
          </a:prstGeom>
          <a:solidFill>
            <a:sysClr val="window" lastClr="FFFFFF"/>
          </a:solidFill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 dirty="0">
                <a:solidFill>
                  <a:prstClr val="black">
                    <a:lumMod val="50000"/>
                    <a:lumOff val="50000"/>
                  </a:prst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記録確認</a:t>
            </a:r>
            <a:endParaRPr kumimoji="0" lang="en-US" altLang="ja-JP" sz="1400" kern="0" dirty="0">
              <a:solidFill>
                <a:prstClr val="black">
                  <a:lumMod val="50000"/>
                  <a:lumOff val="50000"/>
                </a:prstClr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機器洗浄</a:t>
            </a:r>
            <a:endParaRPr kumimoji="0" lang="en-US" altLang="ja-JP" sz="14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cxnSp>
        <p:nvCxnSpPr>
          <p:cNvPr id="56" name="コネクタ: カギ線 55">
            <a:extLst>
              <a:ext uri="{FF2B5EF4-FFF2-40B4-BE49-F238E27FC236}">
                <a16:creationId xmlns:a16="http://schemas.microsoft.com/office/drawing/2014/main" id="{A8B0902E-7761-DA2D-7171-F6A58F146CD5}"/>
              </a:ext>
            </a:extLst>
          </p:cNvPr>
          <p:cNvCxnSpPr>
            <a:cxnSpLocks/>
            <a:stCxn id="96" idx="3"/>
            <a:endCxn id="180" idx="1"/>
          </p:cNvCxnSpPr>
          <p:nvPr/>
        </p:nvCxnSpPr>
        <p:spPr>
          <a:xfrm>
            <a:off x="5877398" y="4882070"/>
            <a:ext cx="969141" cy="2017"/>
          </a:xfrm>
          <a:prstGeom prst="bentConnector3">
            <a:avLst>
              <a:gd name="adj1" fmla="val 50000"/>
            </a:avLst>
          </a:prstGeom>
          <a:noFill/>
          <a:ln w="12700" cap="flat" cmpd="sng" algn="ctr">
            <a:solidFill>
              <a:srgbClr val="9E9E9E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9418A2BF-BBB2-113B-52A5-BD6F3B2E0938}"/>
              </a:ext>
            </a:extLst>
          </p:cNvPr>
          <p:cNvCxnSpPr>
            <a:cxnSpLocks/>
          </p:cNvCxnSpPr>
          <p:nvPr/>
        </p:nvCxnSpPr>
        <p:spPr>
          <a:xfrm flipV="1">
            <a:off x="9317944" y="6265164"/>
            <a:ext cx="0" cy="618893"/>
          </a:xfrm>
          <a:prstGeom prst="straightConnector1">
            <a:avLst/>
          </a:prstGeom>
          <a:noFill/>
          <a:ln w="12700" cap="flat" cmpd="sng" algn="ctr">
            <a:solidFill>
              <a:sysClr val="window" lastClr="FFFFFF">
                <a:lumMod val="75000"/>
              </a:sysClr>
            </a:solidFill>
            <a:prstDash val="solid"/>
            <a:miter lim="800000"/>
            <a:headEnd type="triangle"/>
            <a:tailEnd type="triangle"/>
          </a:ln>
          <a:effectLst/>
        </p:spPr>
      </p:cxnSp>
      <p:grpSp>
        <p:nvGrpSpPr>
          <p:cNvPr id="182" name="グループ化 181">
            <a:extLst>
              <a:ext uri="{FF2B5EF4-FFF2-40B4-BE49-F238E27FC236}">
                <a16:creationId xmlns:a16="http://schemas.microsoft.com/office/drawing/2014/main" id="{927FFF25-74ED-D972-870B-0ACCB09AC5DA}"/>
              </a:ext>
            </a:extLst>
          </p:cNvPr>
          <p:cNvGrpSpPr/>
          <p:nvPr/>
        </p:nvGrpSpPr>
        <p:grpSpPr>
          <a:xfrm>
            <a:off x="4670878" y="4264342"/>
            <a:ext cx="1244147" cy="236854"/>
            <a:chOff x="4089410" y="2405062"/>
            <a:chExt cx="1878277" cy="236854"/>
          </a:xfrm>
        </p:grpSpPr>
        <p:cxnSp>
          <p:nvCxnSpPr>
            <p:cNvPr id="59" name="直線矢印コネクタ 58">
              <a:extLst>
                <a:ext uri="{FF2B5EF4-FFF2-40B4-BE49-F238E27FC236}">
                  <a16:creationId xmlns:a16="http://schemas.microsoft.com/office/drawing/2014/main" id="{BFA748B7-4496-1A5B-BB72-9ECAAAEECB43}"/>
                </a:ext>
              </a:extLst>
            </p:cNvPr>
            <p:cNvCxnSpPr>
              <a:cxnSpLocks/>
            </p:cNvCxnSpPr>
            <p:nvPr/>
          </p:nvCxnSpPr>
          <p:spPr>
            <a:xfrm>
              <a:off x="4089410" y="2641916"/>
              <a:ext cx="1878277" cy="0"/>
            </a:xfrm>
            <a:prstGeom prst="straightConnector1">
              <a:avLst/>
            </a:prstGeom>
            <a:noFill/>
            <a:ln w="19050" cap="flat" cmpd="sng" algn="ctr">
              <a:solidFill>
                <a:srgbClr val="94CFEC"/>
              </a:solidFill>
              <a:prstDash val="sysDot"/>
              <a:headEnd type="arrow" w="lg" len="med"/>
              <a:tailEnd type="arrow" w="lg" len="med"/>
            </a:ln>
            <a:effectLst/>
          </p:spPr>
        </p:cxnSp>
        <p:sp>
          <p:nvSpPr>
            <p:cNvPr id="60" name="正方形/長方形 59">
              <a:extLst>
                <a:ext uri="{FF2B5EF4-FFF2-40B4-BE49-F238E27FC236}">
                  <a16:creationId xmlns:a16="http://schemas.microsoft.com/office/drawing/2014/main" id="{AABC5C4F-BBD1-390C-7320-8DC2B2AFF8A6}"/>
                </a:ext>
              </a:extLst>
            </p:cNvPr>
            <p:cNvSpPr/>
            <p:nvPr/>
          </p:nvSpPr>
          <p:spPr bwMode="gray">
            <a:xfrm>
              <a:off x="4391555" y="2405062"/>
              <a:ext cx="1166308" cy="184666"/>
            </a:xfrm>
            <a:prstGeom prst="rect">
              <a:avLst/>
            </a:prstGeom>
            <a:solidFill>
              <a:schemeClr val="bg1"/>
            </a:solidFill>
            <a:ln w="6350">
              <a:noFill/>
              <a:miter lim="800000"/>
              <a:headEnd/>
              <a:tailEnd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algn="ctr" fontAlgn="base">
                <a:spcAft>
                  <a:spcPts val="300"/>
                </a:spcAft>
              </a:pPr>
              <a:r>
                <a:rPr lang="ja-JP" altLang="en-US" sz="1200" b="1" kern="0" dirty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●分</a:t>
              </a:r>
              <a:r>
                <a:rPr lang="en-US" altLang="ja-JP" sz="1100" kern="0" dirty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/</a:t>
              </a:r>
              <a:r>
                <a:rPr lang="ja-JP" altLang="en-US" sz="1100" kern="0" dirty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回</a:t>
              </a:r>
              <a:endParaRPr lang="ja-JP" altLang="en-US" sz="1400" b="1" kern="0" dirty="0"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endParaRPr>
            </a:p>
          </p:txBody>
        </p:sp>
      </p:grpSp>
      <p:grpSp>
        <p:nvGrpSpPr>
          <p:cNvPr id="184" name="グループ化 183">
            <a:extLst>
              <a:ext uri="{FF2B5EF4-FFF2-40B4-BE49-F238E27FC236}">
                <a16:creationId xmlns:a16="http://schemas.microsoft.com/office/drawing/2014/main" id="{BB618D1F-F92A-B244-8D88-E286208453E4}"/>
              </a:ext>
            </a:extLst>
          </p:cNvPr>
          <p:cNvGrpSpPr/>
          <p:nvPr/>
        </p:nvGrpSpPr>
        <p:grpSpPr>
          <a:xfrm>
            <a:off x="9954385" y="5249335"/>
            <a:ext cx="792206" cy="243204"/>
            <a:chOff x="9372917" y="3390055"/>
            <a:chExt cx="792206" cy="243204"/>
          </a:xfrm>
        </p:grpSpPr>
        <p:cxnSp>
          <p:nvCxnSpPr>
            <p:cNvPr id="61" name="直線矢印コネクタ 60">
              <a:extLst>
                <a:ext uri="{FF2B5EF4-FFF2-40B4-BE49-F238E27FC236}">
                  <a16:creationId xmlns:a16="http://schemas.microsoft.com/office/drawing/2014/main" id="{C1658ADC-E6AE-284E-F48B-CAAB277FEC42}"/>
                </a:ext>
              </a:extLst>
            </p:cNvPr>
            <p:cNvCxnSpPr>
              <a:cxnSpLocks/>
            </p:cNvCxnSpPr>
            <p:nvPr/>
          </p:nvCxnSpPr>
          <p:spPr>
            <a:xfrm>
              <a:off x="9372917" y="3633259"/>
              <a:ext cx="792206" cy="0"/>
            </a:xfrm>
            <a:prstGeom prst="straightConnector1">
              <a:avLst/>
            </a:prstGeom>
            <a:noFill/>
            <a:ln w="19050" cap="flat" cmpd="sng" algn="ctr">
              <a:solidFill>
                <a:srgbClr val="94CFEC"/>
              </a:solidFill>
              <a:prstDash val="solid"/>
              <a:headEnd type="arrow" w="lg" len="med"/>
              <a:tailEnd type="arrow" w="lg" len="med"/>
            </a:ln>
            <a:effectLst/>
          </p:spPr>
        </p:cxnSp>
        <p:sp>
          <p:nvSpPr>
            <p:cNvPr id="62" name="正方形/長方形 61">
              <a:extLst>
                <a:ext uri="{FF2B5EF4-FFF2-40B4-BE49-F238E27FC236}">
                  <a16:creationId xmlns:a16="http://schemas.microsoft.com/office/drawing/2014/main" id="{9A043CA3-D19E-527B-D930-BE8C4D9A314F}"/>
                </a:ext>
              </a:extLst>
            </p:cNvPr>
            <p:cNvSpPr/>
            <p:nvPr/>
          </p:nvSpPr>
          <p:spPr bwMode="gray">
            <a:xfrm>
              <a:off x="9498295" y="3390055"/>
              <a:ext cx="512961" cy="184666"/>
            </a:xfrm>
            <a:prstGeom prst="rect">
              <a:avLst/>
            </a:prstGeom>
            <a:solidFill>
              <a:sysClr val="window" lastClr="FFFFFF"/>
            </a:solidFill>
            <a:ln w="6350">
              <a:noFill/>
              <a:miter lim="800000"/>
              <a:headEnd/>
              <a:tailEnd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200" b="1" kern="0" dirty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●</a:t>
              </a:r>
              <a:r>
                <a:rPr kumimoji="0" lang="ja-JP" altLang="en-US" sz="12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分</a:t>
              </a:r>
              <a:r>
                <a:rPr kumimoji="0" lang="en-US" altLang="ja-JP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/</a:t>
              </a:r>
              <a:r>
                <a:rPr kumimoji="0" lang="ja-JP" altLang="en-US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回</a:t>
              </a:r>
              <a:endParaRPr kumimoji="0" lang="ja-JP" altLang="en-US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endParaRPr>
            </a:p>
          </p:txBody>
        </p:sp>
      </p:grpSp>
      <p:grpSp>
        <p:nvGrpSpPr>
          <p:cNvPr id="185" name="グループ化 184">
            <a:extLst>
              <a:ext uri="{FF2B5EF4-FFF2-40B4-BE49-F238E27FC236}">
                <a16:creationId xmlns:a16="http://schemas.microsoft.com/office/drawing/2014/main" id="{308AEB60-0B58-0DF1-B757-93E32BF19641}"/>
              </a:ext>
            </a:extLst>
          </p:cNvPr>
          <p:cNvGrpSpPr/>
          <p:nvPr/>
        </p:nvGrpSpPr>
        <p:grpSpPr>
          <a:xfrm>
            <a:off x="11014897" y="5249335"/>
            <a:ext cx="792206" cy="243204"/>
            <a:chOff x="10433429" y="3390055"/>
            <a:chExt cx="792206" cy="243204"/>
          </a:xfrm>
        </p:grpSpPr>
        <p:cxnSp>
          <p:nvCxnSpPr>
            <p:cNvPr id="63" name="直線矢印コネクタ 62">
              <a:extLst>
                <a:ext uri="{FF2B5EF4-FFF2-40B4-BE49-F238E27FC236}">
                  <a16:creationId xmlns:a16="http://schemas.microsoft.com/office/drawing/2014/main" id="{9AAF76C2-AF72-8726-60B4-D32B1C0CA610}"/>
                </a:ext>
              </a:extLst>
            </p:cNvPr>
            <p:cNvCxnSpPr>
              <a:cxnSpLocks/>
            </p:cNvCxnSpPr>
            <p:nvPr/>
          </p:nvCxnSpPr>
          <p:spPr>
            <a:xfrm>
              <a:off x="10433429" y="3633259"/>
              <a:ext cx="792206" cy="0"/>
            </a:xfrm>
            <a:prstGeom prst="straightConnector1">
              <a:avLst/>
            </a:prstGeom>
            <a:noFill/>
            <a:ln w="19050" cap="flat" cmpd="sng" algn="ctr">
              <a:solidFill>
                <a:srgbClr val="94CFEC"/>
              </a:solidFill>
              <a:prstDash val="solid"/>
              <a:headEnd type="arrow" w="lg" len="med"/>
              <a:tailEnd type="arrow" w="lg" len="med"/>
            </a:ln>
            <a:effectLst/>
          </p:spPr>
        </p:cxnSp>
        <p:sp>
          <p:nvSpPr>
            <p:cNvPr id="64" name="正方形/長方形 63">
              <a:extLst>
                <a:ext uri="{FF2B5EF4-FFF2-40B4-BE49-F238E27FC236}">
                  <a16:creationId xmlns:a16="http://schemas.microsoft.com/office/drawing/2014/main" id="{7A7B8F0E-BBC5-5040-71B8-72166A3ED5A0}"/>
                </a:ext>
              </a:extLst>
            </p:cNvPr>
            <p:cNvSpPr/>
            <p:nvPr/>
          </p:nvSpPr>
          <p:spPr bwMode="gray">
            <a:xfrm>
              <a:off x="10481584" y="3390055"/>
              <a:ext cx="724557" cy="184666"/>
            </a:xfrm>
            <a:prstGeom prst="rect">
              <a:avLst/>
            </a:prstGeom>
            <a:solidFill>
              <a:sysClr val="window" lastClr="FFFFFF"/>
            </a:solidFill>
            <a:ln w="6350">
              <a:noFill/>
              <a:miter lim="800000"/>
              <a:headEnd/>
              <a:tailEnd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200" b="1" kern="0" dirty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●</a:t>
              </a:r>
              <a:r>
                <a:rPr kumimoji="0" lang="ja-JP" altLang="en-US" sz="12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分</a:t>
              </a:r>
              <a:r>
                <a:rPr kumimoji="0" lang="en-US" altLang="ja-JP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/</a:t>
              </a:r>
              <a:r>
                <a:rPr kumimoji="0" lang="ja-JP" altLang="en-US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年・台</a:t>
              </a:r>
              <a:endParaRPr kumimoji="0" lang="ja-JP" altLang="en-US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endParaRPr>
            </a:p>
          </p:txBody>
        </p:sp>
      </p:grpSp>
      <p:grpSp>
        <p:nvGrpSpPr>
          <p:cNvPr id="71" name="グループ化 70">
            <a:extLst>
              <a:ext uri="{FF2B5EF4-FFF2-40B4-BE49-F238E27FC236}">
                <a16:creationId xmlns:a16="http://schemas.microsoft.com/office/drawing/2014/main" id="{F63C5FE4-0657-4FE0-9603-5D6B115920A9}"/>
              </a:ext>
            </a:extLst>
          </p:cNvPr>
          <p:cNvGrpSpPr/>
          <p:nvPr/>
        </p:nvGrpSpPr>
        <p:grpSpPr>
          <a:xfrm>
            <a:off x="4665693" y="6615770"/>
            <a:ext cx="785196" cy="268287"/>
            <a:chOff x="2790602" y="5235534"/>
            <a:chExt cx="785196" cy="268287"/>
          </a:xfrm>
          <a:solidFill>
            <a:schemeClr val="bg1"/>
          </a:solidFill>
        </p:grpSpPr>
        <p:cxnSp>
          <p:nvCxnSpPr>
            <p:cNvPr id="72" name="直線矢印コネクタ 71">
              <a:extLst>
                <a:ext uri="{FF2B5EF4-FFF2-40B4-BE49-F238E27FC236}">
                  <a16:creationId xmlns:a16="http://schemas.microsoft.com/office/drawing/2014/main" id="{76F730CC-039C-81D2-35A6-8933A6C2E75B}"/>
                </a:ext>
              </a:extLst>
            </p:cNvPr>
            <p:cNvCxnSpPr>
              <a:cxnSpLocks/>
            </p:cNvCxnSpPr>
            <p:nvPr/>
          </p:nvCxnSpPr>
          <p:spPr>
            <a:xfrm>
              <a:off x="2790602" y="5503821"/>
              <a:ext cx="785196" cy="0"/>
            </a:xfrm>
            <a:prstGeom prst="straightConnector1">
              <a:avLst/>
            </a:prstGeom>
            <a:grpFill/>
            <a:ln w="19050" cap="flat" cmpd="sng" algn="ctr">
              <a:solidFill>
                <a:sysClr val="windowText" lastClr="000000"/>
              </a:solidFill>
              <a:prstDash val="solid"/>
              <a:headEnd type="arrow" w="lg" len="med"/>
              <a:tailEnd type="arrow" w="lg" len="med"/>
            </a:ln>
            <a:effectLst/>
          </p:spPr>
        </p:cxnSp>
        <p:sp>
          <p:nvSpPr>
            <p:cNvPr id="73" name="正方形/長方形 72">
              <a:extLst>
                <a:ext uri="{FF2B5EF4-FFF2-40B4-BE49-F238E27FC236}">
                  <a16:creationId xmlns:a16="http://schemas.microsoft.com/office/drawing/2014/main" id="{F4DB5B30-3565-CAAE-EFD6-7AD9209F63B6}"/>
                </a:ext>
              </a:extLst>
            </p:cNvPr>
            <p:cNvSpPr/>
            <p:nvPr/>
          </p:nvSpPr>
          <p:spPr bwMode="gray">
            <a:xfrm>
              <a:off x="2926719" y="5235534"/>
              <a:ext cx="512962" cy="184666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●分</a:t>
              </a:r>
              <a:r>
                <a:rPr kumimoji="0" lang="en-US" altLang="ja-JP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/</a:t>
              </a:r>
              <a:r>
                <a:rPr kumimoji="0" lang="ja-JP" alt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回</a:t>
              </a:r>
              <a:endParaRPr kumimoji="0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endParaRPr>
            </a:p>
          </p:txBody>
        </p:sp>
      </p:grpSp>
      <p:sp>
        <p:nvSpPr>
          <p:cNvPr id="83" name="タイトル 4">
            <a:extLst>
              <a:ext uri="{FF2B5EF4-FFF2-40B4-BE49-F238E27FC236}">
                <a16:creationId xmlns:a16="http://schemas.microsoft.com/office/drawing/2014/main" id="{ADFCC734-66AF-5CEA-5AC6-C04D8D842A55}"/>
              </a:ext>
            </a:extLst>
          </p:cNvPr>
          <p:cNvSpPr txBox="1">
            <a:spLocks/>
          </p:cNvSpPr>
          <p:nvPr/>
        </p:nvSpPr>
        <p:spPr>
          <a:xfrm>
            <a:off x="1191070" y="2050306"/>
            <a:ext cx="10972798" cy="39960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60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000" b="1" dirty="0">
                <a:solidFill>
                  <a:schemeClr val="bg1"/>
                </a:solidFill>
              </a:rPr>
              <a:t>製品カテゴリ名　業務プロセス</a:t>
            </a:r>
          </a:p>
        </p:txBody>
      </p:sp>
      <p:sp>
        <p:nvSpPr>
          <p:cNvPr id="86" name="正方形/長方形 85">
            <a:extLst>
              <a:ext uri="{FF2B5EF4-FFF2-40B4-BE49-F238E27FC236}">
                <a16:creationId xmlns:a16="http://schemas.microsoft.com/office/drawing/2014/main" id="{5163FCC5-5F80-80CA-4B95-6C6727804837}"/>
              </a:ext>
            </a:extLst>
          </p:cNvPr>
          <p:cNvSpPr/>
          <p:nvPr/>
        </p:nvSpPr>
        <p:spPr bwMode="gray">
          <a:xfrm>
            <a:off x="9943155" y="2860960"/>
            <a:ext cx="302400" cy="104676"/>
          </a:xfrm>
          <a:prstGeom prst="rect">
            <a:avLst/>
          </a:prstGeom>
          <a:solidFill>
            <a:srgbClr val="94CFEC">
              <a:lumMod val="20000"/>
              <a:lumOff val="80000"/>
            </a:srgbClr>
          </a:solidFill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87" name="正方形/長方形 86">
            <a:extLst>
              <a:ext uri="{FF2B5EF4-FFF2-40B4-BE49-F238E27FC236}">
                <a16:creationId xmlns:a16="http://schemas.microsoft.com/office/drawing/2014/main" id="{3309C67D-790B-E181-E74D-49CC274BAE68}"/>
              </a:ext>
            </a:extLst>
          </p:cNvPr>
          <p:cNvSpPr/>
          <p:nvPr/>
        </p:nvSpPr>
        <p:spPr bwMode="gray">
          <a:xfrm>
            <a:off x="9943155" y="3238900"/>
            <a:ext cx="302400" cy="104676"/>
          </a:xfrm>
          <a:prstGeom prst="rect">
            <a:avLst/>
          </a:prstGeom>
          <a:solidFill>
            <a:srgbClr val="FFFFFF">
              <a:lumMod val="85000"/>
            </a:srgbClr>
          </a:solidFill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88" name="四角形: 角を丸くする 87">
            <a:extLst>
              <a:ext uri="{FF2B5EF4-FFF2-40B4-BE49-F238E27FC236}">
                <a16:creationId xmlns:a16="http://schemas.microsoft.com/office/drawing/2014/main" id="{6E746AEF-5BA0-DE60-FE65-F85210037689}"/>
              </a:ext>
            </a:extLst>
          </p:cNvPr>
          <p:cNvSpPr/>
          <p:nvPr/>
        </p:nvSpPr>
        <p:spPr bwMode="gray">
          <a:xfrm>
            <a:off x="9943155" y="2538484"/>
            <a:ext cx="302400" cy="104676"/>
          </a:xfrm>
          <a:prstGeom prst="roundRect">
            <a:avLst/>
          </a:prstGeom>
          <a:solidFill>
            <a:srgbClr val="94CFEC">
              <a:lumMod val="20000"/>
              <a:lumOff val="80000"/>
            </a:srgbClr>
          </a:solidFill>
          <a:ln w="31750" cmpd="dbl">
            <a:solidFill>
              <a:srgbClr val="94CFEC"/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89" name="正方形/長方形 88">
            <a:extLst>
              <a:ext uri="{FF2B5EF4-FFF2-40B4-BE49-F238E27FC236}">
                <a16:creationId xmlns:a16="http://schemas.microsoft.com/office/drawing/2014/main" id="{F13FA5D7-FB03-D186-AF86-F7943BE76FB1}"/>
              </a:ext>
            </a:extLst>
          </p:cNvPr>
          <p:cNvSpPr/>
          <p:nvPr/>
        </p:nvSpPr>
        <p:spPr bwMode="gray">
          <a:xfrm>
            <a:off x="10317555" y="2860960"/>
            <a:ext cx="1958992" cy="10467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人手処理</a:t>
            </a:r>
            <a:r>
              <a:rPr kumimoji="0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(</a:t>
            </a: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導入後追加</a:t>
            </a:r>
            <a:r>
              <a:rPr kumimoji="0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)</a:t>
            </a:r>
            <a:endParaRPr kumimoji="0" lang="ja-JP" altLang="en-US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90" name="正方形/長方形 89">
            <a:extLst>
              <a:ext uri="{FF2B5EF4-FFF2-40B4-BE49-F238E27FC236}">
                <a16:creationId xmlns:a16="http://schemas.microsoft.com/office/drawing/2014/main" id="{7BD3772A-BBC4-E45F-EBB8-684C6773E438}"/>
              </a:ext>
            </a:extLst>
          </p:cNvPr>
          <p:cNvSpPr/>
          <p:nvPr/>
        </p:nvSpPr>
        <p:spPr bwMode="gray">
          <a:xfrm>
            <a:off x="10317555" y="3238900"/>
            <a:ext cx="1958992" cy="10467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人手処理</a:t>
            </a:r>
            <a:r>
              <a:rPr kumimoji="0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(</a:t>
            </a: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機器代替対象</a:t>
            </a:r>
            <a:r>
              <a:rPr kumimoji="0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)</a:t>
            </a:r>
          </a:p>
        </p:txBody>
      </p:sp>
      <p:sp>
        <p:nvSpPr>
          <p:cNvPr id="91" name="正方形/長方形 90">
            <a:extLst>
              <a:ext uri="{FF2B5EF4-FFF2-40B4-BE49-F238E27FC236}">
                <a16:creationId xmlns:a16="http://schemas.microsoft.com/office/drawing/2014/main" id="{483C98F8-D85C-DC94-47A0-85145BD93C68}"/>
              </a:ext>
            </a:extLst>
          </p:cNvPr>
          <p:cNvSpPr/>
          <p:nvPr/>
        </p:nvSpPr>
        <p:spPr bwMode="gray">
          <a:xfrm>
            <a:off x="10317555" y="2538484"/>
            <a:ext cx="1958992" cy="10467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機器処理</a:t>
            </a:r>
            <a:r>
              <a:rPr kumimoji="0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(</a:t>
            </a: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全機種</a:t>
            </a:r>
            <a:r>
              <a:rPr kumimoji="0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)</a:t>
            </a:r>
          </a:p>
        </p:txBody>
      </p:sp>
      <p:sp>
        <p:nvSpPr>
          <p:cNvPr id="92" name="正方形/長方形 91">
            <a:extLst>
              <a:ext uri="{FF2B5EF4-FFF2-40B4-BE49-F238E27FC236}">
                <a16:creationId xmlns:a16="http://schemas.microsoft.com/office/drawing/2014/main" id="{6FFE27CC-4A19-7F5D-C01E-FA79C2F85269}"/>
              </a:ext>
            </a:extLst>
          </p:cNvPr>
          <p:cNvSpPr/>
          <p:nvPr/>
        </p:nvSpPr>
        <p:spPr bwMode="gray">
          <a:xfrm>
            <a:off x="9943156" y="3400137"/>
            <a:ext cx="302400" cy="104676"/>
          </a:xfrm>
          <a:prstGeom prst="rect">
            <a:avLst/>
          </a:prstGeom>
          <a:solidFill>
            <a:srgbClr val="FFFFFF"/>
          </a:solidFill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93" name="正方形/長方形 92">
            <a:extLst>
              <a:ext uri="{FF2B5EF4-FFF2-40B4-BE49-F238E27FC236}">
                <a16:creationId xmlns:a16="http://schemas.microsoft.com/office/drawing/2014/main" id="{DE1F1E3D-9B19-D573-6BB8-BE2E7B2C99F1}"/>
              </a:ext>
            </a:extLst>
          </p:cNvPr>
          <p:cNvSpPr/>
          <p:nvPr/>
        </p:nvSpPr>
        <p:spPr bwMode="gray">
          <a:xfrm>
            <a:off x="10317555" y="3400137"/>
            <a:ext cx="1958992" cy="10467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人手処理</a:t>
            </a:r>
            <a:r>
              <a:rPr kumimoji="0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(</a:t>
            </a: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上記以外</a:t>
            </a:r>
            <a:r>
              <a:rPr kumimoji="0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)</a:t>
            </a:r>
          </a:p>
        </p:txBody>
      </p:sp>
      <p:sp>
        <p:nvSpPr>
          <p:cNvPr id="94" name="四角形: 角を丸くする 93">
            <a:extLst>
              <a:ext uri="{FF2B5EF4-FFF2-40B4-BE49-F238E27FC236}">
                <a16:creationId xmlns:a16="http://schemas.microsoft.com/office/drawing/2014/main" id="{BFCDC036-7B80-B64E-03FD-12D3AF00AD22}"/>
              </a:ext>
            </a:extLst>
          </p:cNvPr>
          <p:cNvSpPr/>
          <p:nvPr/>
        </p:nvSpPr>
        <p:spPr bwMode="gray">
          <a:xfrm>
            <a:off x="9943155" y="2699722"/>
            <a:ext cx="302400" cy="104676"/>
          </a:xfrm>
          <a:prstGeom prst="roundRect">
            <a:avLst/>
          </a:prstGeom>
          <a:pattFill prst="ltUpDiag">
            <a:fgClr>
              <a:srgbClr val="94CFEC"/>
            </a:fgClr>
            <a:bgClr>
              <a:srgbClr val="FFFFFF"/>
            </a:bgClr>
          </a:pattFill>
          <a:ln w="31750" cmpd="dbl">
            <a:solidFill>
              <a:srgbClr val="94CFEC"/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95" name="正方形/長方形 94">
            <a:extLst>
              <a:ext uri="{FF2B5EF4-FFF2-40B4-BE49-F238E27FC236}">
                <a16:creationId xmlns:a16="http://schemas.microsoft.com/office/drawing/2014/main" id="{E96C8C75-BEF9-46AB-C001-BB002239D569}"/>
              </a:ext>
            </a:extLst>
          </p:cNvPr>
          <p:cNvSpPr/>
          <p:nvPr/>
        </p:nvSpPr>
        <p:spPr bwMode="gray">
          <a:xfrm>
            <a:off x="10317555" y="2699722"/>
            <a:ext cx="1958992" cy="10467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機器処理</a:t>
            </a:r>
            <a:r>
              <a:rPr kumimoji="0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(</a:t>
            </a: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機能の有無で変化</a:t>
            </a:r>
            <a:r>
              <a:rPr kumimoji="0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)</a:t>
            </a:r>
          </a:p>
        </p:txBody>
      </p:sp>
      <p:sp>
        <p:nvSpPr>
          <p:cNvPr id="96" name="四角形: 角を丸くする 95">
            <a:extLst>
              <a:ext uri="{FF2B5EF4-FFF2-40B4-BE49-F238E27FC236}">
                <a16:creationId xmlns:a16="http://schemas.microsoft.com/office/drawing/2014/main" id="{517DCE86-3B2A-C3C1-A4C5-C2E9FD22FB7C}"/>
              </a:ext>
            </a:extLst>
          </p:cNvPr>
          <p:cNvSpPr/>
          <p:nvPr/>
        </p:nvSpPr>
        <p:spPr bwMode="gray">
          <a:xfrm>
            <a:off x="4670878" y="4612072"/>
            <a:ext cx="1206520" cy="539995"/>
          </a:xfrm>
          <a:prstGeom prst="roundRect">
            <a:avLst/>
          </a:prstGeom>
          <a:solidFill>
            <a:srgbClr val="94CFEC">
              <a:lumMod val="20000"/>
              <a:lumOff val="80000"/>
            </a:srgbClr>
          </a:solidFill>
          <a:ln w="31750" cmpd="dbl">
            <a:solidFill>
              <a:srgbClr val="94CFEC"/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機器処理①②</a:t>
            </a:r>
            <a:endParaRPr kumimoji="0" lang="ja-JP" alt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6C2D8455-8D5E-6691-3C99-92C57443F78A}"/>
              </a:ext>
            </a:extLst>
          </p:cNvPr>
          <p:cNvSpPr/>
          <p:nvPr/>
        </p:nvSpPr>
        <p:spPr bwMode="gray">
          <a:xfrm>
            <a:off x="3435446" y="5595550"/>
            <a:ext cx="739991" cy="539995"/>
          </a:xfrm>
          <a:prstGeom prst="rect">
            <a:avLst/>
          </a:prstGeom>
          <a:solidFill>
            <a:srgbClr val="94CFEC">
              <a:lumMod val="20000"/>
              <a:lumOff val="80000"/>
            </a:srgbClr>
          </a:solidFill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機器設定</a:t>
            </a:r>
          </a:p>
        </p:txBody>
      </p:sp>
      <p:cxnSp>
        <p:nvCxnSpPr>
          <p:cNvPr id="103" name="直線矢印コネクタ 102">
            <a:extLst>
              <a:ext uri="{FF2B5EF4-FFF2-40B4-BE49-F238E27FC236}">
                <a16:creationId xmlns:a16="http://schemas.microsoft.com/office/drawing/2014/main" id="{D47C28C4-2670-2E67-EE74-EEA46FBC7C8A}"/>
              </a:ext>
            </a:extLst>
          </p:cNvPr>
          <p:cNvCxnSpPr>
            <a:cxnSpLocks/>
            <a:stCxn id="37" idx="3"/>
            <a:endCxn id="101" idx="1"/>
          </p:cNvCxnSpPr>
          <p:nvPr/>
        </p:nvCxnSpPr>
        <p:spPr>
          <a:xfrm flipV="1">
            <a:off x="3279332" y="5865548"/>
            <a:ext cx="156114" cy="3"/>
          </a:xfrm>
          <a:prstGeom prst="straightConnector1">
            <a:avLst/>
          </a:prstGeom>
          <a:noFill/>
          <a:ln w="12700" cap="flat" cmpd="sng" algn="ctr">
            <a:solidFill>
              <a:srgbClr val="9E9E9E"/>
            </a:solidFill>
            <a:prstDash val="solid"/>
            <a:miter lim="800000"/>
            <a:tailEnd type="triangle"/>
          </a:ln>
          <a:effectLst/>
        </p:spPr>
      </p:cxnSp>
      <p:grpSp>
        <p:nvGrpSpPr>
          <p:cNvPr id="181" name="グループ化 180">
            <a:extLst>
              <a:ext uri="{FF2B5EF4-FFF2-40B4-BE49-F238E27FC236}">
                <a16:creationId xmlns:a16="http://schemas.microsoft.com/office/drawing/2014/main" id="{AA181F1A-001F-8498-6E20-083F078E3449}"/>
              </a:ext>
            </a:extLst>
          </p:cNvPr>
          <p:cNvGrpSpPr/>
          <p:nvPr/>
        </p:nvGrpSpPr>
        <p:grpSpPr>
          <a:xfrm>
            <a:off x="3435446" y="5249336"/>
            <a:ext cx="792206" cy="243203"/>
            <a:chOff x="2856500" y="3390056"/>
            <a:chExt cx="792206" cy="243203"/>
          </a:xfrm>
        </p:grpSpPr>
        <p:cxnSp>
          <p:nvCxnSpPr>
            <p:cNvPr id="113" name="直線矢印コネクタ 112">
              <a:extLst>
                <a:ext uri="{FF2B5EF4-FFF2-40B4-BE49-F238E27FC236}">
                  <a16:creationId xmlns:a16="http://schemas.microsoft.com/office/drawing/2014/main" id="{8B8A193D-347C-0998-2CB5-533E4A46B1C4}"/>
                </a:ext>
              </a:extLst>
            </p:cNvPr>
            <p:cNvCxnSpPr>
              <a:cxnSpLocks/>
            </p:cNvCxnSpPr>
            <p:nvPr/>
          </p:nvCxnSpPr>
          <p:spPr>
            <a:xfrm>
              <a:off x="2856500" y="3633259"/>
              <a:ext cx="792206" cy="0"/>
            </a:xfrm>
            <a:prstGeom prst="straightConnector1">
              <a:avLst/>
            </a:prstGeom>
            <a:noFill/>
            <a:ln w="19050" cap="flat" cmpd="sng" algn="ctr">
              <a:solidFill>
                <a:srgbClr val="94CFEC"/>
              </a:solidFill>
              <a:prstDash val="solid"/>
              <a:headEnd type="arrow" w="lg" len="med"/>
              <a:tailEnd type="arrow" w="lg" len="med"/>
            </a:ln>
            <a:effectLst/>
          </p:spPr>
        </p:cxnSp>
        <p:sp>
          <p:nvSpPr>
            <p:cNvPr id="114" name="正方形/長方形 113">
              <a:extLst>
                <a:ext uri="{FF2B5EF4-FFF2-40B4-BE49-F238E27FC236}">
                  <a16:creationId xmlns:a16="http://schemas.microsoft.com/office/drawing/2014/main" id="{05129F2D-F3D1-9435-F6B6-DA150A665F46}"/>
                </a:ext>
              </a:extLst>
            </p:cNvPr>
            <p:cNvSpPr/>
            <p:nvPr/>
          </p:nvSpPr>
          <p:spPr bwMode="gray">
            <a:xfrm>
              <a:off x="2919367" y="3390056"/>
              <a:ext cx="648265" cy="184666"/>
            </a:xfrm>
            <a:prstGeom prst="rect">
              <a:avLst/>
            </a:prstGeom>
            <a:solidFill>
              <a:schemeClr val="bg1"/>
            </a:solidFill>
            <a:ln w="6350">
              <a:noFill/>
              <a:miter lim="800000"/>
              <a:headEnd/>
              <a:tailEnd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algn="ctr" fontAlgn="base">
                <a:spcAft>
                  <a:spcPts val="300"/>
                </a:spcAft>
              </a:pPr>
              <a:r>
                <a:rPr lang="ja-JP" altLang="en-US" sz="1200" b="1" kern="0" dirty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●分</a:t>
              </a:r>
              <a:r>
                <a:rPr lang="en-US" altLang="ja-JP" sz="1200" kern="0" dirty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/</a:t>
              </a:r>
              <a:r>
                <a:rPr lang="ja-JP" altLang="en-US" sz="1100" kern="0" dirty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回</a:t>
              </a:r>
              <a:endParaRPr lang="ja-JP" altLang="en-US" sz="1100" b="1" kern="0" dirty="0"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endParaRPr>
            </a:p>
          </p:txBody>
        </p:sp>
      </p:grpSp>
      <p:sp>
        <p:nvSpPr>
          <p:cNvPr id="118" name="正方形/長方形 117">
            <a:extLst>
              <a:ext uri="{FF2B5EF4-FFF2-40B4-BE49-F238E27FC236}">
                <a16:creationId xmlns:a16="http://schemas.microsoft.com/office/drawing/2014/main" id="{E52808FE-F7D2-C72E-0A78-C889D95D0C60}"/>
              </a:ext>
            </a:extLst>
          </p:cNvPr>
          <p:cNvSpPr/>
          <p:nvPr/>
        </p:nvSpPr>
        <p:spPr bwMode="gray">
          <a:xfrm>
            <a:off x="5763959" y="7000874"/>
            <a:ext cx="785196" cy="540000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人手処理</a:t>
            </a:r>
            <a:endParaRPr kumimoji="0" lang="en-US" altLang="ja-JP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②</a:t>
            </a:r>
            <a:endParaRPr kumimoji="0" lang="ja-JP" alt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grpSp>
        <p:nvGrpSpPr>
          <p:cNvPr id="119" name="グループ化 118">
            <a:extLst>
              <a:ext uri="{FF2B5EF4-FFF2-40B4-BE49-F238E27FC236}">
                <a16:creationId xmlns:a16="http://schemas.microsoft.com/office/drawing/2014/main" id="{9053A152-80ED-131D-8D85-F15E950BBD9C}"/>
              </a:ext>
            </a:extLst>
          </p:cNvPr>
          <p:cNvGrpSpPr/>
          <p:nvPr/>
        </p:nvGrpSpPr>
        <p:grpSpPr>
          <a:xfrm>
            <a:off x="5766930" y="6615770"/>
            <a:ext cx="785196" cy="268287"/>
            <a:chOff x="2790602" y="5235534"/>
            <a:chExt cx="785196" cy="268287"/>
          </a:xfrm>
          <a:solidFill>
            <a:schemeClr val="bg1"/>
          </a:solidFill>
        </p:grpSpPr>
        <p:cxnSp>
          <p:nvCxnSpPr>
            <p:cNvPr id="120" name="直線矢印コネクタ 119">
              <a:extLst>
                <a:ext uri="{FF2B5EF4-FFF2-40B4-BE49-F238E27FC236}">
                  <a16:creationId xmlns:a16="http://schemas.microsoft.com/office/drawing/2014/main" id="{A865C94E-90DC-BC38-0F6B-C264B47B6A51}"/>
                </a:ext>
              </a:extLst>
            </p:cNvPr>
            <p:cNvCxnSpPr>
              <a:cxnSpLocks/>
            </p:cNvCxnSpPr>
            <p:nvPr/>
          </p:nvCxnSpPr>
          <p:spPr>
            <a:xfrm>
              <a:off x="2790602" y="5503821"/>
              <a:ext cx="785196" cy="0"/>
            </a:xfrm>
            <a:prstGeom prst="straightConnector1">
              <a:avLst/>
            </a:prstGeom>
            <a:grpFill/>
            <a:ln w="19050" cap="flat" cmpd="sng" algn="ctr">
              <a:solidFill>
                <a:sysClr val="windowText" lastClr="000000"/>
              </a:solidFill>
              <a:prstDash val="solid"/>
              <a:headEnd type="arrow" w="lg" len="med"/>
              <a:tailEnd type="arrow" w="lg" len="med"/>
            </a:ln>
            <a:effectLst/>
          </p:spPr>
        </p:cxnSp>
        <p:sp>
          <p:nvSpPr>
            <p:cNvPr id="121" name="正方形/長方形 120">
              <a:extLst>
                <a:ext uri="{FF2B5EF4-FFF2-40B4-BE49-F238E27FC236}">
                  <a16:creationId xmlns:a16="http://schemas.microsoft.com/office/drawing/2014/main" id="{1A4B3411-1B59-C963-9F6E-EC53F12B407F}"/>
                </a:ext>
              </a:extLst>
            </p:cNvPr>
            <p:cNvSpPr/>
            <p:nvPr/>
          </p:nvSpPr>
          <p:spPr bwMode="gray">
            <a:xfrm>
              <a:off x="2926719" y="5235534"/>
              <a:ext cx="512961" cy="184666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●分</a:t>
              </a:r>
              <a:r>
                <a:rPr kumimoji="0" lang="en-US" altLang="ja-JP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/</a:t>
              </a:r>
              <a:r>
                <a:rPr kumimoji="0" lang="ja-JP" alt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回</a:t>
              </a:r>
              <a:endParaRPr kumimoji="0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endParaRPr>
            </a:p>
          </p:txBody>
        </p:sp>
      </p:grpSp>
      <p:sp>
        <p:nvSpPr>
          <p:cNvPr id="136" name="正方形/長方形 135">
            <a:extLst>
              <a:ext uri="{FF2B5EF4-FFF2-40B4-BE49-F238E27FC236}">
                <a16:creationId xmlns:a16="http://schemas.microsoft.com/office/drawing/2014/main" id="{50B1216A-AD75-033E-44FE-246C3F8BBA8E}"/>
              </a:ext>
            </a:extLst>
          </p:cNvPr>
          <p:cNvSpPr/>
          <p:nvPr/>
        </p:nvSpPr>
        <p:spPr bwMode="gray">
          <a:xfrm>
            <a:off x="7942562" y="5595550"/>
            <a:ext cx="533779" cy="539995"/>
          </a:xfrm>
          <a:prstGeom prst="rect">
            <a:avLst/>
          </a:prstGeom>
          <a:solidFill>
            <a:srgbClr val="94CFEC">
              <a:lumMod val="20000"/>
              <a:lumOff val="80000"/>
            </a:srgbClr>
          </a:solidFill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確認</a:t>
            </a:r>
            <a:endParaRPr kumimoji="0" lang="ja-JP" alt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grpSp>
        <p:nvGrpSpPr>
          <p:cNvPr id="183" name="グループ化 182">
            <a:extLst>
              <a:ext uri="{FF2B5EF4-FFF2-40B4-BE49-F238E27FC236}">
                <a16:creationId xmlns:a16="http://schemas.microsoft.com/office/drawing/2014/main" id="{CFF74772-A55F-290C-AC07-EF1475A3C901}"/>
              </a:ext>
            </a:extLst>
          </p:cNvPr>
          <p:cNvGrpSpPr/>
          <p:nvPr/>
        </p:nvGrpSpPr>
        <p:grpSpPr>
          <a:xfrm>
            <a:off x="7818751" y="5249335"/>
            <a:ext cx="771526" cy="243204"/>
            <a:chOff x="7145843" y="3390055"/>
            <a:chExt cx="771526" cy="243204"/>
          </a:xfrm>
        </p:grpSpPr>
        <p:cxnSp>
          <p:nvCxnSpPr>
            <p:cNvPr id="137" name="直線矢印コネクタ 136">
              <a:extLst>
                <a:ext uri="{FF2B5EF4-FFF2-40B4-BE49-F238E27FC236}">
                  <a16:creationId xmlns:a16="http://schemas.microsoft.com/office/drawing/2014/main" id="{0526D900-F474-D04C-CFE8-4F86A8888F9B}"/>
                </a:ext>
              </a:extLst>
            </p:cNvPr>
            <p:cNvCxnSpPr>
              <a:cxnSpLocks/>
            </p:cNvCxnSpPr>
            <p:nvPr/>
          </p:nvCxnSpPr>
          <p:spPr>
            <a:xfrm>
              <a:off x="7272176" y="3633259"/>
              <a:ext cx="531257" cy="0"/>
            </a:xfrm>
            <a:prstGeom prst="straightConnector1">
              <a:avLst/>
            </a:prstGeom>
            <a:noFill/>
            <a:ln w="19050" cap="flat" cmpd="sng" algn="ctr">
              <a:solidFill>
                <a:srgbClr val="94CFEC"/>
              </a:solidFill>
              <a:prstDash val="solid"/>
              <a:headEnd type="arrow" w="lg" len="med"/>
              <a:tailEnd type="arrow" w="lg" len="med"/>
            </a:ln>
            <a:effectLst/>
          </p:spPr>
        </p:cxnSp>
        <p:sp>
          <p:nvSpPr>
            <p:cNvPr id="138" name="正方形/長方形 137">
              <a:extLst>
                <a:ext uri="{FF2B5EF4-FFF2-40B4-BE49-F238E27FC236}">
                  <a16:creationId xmlns:a16="http://schemas.microsoft.com/office/drawing/2014/main" id="{C4D132E8-7127-2EC2-9221-5218EB5741B5}"/>
                </a:ext>
              </a:extLst>
            </p:cNvPr>
            <p:cNvSpPr/>
            <p:nvPr/>
          </p:nvSpPr>
          <p:spPr bwMode="gray">
            <a:xfrm>
              <a:off x="7145843" y="3390055"/>
              <a:ext cx="771526" cy="184666"/>
            </a:xfrm>
            <a:prstGeom prst="rect">
              <a:avLst/>
            </a:prstGeom>
            <a:solidFill>
              <a:schemeClr val="bg1"/>
            </a:solidFill>
            <a:ln w="6350">
              <a:noFill/>
              <a:miter lim="800000"/>
              <a:headEnd/>
              <a:tailEnd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algn="ctr" fontAlgn="base">
                <a:spcAft>
                  <a:spcPts val="300"/>
                </a:spcAft>
              </a:pPr>
              <a:r>
                <a:rPr lang="ja-JP" altLang="en-US" sz="1200" b="1" kern="0" dirty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●分</a:t>
              </a:r>
              <a:r>
                <a:rPr lang="en-US" altLang="ja-JP" sz="1100" kern="0" dirty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/</a:t>
              </a:r>
              <a:r>
                <a:rPr lang="ja-JP" altLang="en-US" sz="1100" kern="0" dirty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回</a:t>
              </a:r>
              <a:endParaRPr lang="ja-JP" altLang="en-US" sz="1400" b="1" kern="0" dirty="0"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endParaRPr>
            </a:p>
          </p:txBody>
        </p:sp>
      </p:grpSp>
      <p:sp>
        <p:nvSpPr>
          <p:cNvPr id="141" name="正方形/長方形 140">
            <a:extLst>
              <a:ext uri="{FF2B5EF4-FFF2-40B4-BE49-F238E27FC236}">
                <a16:creationId xmlns:a16="http://schemas.microsoft.com/office/drawing/2014/main" id="{2D0DB7A4-A275-C9A0-B26A-B37DD865A446}"/>
              </a:ext>
            </a:extLst>
          </p:cNvPr>
          <p:cNvSpPr/>
          <p:nvPr/>
        </p:nvSpPr>
        <p:spPr bwMode="gray">
          <a:xfrm>
            <a:off x="7818212" y="7000874"/>
            <a:ext cx="785196" cy="540000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検査</a:t>
            </a:r>
            <a:endParaRPr kumimoji="0" lang="en-US" altLang="ja-JP" sz="14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やり直し</a:t>
            </a:r>
          </a:p>
        </p:txBody>
      </p:sp>
      <p:grpSp>
        <p:nvGrpSpPr>
          <p:cNvPr id="142" name="グループ化 141">
            <a:extLst>
              <a:ext uri="{FF2B5EF4-FFF2-40B4-BE49-F238E27FC236}">
                <a16:creationId xmlns:a16="http://schemas.microsoft.com/office/drawing/2014/main" id="{E030693C-F291-1248-3937-891AA6AB88F4}"/>
              </a:ext>
            </a:extLst>
          </p:cNvPr>
          <p:cNvGrpSpPr/>
          <p:nvPr/>
        </p:nvGrpSpPr>
        <p:grpSpPr>
          <a:xfrm>
            <a:off x="7824110" y="6615770"/>
            <a:ext cx="785196" cy="268287"/>
            <a:chOff x="2790602" y="5235534"/>
            <a:chExt cx="785196" cy="268287"/>
          </a:xfrm>
          <a:solidFill>
            <a:schemeClr val="bg1"/>
          </a:solidFill>
        </p:grpSpPr>
        <p:cxnSp>
          <p:nvCxnSpPr>
            <p:cNvPr id="143" name="直線矢印コネクタ 142">
              <a:extLst>
                <a:ext uri="{FF2B5EF4-FFF2-40B4-BE49-F238E27FC236}">
                  <a16:creationId xmlns:a16="http://schemas.microsoft.com/office/drawing/2014/main" id="{3C7D4141-503B-B5D7-1377-0F15EC1D8EFF}"/>
                </a:ext>
              </a:extLst>
            </p:cNvPr>
            <p:cNvCxnSpPr>
              <a:cxnSpLocks/>
            </p:cNvCxnSpPr>
            <p:nvPr/>
          </p:nvCxnSpPr>
          <p:spPr>
            <a:xfrm>
              <a:off x="2790602" y="5503821"/>
              <a:ext cx="785196" cy="0"/>
            </a:xfrm>
            <a:prstGeom prst="straightConnector1">
              <a:avLst/>
            </a:prstGeom>
            <a:grpFill/>
            <a:ln w="19050" cap="flat" cmpd="sng" algn="ctr">
              <a:solidFill>
                <a:sysClr val="windowText" lastClr="000000"/>
              </a:solidFill>
              <a:prstDash val="solid"/>
              <a:headEnd type="arrow" w="lg" len="med"/>
              <a:tailEnd type="arrow" w="lg" len="med"/>
            </a:ln>
            <a:effectLst/>
          </p:spPr>
        </p:cxnSp>
        <p:sp>
          <p:nvSpPr>
            <p:cNvPr id="144" name="正方形/長方形 143">
              <a:extLst>
                <a:ext uri="{FF2B5EF4-FFF2-40B4-BE49-F238E27FC236}">
                  <a16:creationId xmlns:a16="http://schemas.microsoft.com/office/drawing/2014/main" id="{757E2731-6BE7-D01C-DAC8-B8B509420F7D}"/>
                </a:ext>
              </a:extLst>
            </p:cNvPr>
            <p:cNvSpPr/>
            <p:nvPr/>
          </p:nvSpPr>
          <p:spPr bwMode="gray">
            <a:xfrm>
              <a:off x="2926719" y="5235534"/>
              <a:ext cx="512961" cy="184666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●分</a:t>
              </a:r>
              <a:r>
                <a:rPr kumimoji="0" lang="en-US" altLang="ja-JP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/</a:t>
              </a:r>
              <a:r>
                <a:rPr kumimoji="0" lang="ja-JP" alt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回</a:t>
              </a:r>
              <a:endParaRPr kumimoji="0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endParaRPr>
            </a:p>
          </p:txBody>
        </p:sp>
      </p:grpSp>
      <p:cxnSp>
        <p:nvCxnSpPr>
          <p:cNvPr id="145" name="直線矢印コネクタ 144">
            <a:extLst>
              <a:ext uri="{FF2B5EF4-FFF2-40B4-BE49-F238E27FC236}">
                <a16:creationId xmlns:a16="http://schemas.microsoft.com/office/drawing/2014/main" id="{63418B0A-340A-FA8B-BD47-0D22EA68BE53}"/>
              </a:ext>
            </a:extLst>
          </p:cNvPr>
          <p:cNvCxnSpPr>
            <a:cxnSpLocks/>
            <a:stCxn id="118" idx="3"/>
            <a:endCxn id="194" idx="1"/>
          </p:cNvCxnSpPr>
          <p:nvPr/>
        </p:nvCxnSpPr>
        <p:spPr>
          <a:xfrm>
            <a:off x="6549155" y="7270874"/>
            <a:ext cx="199449" cy="0"/>
          </a:xfrm>
          <a:prstGeom prst="straightConnector1">
            <a:avLst/>
          </a:prstGeom>
          <a:noFill/>
          <a:ln w="12700" cap="flat" cmpd="sng" algn="ctr">
            <a:solidFill>
              <a:srgbClr val="9E9E9E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172" name="直線矢印コネクタ 171">
            <a:extLst>
              <a:ext uri="{FF2B5EF4-FFF2-40B4-BE49-F238E27FC236}">
                <a16:creationId xmlns:a16="http://schemas.microsoft.com/office/drawing/2014/main" id="{62662C28-219C-0111-9403-A442F212185F}"/>
              </a:ext>
            </a:extLst>
          </p:cNvPr>
          <p:cNvCxnSpPr>
            <a:cxnSpLocks/>
            <a:stCxn id="141" idx="3"/>
            <a:endCxn id="40" idx="1"/>
          </p:cNvCxnSpPr>
          <p:nvPr/>
        </p:nvCxnSpPr>
        <p:spPr>
          <a:xfrm>
            <a:off x="8603408" y="7270874"/>
            <a:ext cx="321938" cy="2485"/>
          </a:xfrm>
          <a:prstGeom prst="straightConnector1">
            <a:avLst/>
          </a:prstGeom>
          <a:noFill/>
          <a:ln w="12700" cap="flat" cmpd="sng" algn="ctr">
            <a:solidFill>
              <a:srgbClr val="9E9E9E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175" name="直線矢印コネクタ 174">
            <a:extLst>
              <a:ext uri="{FF2B5EF4-FFF2-40B4-BE49-F238E27FC236}">
                <a16:creationId xmlns:a16="http://schemas.microsoft.com/office/drawing/2014/main" id="{9E858984-F415-F64E-E62D-3677FA0FEED8}"/>
              </a:ext>
            </a:extLst>
          </p:cNvPr>
          <p:cNvCxnSpPr>
            <a:cxnSpLocks/>
            <a:stCxn id="136" idx="3"/>
            <a:endCxn id="53" idx="1"/>
          </p:cNvCxnSpPr>
          <p:nvPr/>
        </p:nvCxnSpPr>
        <p:spPr>
          <a:xfrm>
            <a:off x="8476341" y="5865548"/>
            <a:ext cx="449005" cy="3"/>
          </a:xfrm>
          <a:prstGeom prst="straightConnector1">
            <a:avLst/>
          </a:prstGeom>
          <a:noFill/>
          <a:ln w="12700" cap="flat" cmpd="sng" algn="ctr">
            <a:solidFill>
              <a:srgbClr val="9E9E9E"/>
            </a:solidFill>
            <a:prstDash val="solid"/>
            <a:miter lim="800000"/>
            <a:tailEnd type="triangle"/>
          </a:ln>
          <a:effectLst/>
        </p:spPr>
      </p:cxnSp>
      <p:sp>
        <p:nvSpPr>
          <p:cNvPr id="180" name="四角形: 角を丸くする 179">
            <a:extLst>
              <a:ext uri="{FF2B5EF4-FFF2-40B4-BE49-F238E27FC236}">
                <a16:creationId xmlns:a16="http://schemas.microsoft.com/office/drawing/2014/main" id="{EC4EDEEE-B0FE-B48F-4829-930CDF6E7618}"/>
              </a:ext>
            </a:extLst>
          </p:cNvPr>
          <p:cNvSpPr/>
          <p:nvPr/>
        </p:nvSpPr>
        <p:spPr bwMode="gray">
          <a:xfrm>
            <a:off x="6846539" y="4614089"/>
            <a:ext cx="688551" cy="539995"/>
          </a:xfrm>
          <a:prstGeom prst="roundRect">
            <a:avLst/>
          </a:prstGeom>
          <a:pattFill prst="ltUpDiag">
            <a:fgClr>
              <a:srgbClr val="94CFEC"/>
            </a:fgClr>
            <a:bgClr>
              <a:srgbClr val="FFFFFF"/>
            </a:bgClr>
          </a:pattFill>
          <a:ln w="31750" cmpd="dbl">
            <a:solidFill>
              <a:srgbClr val="94CFEC"/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処理③</a:t>
            </a:r>
            <a:endParaRPr kumimoji="0" lang="en-US" altLang="ja-JP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grpSp>
        <p:nvGrpSpPr>
          <p:cNvPr id="188" name="グループ化 187">
            <a:extLst>
              <a:ext uri="{FF2B5EF4-FFF2-40B4-BE49-F238E27FC236}">
                <a16:creationId xmlns:a16="http://schemas.microsoft.com/office/drawing/2014/main" id="{32918D76-5A29-A42A-E421-4902AE87CE4A}"/>
              </a:ext>
            </a:extLst>
          </p:cNvPr>
          <p:cNvGrpSpPr/>
          <p:nvPr/>
        </p:nvGrpSpPr>
        <p:grpSpPr>
          <a:xfrm>
            <a:off x="6843124" y="4244289"/>
            <a:ext cx="691966" cy="211454"/>
            <a:chOff x="2856500" y="3421805"/>
            <a:chExt cx="792206" cy="211454"/>
          </a:xfrm>
        </p:grpSpPr>
        <p:cxnSp>
          <p:nvCxnSpPr>
            <p:cNvPr id="189" name="直線矢印コネクタ 188">
              <a:extLst>
                <a:ext uri="{FF2B5EF4-FFF2-40B4-BE49-F238E27FC236}">
                  <a16:creationId xmlns:a16="http://schemas.microsoft.com/office/drawing/2014/main" id="{F3F12D92-9A8C-48A3-42EA-95253CC9CAC6}"/>
                </a:ext>
              </a:extLst>
            </p:cNvPr>
            <p:cNvCxnSpPr>
              <a:cxnSpLocks/>
            </p:cNvCxnSpPr>
            <p:nvPr/>
          </p:nvCxnSpPr>
          <p:spPr>
            <a:xfrm>
              <a:off x="2856500" y="3633259"/>
              <a:ext cx="792206" cy="0"/>
            </a:xfrm>
            <a:prstGeom prst="straightConnector1">
              <a:avLst/>
            </a:prstGeom>
            <a:noFill/>
            <a:ln w="19050" cap="flat" cmpd="sng" algn="ctr">
              <a:solidFill>
                <a:srgbClr val="94CFEC"/>
              </a:solidFill>
              <a:prstDash val="sysDot"/>
              <a:headEnd type="arrow" w="lg" len="med"/>
              <a:tailEnd type="arrow" w="lg" len="med"/>
            </a:ln>
            <a:effectLst/>
          </p:spPr>
        </p:cxnSp>
        <p:sp>
          <p:nvSpPr>
            <p:cNvPr id="190" name="正方形/長方形 189">
              <a:extLst>
                <a:ext uri="{FF2B5EF4-FFF2-40B4-BE49-F238E27FC236}">
                  <a16:creationId xmlns:a16="http://schemas.microsoft.com/office/drawing/2014/main" id="{A18B198E-89A0-4EAD-9707-D59685539251}"/>
                </a:ext>
              </a:extLst>
            </p:cNvPr>
            <p:cNvSpPr/>
            <p:nvPr/>
          </p:nvSpPr>
          <p:spPr bwMode="gray">
            <a:xfrm>
              <a:off x="2943182" y="3421805"/>
              <a:ext cx="648265" cy="184666"/>
            </a:xfrm>
            <a:prstGeom prst="rect">
              <a:avLst/>
            </a:prstGeom>
            <a:solidFill>
              <a:schemeClr val="bg1"/>
            </a:solidFill>
            <a:ln w="6350">
              <a:noFill/>
              <a:miter lim="800000"/>
              <a:headEnd/>
              <a:tailEnd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algn="ctr" fontAlgn="base">
                <a:spcAft>
                  <a:spcPts val="300"/>
                </a:spcAft>
              </a:pPr>
              <a:r>
                <a:rPr lang="ja-JP" altLang="en-US" sz="1200" b="1" kern="0" dirty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●分</a:t>
              </a:r>
              <a:r>
                <a:rPr lang="en-US" altLang="ja-JP" sz="1100" kern="0" dirty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/</a:t>
              </a:r>
              <a:r>
                <a:rPr lang="ja-JP" altLang="en-US" sz="1100" kern="0" dirty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回</a:t>
              </a:r>
              <a:endParaRPr lang="ja-JP" altLang="en-US" sz="1400" b="1" kern="0" dirty="0"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endParaRPr>
            </a:p>
          </p:txBody>
        </p:sp>
      </p:grpSp>
      <p:sp>
        <p:nvSpPr>
          <p:cNvPr id="194" name="正方形/長方形 193">
            <a:extLst>
              <a:ext uri="{FF2B5EF4-FFF2-40B4-BE49-F238E27FC236}">
                <a16:creationId xmlns:a16="http://schemas.microsoft.com/office/drawing/2014/main" id="{1A3E39A9-3C33-4311-A620-D1869E6FFA31}"/>
              </a:ext>
            </a:extLst>
          </p:cNvPr>
          <p:cNvSpPr/>
          <p:nvPr/>
        </p:nvSpPr>
        <p:spPr bwMode="gray">
          <a:xfrm>
            <a:off x="6748604" y="7000874"/>
            <a:ext cx="785196" cy="540000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 w="9525">
            <a:solidFill>
              <a:sysClr val="windowText" lastClr="000000">
                <a:lumMod val="65000"/>
                <a:lumOff val="35000"/>
              </a:sysClr>
            </a:solidFill>
            <a:prstDash val="solid"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人手処理</a:t>
            </a:r>
            <a:endParaRPr kumimoji="0" lang="en-US" altLang="ja-JP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③</a:t>
            </a:r>
          </a:p>
        </p:txBody>
      </p:sp>
      <p:grpSp>
        <p:nvGrpSpPr>
          <p:cNvPr id="195" name="グループ化 194">
            <a:extLst>
              <a:ext uri="{FF2B5EF4-FFF2-40B4-BE49-F238E27FC236}">
                <a16:creationId xmlns:a16="http://schemas.microsoft.com/office/drawing/2014/main" id="{48A649EF-A8FC-A6D9-399F-6D6DF72BF70F}"/>
              </a:ext>
            </a:extLst>
          </p:cNvPr>
          <p:cNvGrpSpPr/>
          <p:nvPr/>
        </p:nvGrpSpPr>
        <p:grpSpPr>
          <a:xfrm>
            <a:off x="6751575" y="6615770"/>
            <a:ext cx="785196" cy="268287"/>
            <a:chOff x="2790602" y="5235534"/>
            <a:chExt cx="785196" cy="268287"/>
          </a:xfrm>
          <a:solidFill>
            <a:schemeClr val="bg1"/>
          </a:solidFill>
        </p:grpSpPr>
        <p:cxnSp>
          <p:nvCxnSpPr>
            <p:cNvPr id="196" name="直線矢印コネクタ 195">
              <a:extLst>
                <a:ext uri="{FF2B5EF4-FFF2-40B4-BE49-F238E27FC236}">
                  <a16:creationId xmlns:a16="http://schemas.microsoft.com/office/drawing/2014/main" id="{64B0228D-79B2-3463-7612-BB81E1B0A4B0}"/>
                </a:ext>
              </a:extLst>
            </p:cNvPr>
            <p:cNvCxnSpPr>
              <a:cxnSpLocks/>
            </p:cNvCxnSpPr>
            <p:nvPr/>
          </p:nvCxnSpPr>
          <p:spPr>
            <a:xfrm>
              <a:off x="2790602" y="5503821"/>
              <a:ext cx="785196" cy="0"/>
            </a:xfrm>
            <a:prstGeom prst="straightConnector1">
              <a:avLst/>
            </a:prstGeom>
            <a:grpFill/>
            <a:ln w="19050" cap="flat" cmpd="sng" algn="ctr">
              <a:solidFill>
                <a:sysClr val="windowText" lastClr="000000"/>
              </a:solidFill>
              <a:prstDash val="solid"/>
              <a:headEnd type="arrow" w="lg" len="med"/>
              <a:tailEnd type="arrow" w="lg" len="med"/>
            </a:ln>
            <a:effectLst/>
          </p:spPr>
        </p:cxnSp>
        <p:sp>
          <p:nvSpPr>
            <p:cNvPr id="197" name="正方形/長方形 196">
              <a:extLst>
                <a:ext uri="{FF2B5EF4-FFF2-40B4-BE49-F238E27FC236}">
                  <a16:creationId xmlns:a16="http://schemas.microsoft.com/office/drawing/2014/main" id="{4798770B-5F6E-738D-CF70-E087B956369D}"/>
                </a:ext>
              </a:extLst>
            </p:cNvPr>
            <p:cNvSpPr/>
            <p:nvPr/>
          </p:nvSpPr>
          <p:spPr bwMode="gray">
            <a:xfrm>
              <a:off x="2926719" y="5235534"/>
              <a:ext cx="512961" cy="184666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●分</a:t>
              </a:r>
              <a:r>
                <a:rPr kumimoji="0" lang="en-US" altLang="ja-JP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/</a:t>
              </a:r>
              <a:r>
                <a:rPr kumimoji="0" lang="ja-JP" alt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回</a:t>
              </a:r>
              <a:endParaRPr kumimoji="0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endParaRPr>
            </a:p>
          </p:txBody>
        </p:sp>
      </p:grpSp>
      <p:cxnSp>
        <p:nvCxnSpPr>
          <p:cNvPr id="199" name="直線矢印コネクタ 198">
            <a:extLst>
              <a:ext uri="{FF2B5EF4-FFF2-40B4-BE49-F238E27FC236}">
                <a16:creationId xmlns:a16="http://schemas.microsoft.com/office/drawing/2014/main" id="{7D97FBC4-0916-A420-9739-4298DFB6FD28}"/>
              </a:ext>
            </a:extLst>
          </p:cNvPr>
          <p:cNvCxnSpPr>
            <a:cxnSpLocks/>
            <a:stCxn id="194" idx="3"/>
            <a:endCxn id="141" idx="1"/>
          </p:cNvCxnSpPr>
          <p:nvPr/>
        </p:nvCxnSpPr>
        <p:spPr>
          <a:xfrm>
            <a:off x="7533800" y="7270874"/>
            <a:ext cx="284412" cy="0"/>
          </a:xfrm>
          <a:prstGeom prst="straightConnector1">
            <a:avLst/>
          </a:prstGeom>
          <a:noFill/>
          <a:ln w="12700" cap="flat" cmpd="sng" algn="ctr">
            <a:solidFill>
              <a:srgbClr val="9E9E9E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9" name="コネクタ: カギ線 8">
            <a:extLst>
              <a:ext uri="{FF2B5EF4-FFF2-40B4-BE49-F238E27FC236}">
                <a16:creationId xmlns:a16="http://schemas.microsoft.com/office/drawing/2014/main" id="{09000EF2-4F14-C645-611E-85163F133725}"/>
              </a:ext>
            </a:extLst>
          </p:cNvPr>
          <p:cNvCxnSpPr>
            <a:cxnSpLocks/>
            <a:stCxn id="180" idx="3"/>
            <a:endCxn id="136" idx="1"/>
          </p:cNvCxnSpPr>
          <p:nvPr/>
        </p:nvCxnSpPr>
        <p:spPr>
          <a:xfrm>
            <a:off x="7535090" y="4884087"/>
            <a:ext cx="407472" cy="981461"/>
          </a:xfrm>
          <a:prstGeom prst="bentConnector3">
            <a:avLst>
              <a:gd name="adj1" fmla="val 50000"/>
            </a:avLst>
          </a:prstGeom>
          <a:noFill/>
          <a:ln w="12700" cap="flat" cmpd="sng" algn="ctr">
            <a:solidFill>
              <a:srgbClr val="9E9E9E"/>
            </a:solidFill>
            <a:prstDash val="solid"/>
            <a:miter lim="800000"/>
            <a:tailEnd type="triangle"/>
          </a:ln>
          <a:effectLst/>
        </p:spPr>
      </p:cxn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422DB6CD-7DE2-AA55-338F-C003B45B5C5E}"/>
              </a:ext>
            </a:extLst>
          </p:cNvPr>
          <p:cNvSpPr/>
          <p:nvPr/>
        </p:nvSpPr>
        <p:spPr bwMode="gray">
          <a:xfrm>
            <a:off x="6834019" y="5595550"/>
            <a:ext cx="739991" cy="539995"/>
          </a:xfrm>
          <a:prstGeom prst="rect">
            <a:avLst/>
          </a:prstGeom>
          <a:solidFill>
            <a:srgbClr val="94CFEC">
              <a:lumMod val="20000"/>
              <a:lumOff val="80000"/>
            </a:srgbClr>
          </a:solidFill>
          <a:ln w="6350">
            <a:solidFill>
              <a:sysClr val="windowText" lastClr="000000">
                <a:lumMod val="65000"/>
                <a:lumOff val="35000"/>
              </a:sysClr>
            </a:solidFill>
            <a:prstDash val="dash"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人手処理</a:t>
            </a:r>
            <a:endParaRPr kumimoji="0" lang="en-US" altLang="ja-JP" sz="12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  ③</a:t>
            </a:r>
            <a:r>
              <a:rPr kumimoji="0" lang="en-US" altLang="ja-JP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´</a:t>
            </a:r>
            <a:endParaRPr kumimoji="0" lang="ja-JP" altLang="en-US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grpSp>
        <p:nvGrpSpPr>
          <p:cNvPr id="33" name="グループ化 32">
            <a:extLst>
              <a:ext uri="{FF2B5EF4-FFF2-40B4-BE49-F238E27FC236}">
                <a16:creationId xmlns:a16="http://schemas.microsoft.com/office/drawing/2014/main" id="{76ECA6D2-DF7F-B047-77EA-B836A9AD8320}"/>
              </a:ext>
            </a:extLst>
          </p:cNvPr>
          <p:cNvGrpSpPr/>
          <p:nvPr/>
        </p:nvGrpSpPr>
        <p:grpSpPr>
          <a:xfrm>
            <a:off x="6834019" y="5249336"/>
            <a:ext cx="792206" cy="243203"/>
            <a:chOff x="2856500" y="3390056"/>
            <a:chExt cx="792206" cy="243203"/>
          </a:xfrm>
        </p:grpSpPr>
        <p:cxnSp>
          <p:nvCxnSpPr>
            <p:cNvPr id="34" name="直線矢印コネクタ 33">
              <a:extLst>
                <a:ext uri="{FF2B5EF4-FFF2-40B4-BE49-F238E27FC236}">
                  <a16:creationId xmlns:a16="http://schemas.microsoft.com/office/drawing/2014/main" id="{76C10F8A-C5FE-742E-D153-6B075DFA5CEC}"/>
                </a:ext>
              </a:extLst>
            </p:cNvPr>
            <p:cNvCxnSpPr>
              <a:cxnSpLocks/>
            </p:cNvCxnSpPr>
            <p:nvPr/>
          </p:nvCxnSpPr>
          <p:spPr>
            <a:xfrm>
              <a:off x="2856500" y="3633259"/>
              <a:ext cx="792206" cy="0"/>
            </a:xfrm>
            <a:prstGeom prst="straightConnector1">
              <a:avLst/>
            </a:prstGeom>
            <a:noFill/>
            <a:ln w="19050" cap="flat" cmpd="sng" algn="ctr">
              <a:solidFill>
                <a:srgbClr val="94CFEC"/>
              </a:solidFill>
              <a:prstDash val="solid"/>
              <a:headEnd type="arrow" w="lg" len="med"/>
              <a:tailEnd type="arrow" w="lg" len="med"/>
            </a:ln>
            <a:effectLst/>
          </p:spPr>
        </p:cxnSp>
        <p:sp>
          <p:nvSpPr>
            <p:cNvPr id="42" name="正方形/長方形 41">
              <a:extLst>
                <a:ext uri="{FF2B5EF4-FFF2-40B4-BE49-F238E27FC236}">
                  <a16:creationId xmlns:a16="http://schemas.microsoft.com/office/drawing/2014/main" id="{7A4100A1-FD36-607B-63B8-E4D074D6ECAE}"/>
                </a:ext>
              </a:extLst>
            </p:cNvPr>
            <p:cNvSpPr/>
            <p:nvPr/>
          </p:nvSpPr>
          <p:spPr bwMode="gray">
            <a:xfrm>
              <a:off x="2919367" y="3390056"/>
              <a:ext cx="648265" cy="184666"/>
            </a:xfrm>
            <a:prstGeom prst="rect">
              <a:avLst/>
            </a:prstGeom>
            <a:solidFill>
              <a:schemeClr val="bg1"/>
            </a:solidFill>
            <a:ln w="6350">
              <a:noFill/>
              <a:miter lim="800000"/>
              <a:headEnd/>
              <a:tailEnd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algn="ctr" fontAlgn="base">
                <a:spcAft>
                  <a:spcPts val="300"/>
                </a:spcAft>
              </a:pPr>
              <a:r>
                <a:rPr lang="ja-JP" altLang="en-US" sz="1200" b="1" kern="0" dirty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●分</a:t>
              </a:r>
              <a:r>
                <a:rPr lang="en-US" altLang="ja-JP" sz="1200" kern="0" dirty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/</a:t>
              </a:r>
              <a:r>
                <a:rPr lang="ja-JP" altLang="en-US" sz="1100" kern="0" dirty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回</a:t>
              </a:r>
              <a:endParaRPr lang="ja-JP" altLang="en-US" sz="1100" b="1" kern="0" dirty="0"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endParaRPr>
            </a:p>
          </p:txBody>
        </p:sp>
      </p:grpSp>
      <p:cxnSp>
        <p:nvCxnSpPr>
          <p:cNvPr id="43" name="コネクタ: カギ線 42">
            <a:extLst>
              <a:ext uri="{FF2B5EF4-FFF2-40B4-BE49-F238E27FC236}">
                <a16:creationId xmlns:a16="http://schemas.microsoft.com/office/drawing/2014/main" id="{45290ACE-E44E-A592-66DC-CB2FE6051764}"/>
              </a:ext>
            </a:extLst>
          </p:cNvPr>
          <p:cNvCxnSpPr>
            <a:cxnSpLocks/>
            <a:stCxn id="96" idx="3"/>
            <a:endCxn id="29" idx="1"/>
          </p:cNvCxnSpPr>
          <p:nvPr/>
        </p:nvCxnSpPr>
        <p:spPr>
          <a:xfrm>
            <a:off x="5877398" y="4882070"/>
            <a:ext cx="956621" cy="983478"/>
          </a:xfrm>
          <a:prstGeom prst="bentConnector3">
            <a:avLst>
              <a:gd name="adj1" fmla="val 50000"/>
            </a:avLst>
          </a:prstGeom>
          <a:noFill/>
          <a:ln w="12700" cap="flat" cmpd="sng" algn="ctr">
            <a:solidFill>
              <a:srgbClr val="9E9E9E"/>
            </a:solidFill>
            <a:prstDash val="dash"/>
            <a:miter lim="800000"/>
            <a:tailEnd type="triangle"/>
          </a:ln>
          <a:effectLst/>
        </p:spPr>
      </p:cxn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986A6125-2F8D-0647-8641-6AC77F6D201A}"/>
              </a:ext>
            </a:extLst>
          </p:cNvPr>
          <p:cNvSpPr/>
          <p:nvPr/>
        </p:nvSpPr>
        <p:spPr bwMode="gray">
          <a:xfrm>
            <a:off x="7831471" y="4649137"/>
            <a:ext cx="1486473" cy="446701"/>
          </a:xfrm>
          <a:prstGeom prst="roundRect">
            <a:avLst/>
          </a:prstGeom>
          <a:pattFill prst="ltUpDiag">
            <a:fgClr>
              <a:srgbClr val="94CFEC"/>
            </a:fgClr>
            <a:bgClr>
              <a:srgbClr val="FFFFFF"/>
            </a:bgClr>
          </a:pattFill>
          <a:ln w="31750" cmpd="dbl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Arial" pitchFamily="34" charset="0"/>
              </a:rPr>
              <a:t>処理③ </a:t>
            </a:r>
            <a:r>
              <a:rPr kumimoji="0" lang="ja-JP" altLang="en-US" sz="1000" kern="0" dirty="0">
                <a:solidFill>
                  <a:prstClr val="black"/>
                </a:solidFill>
                <a:latin typeface="+mn-ea"/>
                <a:cs typeface="Arial" pitchFamily="34" charset="0"/>
              </a:rPr>
              <a:t>機器性能により</a:t>
            </a:r>
            <a:endParaRPr kumimoji="0" lang="en-US" altLang="ja-JP" sz="1000" kern="0" dirty="0">
              <a:solidFill>
                <a:prstClr val="black"/>
              </a:solidFill>
              <a:latin typeface="+mn-ea"/>
              <a:cs typeface="Arial" pitchFamily="34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kern="0" dirty="0">
                <a:solidFill>
                  <a:prstClr val="black"/>
                </a:solidFill>
                <a:latin typeface="+mn-ea"/>
                <a:cs typeface="Arial" pitchFamily="34" charset="0"/>
              </a:rPr>
              <a:t>異なる処理・作業</a:t>
            </a:r>
            <a:endParaRPr kumimoji="0" lang="en-US" altLang="ja-JP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Arial" pitchFamily="34" charset="0"/>
            </a:endParaRPr>
          </a:p>
        </p:txBody>
      </p:sp>
      <p:cxnSp>
        <p:nvCxnSpPr>
          <p:cNvPr id="65" name="コネクタ: カギ線 64">
            <a:extLst>
              <a:ext uri="{FF2B5EF4-FFF2-40B4-BE49-F238E27FC236}">
                <a16:creationId xmlns:a16="http://schemas.microsoft.com/office/drawing/2014/main" id="{5365E0CF-73C8-4C6D-4F7D-147C1DACA9B2}"/>
              </a:ext>
            </a:extLst>
          </p:cNvPr>
          <p:cNvCxnSpPr>
            <a:cxnSpLocks/>
            <a:stCxn id="141" idx="2"/>
            <a:endCxn id="15" idx="2"/>
          </p:cNvCxnSpPr>
          <p:nvPr/>
        </p:nvCxnSpPr>
        <p:spPr>
          <a:xfrm rot="5400000">
            <a:off x="6637143" y="5967207"/>
            <a:ext cx="12700" cy="3147334"/>
          </a:xfrm>
          <a:prstGeom prst="bentConnector3">
            <a:avLst>
              <a:gd name="adj1" fmla="val 1800000"/>
            </a:avLst>
          </a:prstGeom>
          <a:noFill/>
          <a:ln w="12700" cap="flat" cmpd="sng" algn="ctr">
            <a:solidFill>
              <a:srgbClr val="9E9E9E"/>
            </a:solidFill>
            <a:prstDash val="solid"/>
            <a:miter lim="800000"/>
            <a:tailEnd type="triangle"/>
          </a:ln>
          <a:effectLst/>
        </p:spPr>
      </p:cxnSp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1E78BFE8-2365-EEF7-3C4E-D3C2B4347A62}"/>
              </a:ext>
            </a:extLst>
          </p:cNvPr>
          <p:cNvSpPr/>
          <p:nvPr/>
        </p:nvSpPr>
        <p:spPr bwMode="gray">
          <a:xfrm>
            <a:off x="7929840" y="7647946"/>
            <a:ext cx="539455" cy="358606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3</a:t>
            </a:r>
            <a:r>
              <a:rPr kumimoji="0" lang="ja-JP" altLang="en-US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回程度</a:t>
            </a:r>
            <a:endParaRPr kumimoji="0" lang="en-US" altLang="ja-JP" sz="9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9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繰り返し</a:t>
            </a:r>
            <a:endParaRPr kumimoji="0" lang="ja-JP" altLang="en-US" sz="9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69275FCA-859F-A2EE-6320-98867F6B520D}"/>
              </a:ext>
            </a:extLst>
          </p:cNvPr>
          <p:cNvSpPr/>
          <p:nvPr/>
        </p:nvSpPr>
        <p:spPr bwMode="gray">
          <a:xfrm>
            <a:off x="9943155" y="3045340"/>
            <a:ext cx="302400" cy="102701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3175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821A480-5FB4-2B6E-5781-ACDB8A86ED51}"/>
              </a:ext>
            </a:extLst>
          </p:cNvPr>
          <p:cNvSpPr/>
          <p:nvPr/>
        </p:nvSpPr>
        <p:spPr bwMode="gray">
          <a:xfrm>
            <a:off x="10317555" y="3046860"/>
            <a:ext cx="1958992" cy="10467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機器処理</a:t>
            </a:r>
            <a:r>
              <a:rPr kumimoji="0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(</a:t>
            </a: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全機種</a:t>
            </a:r>
            <a:r>
              <a:rPr kumimoji="0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)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7B04EF2-1531-56A0-983F-8FE84AC53C0A}"/>
              </a:ext>
            </a:extLst>
          </p:cNvPr>
          <p:cNvSpPr/>
          <p:nvPr/>
        </p:nvSpPr>
        <p:spPr>
          <a:xfrm>
            <a:off x="0" y="0"/>
            <a:ext cx="12801600" cy="4331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b="1" dirty="0"/>
              <a:t>業務プロセス説明シート　業務プロセスの表記例</a:t>
            </a:r>
            <a:endParaRPr kumimoji="1" lang="ja-JP" altLang="en-US" sz="2000" b="1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77D5675-4363-7696-9C6F-FF500B1A310F}"/>
              </a:ext>
            </a:extLst>
          </p:cNvPr>
          <p:cNvSpPr/>
          <p:nvPr/>
        </p:nvSpPr>
        <p:spPr>
          <a:xfrm>
            <a:off x="169486" y="627614"/>
            <a:ext cx="12387127" cy="666782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/>
                <a:ea typeface="游ゴシック"/>
                <a:cs typeface="+mn-cs"/>
              </a:rPr>
              <a:t>製品導入前の人手による業務プロセス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/>
                <a:ea typeface="游ゴシック"/>
                <a:cs typeface="+mn-cs"/>
              </a:rPr>
              <a:t>・業務時間や、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/>
                <a:ea typeface="游ゴシック"/>
                <a:cs typeface="+mn-cs"/>
              </a:rPr>
              <a:t>製品導入後の省力化された業務プロセス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/>
                <a:ea typeface="游ゴシック"/>
                <a:cs typeface="+mn-cs"/>
              </a:rPr>
              <a:t>を、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/>
                <a:ea typeface="游ゴシック"/>
                <a:cs typeface="+mn-cs"/>
              </a:rPr>
              <a:t>製品の機能・性能値や中小企業への導入事例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/>
                <a:ea typeface="游ゴシック"/>
                <a:cs typeface="+mn-cs"/>
              </a:rPr>
              <a:t>等をもとに、以下のような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/>
                <a:ea typeface="游ゴシック"/>
                <a:cs typeface="+mn-cs"/>
              </a:rPr>
              <a:t>業務プロセス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/>
                <a:ea typeface="游ゴシック"/>
                <a:cs typeface="+mn-cs"/>
              </a:rPr>
              <a:t>を作成します。</a:t>
            </a:r>
            <a:endParaRPr lang="en-US" altLang="ja-JP" sz="1600" dirty="0">
              <a:solidFill>
                <a:schemeClr val="tx1"/>
              </a:solidFill>
            </a:endParaRPr>
          </a:p>
        </p:txBody>
      </p:sp>
      <p:sp>
        <p:nvSpPr>
          <p:cNvPr id="10" name="スライド番号プレースホルダー 5">
            <a:extLst>
              <a:ext uri="{FF2B5EF4-FFF2-40B4-BE49-F238E27FC236}">
                <a16:creationId xmlns:a16="http://schemas.microsoft.com/office/drawing/2014/main" id="{68A459EE-96A8-B13E-167F-4E855EF68F4C}"/>
              </a:ext>
            </a:extLst>
          </p:cNvPr>
          <p:cNvSpPr txBox="1">
            <a:spLocks/>
          </p:cNvSpPr>
          <p:nvPr/>
        </p:nvSpPr>
        <p:spPr>
          <a:xfrm>
            <a:off x="11863136" y="-43687"/>
            <a:ext cx="835843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1075334" rtl="0" eaLnBrk="1" latinLnBrk="0" hangingPunct="1">
              <a:defRPr kumimoji="1" sz="126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kumimoji="1"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kumimoji="1"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kumimoji="1"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kumimoji="1"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kumimoji="1"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kumimoji="1"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kumimoji="1"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kumimoji="1"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2000" b="1" dirty="0">
                <a:solidFill>
                  <a:schemeClr val="bg1"/>
                </a:solidFill>
              </a:rPr>
              <a:t>2</a:t>
            </a:r>
            <a:endParaRPr lang="ja-JP" alt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102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A79D536-51EE-0249-8B9C-76493954F561}"/>
              </a:ext>
            </a:extLst>
          </p:cNvPr>
          <p:cNvSpPr/>
          <p:nvPr/>
        </p:nvSpPr>
        <p:spPr>
          <a:xfrm>
            <a:off x="836051" y="1328310"/>
            <a:ext cx="2987468" cy="351348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002B1C5-4E4A-6A33-5943-BC79812D933F}"/>
              </a:ext>
            </a:extLst>
          </p:cNvPr>
          <p:cNvSpPr txBox="1"/>
          <p:nvPr/>
        </p:nvSpPr>
        <p:spPr>
          <a:xfrm>
            <a:off x="836051" y="1051311"/>
            <a:ext cx="2987468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200" b="1" dirty="0">
                <a:latin typeface="+mn-ea"/>
              </a:rPr>
              <a:t>■自動化</a:t>
            </a:r>
            <a:r>
              <a:rPr lang="ja-JP" altLang="en-US" sz="1200" b="1" dirty="0">
                <a:latin typeface="+mn-ea"/>
              </a:rPr>
              <a:t>に</a:t>
            </a:r>
            <a:r>
              <a:rPr lang="ja-JP" altLang="en-US" sz="1100" b="1" dirty="0">
                <a:latin typeface="+mn-ea"/>
              </a:rPr>
              <a:t>よる</a:t>
            </a:r>
            <a:r>
              <a:rPr kumimoji="1" lang="ja-JP" altLang="en-US" sz="1100" b="1" dirty="0">
                <a:latin typeface="+mn-ea"/>
              </a:rPr>
              <a:t>人手作業の削減</a:t>
            </a:r>
            <a:endParaRPr kumimoji="1" lang="en-US" altLang="ja-JP" sz="1200" b="1" dirty="0">
              <a:latin typeface="+mn-ea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49D7209-616F-26F0-9A53-B73A813E913E}"/>
              </a:ext>
            </a:extLst>
          </p:cNvPr>
          <p:cNvSpPr/>
          <p:nvPr/>
        </p:nvSpPr>
        <p:spPr bwMode="gray">
          <a:xfrm>
            <a:off x="169486" y="1418382"/>
            <a:ext cx="274226" cy="2055787"/>
          </a:xfrm>
          <a:prstGeom prst="rect">
            <a:avLst/>
          </a:prstGeom>
          <a:solidFill>
            <a:srgbClr val="94CFEC"/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導</a:t>
            </a:r>
            <a:endParaRPr kumimoji="0" lang="en-US" altLang="ja-JP" sz="12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入</a:t>
            </a:r>
            <a:endParaRPr kumimoji="0" lang="en-US" altLang="ja-JP" sz="12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後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E96AEEA-F034-141E-2DC8-90D1425621AE}"/>
              </a:ext>
            </a:extLst>
          </p:cNvPr>
          <p:cNvSpPr/>
          <p:nvPr/>
        </p:nvSpPr>
        <p:spPr bwMode="gray">
          <a:xfrm>
            <a:off x="169486" y="3664145"/>
            <a:ext cx="274226" cy="1095773"/>
          </a:xfrm>
          <a:prstGeom prst="rect">
            <a:avLst/>
          </a:prstGeom>
          <a:solidFill>
            <a:srgbClr val="D9D9D9"/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defTabSz="457200">
              <a:spcAft>
                <a:spcPts val="300"/>
              </a:spcAft>
            </a:pPr>
            <a:r>
              <a:rPr lang="ja-JP" altLang="en-US" sz="12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導</a:t>
            </a:r>
            <a:endParaRPr lang="en-US" altLang="ja-JP" sz="1200" ker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algn="ctr" defTabSz="457200">
              <a:spcAft>
                <a:spcPts val="300"/>
              </a:spcAft>
            </a:pPr>
            <a:r>
              <a:rPr lang="ja-JP" altLang="en-US" sz="12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入</a:t>
            </a:r>
            <a:endParaRPr lang="en-US" altLang="ja-JP" sz="1200" ker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algn="ctr" defTabSz="457200">
              <a:spcAft>
                <a:spcPts val="300"/>
              </a:spcAft>
            </a:pPr>
            <a:r>
              <a:rPr lang="ja-JP" altLang="en-US" sz="12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前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D96263C-0C7D-CF83-31AF-A42659850049}"/>
              </a:ext>
            </a:extLst>
          </p:cNvPr>
          <p:cNvSpPr/>
          <p:nvPr/>
        </p:nvSpPr>
        <p:spPr bwMode="gray">
          <a:xfrm>
            <a:off x="1875875" y="3989117"/>
            <a:ext cx="785196" cy="540000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人手処理</a:t>
            </a:r>
            <a:endParaRPr kumimoji="0" lang="en-US" altLang="ja-JP" sz="1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102FF4B3-215D-227C-0A6E-7284947C32B0}"/>
              </a:ext>
            </a:extLst>
          </p:cNvPr>
          <p:cNvSpPr/>
          <p:nvPr/>
        </p:nvSpPr>
        <p:spPr bwMode="gray">
          <a:xfrm>
            <a:off x="500064" y="1418382"/>
            <a:ext cx="274226" cy="1001278"/>
          </a:xfrm>
          <a:prstGeom prst="rect">
            <a:avLst/>
          </a:prstGeom>
          <a:solidFill>
            <a:srgbClr val="94CFEC"/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機</a:t>
            </a:r>
            <a:endParaRPr kumimoji="0" lang="en-US" altLang="ja-JP" sz="12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械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A4EFD9E5-526C-54DC-6CA0-797DEF0EFCDE}"/>
              </a:ext>
            </a:extLst>
          </p:cNvPr>
          <p:cNvSpPr/>
          <p:nvPr/>
        </p:nvSpPr>
        <p:spPr bwMode="gray">
          <a:xfrm>
            <a:off x="496197" y="3662117"/>
            <a:ext cx="276354" cy="1095772"/>
          </a:xfrm>
          <a:prstGeom prst="rect">
            <a:avLst/>
          </a:prstGeom>
          <a:solidFill>
            <a:srgbClr val="9E9E9E">
              <a:lumMod val="40000"/>
              <a:lumOff val="60000"/>
            </a:srgb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作</a:t>
            </a:r>
            <a:endParaRPr kumimoji="0" lang="en-US" altLang="ja-JP" sz="12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業</a:t>
            </a:r>
            <a:endParaRPr kumimoji="0" lang="en-US" altLang="ja-JP" sz="12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員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684D7B04-AE93-2B97-D20C-F4DCD3D9A7AA}"/>
              </a:ext>
            </a:extLst>
          </p:cNvPr>
          <p:cNvSpPr/>
          <p:nvPr/>
        </p:nvSpPr>
        <p:spPr bwMode="gray">
          <a:xfrm>
            <a:off x="500064" y="2472891"/>
            <a:ext cx="274226" cy="1001278"/>
          </a:xfrm>
          <a:prstGeom prst="rect">
            <a:avLst/>
          </a:prstGeom>
          <a:solidFill>
            <a:srgbClr val="94CFEC"/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作</a:t>
            </a:r>
            <a:endParaRPr kumimoji="0" lang="en-US" altLang="ja-JP" sz="12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業</a:t>
            </a:r>
            <a:endParaRPr kumimoji="0" lang="en-US" altLang="ja-JP" sz="12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員</a:t>
            </a:r>
          </a:p>
        </p:txBody>
      </p:sp>
      <p:cxnSp>
        <p:nvCxnSpPr>
          <p:cNvPr id="44" name="コネクタ: カギ線 43">
            <a:extLst>
              <a:ext uri="{FF2B5EF4-FFF2-40B4-BE49-F238E27FC236}">
                <a16:creationId xmlns:a16="http://schemas.microsoft.com/office/drawing/2014/main" id="{CD2DB173-780C-2350-C394-340E42421198}"/>
              </a:ext>
            </a:extLst>
          </p:cNvPr>
          <p:cNvCxnSpPr>
            <a:cxnSpLocks/>
            <a:stCxn id="55" idx="3"/>
            <a:endCxn id="54" idx="1"/>
          </p:cNvCxnSpPr>
          <p:nvPr/>
        </p:nvCxnSpPr>
        <p:spPr>
          <a:xfrm flipV="1">
            <a:off x="1626814" y="1984613"/>
            <a:ext cx="249061" cy="983478"/>
          </a:xfrm>
          <a:prstGeom prst="bentConnector3">
            <a:avLst>
              <a:gd name="adj1" fmla="val 50000"/>
            </a:avLst>
          </a:prstGeom>
          <a:noFill/>
          <a:ln w="12700" cap="flat" cmpd="sng" algn="ctr">
            <a:solidFill>
              <a:srgbClr val="9E9E9E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45" name="コネクタ: カギ線 44">
            <a:extLst>
              <a:ext uri="{FF2B5EF4-FFF2-40B4-BE49-F238E27FC236}">
                <a16:creationId xmlns:a16="http://schemas.microsoft.com/office/drawing/2014/main" id="{2619CA4A-374C-814F-ACAB-235E6FFB7C84}"/>
              </a:ext>
            </a:extLst>
          </p:cNvPr>
          <p:cNvCxnSpPr>
            <a:cxnSpLocks/>
            <a:stCxn id="54" idx="3"/>
            <a:endCxn id="69" idx="1"/>
          </p:cNvCxnSpPr>
          <p:nvPr/>
        </p:nvCxnSpPr>
        <p:spPr>
          <a:xfrm>
            <a:off x="2655886" y="1984613"/>
            <a:ext cx="285683" cy="983478"/>
          </a:xfrm>
          <a:prstGeom prst="bentConnector3">
            <a:avLst>
              <a:gd name="adj1" fmla="val 50000"/>
            </a:avLst>
          </a:prstGeom>
          <a:noFill/>
          <a:ln w="12700" cap="flat" cmpd="sng" algn="ctr">
            <a:solidFill>
              <a:srgbClr val="9E9E9E"/>
            </a:solidFill>
            <a:prstDash val="solid"/>
            <a:miter lim="800000"/>
            <a:tailEnd type="triangle"/>
          </a:ln>
          <a:effectLst/>
        </p:spPr>
      </p:cxnSp>
      <p:grpSp>
        <p:nvGrpSpPr>
          <p:cNvPr id="50" name="グループ化 49">
            <a:extLst>
              <a:ext uri="{FF2B5EF4-FFF2-40B4-BE49-F238E27FC236}">
                <a16:creationId xmlns:a16="http://schemas.microsoft.com/office/drawing/2014/main" id="{53FDBDF7-3495-46DF-B01A-960C04041A84}"/>
              </a:ext>
            </a:extLst>
          </p:cNvPr>
          <p:cNvGrpSpPr/>
          <p:nvPr/>
        </p:nvGrpSpPr>
        <p:grpSpPr>
          <a:xfrm>
            <a:off x="1870690" y="3604013"/>
            <a:ext cx="785196" cy="268287"/>
            <a:chOff x="2790602" y="5235534"/>
            <a:chExt cx="785196" cy="268287"/>
          </a:xfrm>
          <a:solidFill>
            <a:schemeClr val="bg1"/>
          </a:solidFill>
        </p:grpSpPr>
        <p:cxnSp>
          <p:nvCxnSpPr>
            <p:cNvPr id="51" name="直線矢印コネクタ 50">
              <a:extLst>
                <a:ext uri="{FF2B5EF4-FFF2-40B4-BE49-F238E27FC236}">
                  <a16:creationId xmlns:a16="http://schemas.microsoft.com/office/drawing/2014/main" id="{3AAF8C40-28F0-B49C-BC39-B0966B3F0DEF}"/>
                </a:ext>
              </a:extLst>
            </p:cNvPr>
            <p:cNvCxnSpPr>
              <a:cxnSpLocks/>
            </p:cNvCxnSpPr>
            <p:nvPr/>
          </p:nvCxnSpPr>
          <p:spPr>
            <a:xfrm>
              <a:off x="2790602" y="5503821"/>
              <a:ext cx="785196" cy="0"/>
            </a:xfrm>
            <a:prstGeom prst="straightConnector1">
              <a:avLst/>
            </a:prstGeom>
            <a:grpFill/>
            <a:ln w="19050" cap="flat" cmpd="sng" algn="ctr">
              <a:solidFill>
                <a:sysClr val="windowText" lastClr="000000"/>
              </a:solidFill>
              <a:prstDash val="solid"/>
              <a:headEnd type="arrow" w="lg" len="med"/>
              <a:tailEnd type="arrow" w="lg" len="med"/>
            </a:ln>
            <a:effectLst/>
          </p:spPr>
        </p:cxnSp>
        <p:sp>
          <p:nvSpPr>
            <p:cNvPr id="52" name="正方形/長方形 51">
              <a:extLst>
                <a:ext uri="{FF2B5EF4-FFF2-40B4-BE49-F238E27FC236}">
                  <a16:creationId xmlns:a16="http://schemas.microsoft.com/office/drawing/2014/main" id="{67A43506-3780-C9D5-9580-4A43A84423C7}"/>
                </a:ext>
              </a:extLst>
            </p:cNvPr>
            <p:cNvSpPr/>
            <p:nvPr/>
          </p:nvSpPr>
          <p:spPr bwMode="gray">
            <a:xfrm>
              <a:off x="2899468" y="5235534"/>
              <a:ext cx="567463" cy="184666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200" b="1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50</a:t>
              </a:r>
              <a:r>
                <a:rPr kumimoji="0" lang="ja-JP" altLang="en-US" sz="1200" b="1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分</a:t>
              </a:r>
              <a:r>
                <a:rPr kumimoji="0" lang="en-US" altLang="ja-JP" sz="11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/</a:t>
              </a:r>
              <a:r>
                <a:rPr kumimoji="0" lang="ja-JP" altLang="en-US" sz="11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回</a:t>
              </a:r>
              <a:endParaRPr kumimoji="0" lang="ja-JP" altLang="en-US" sz="1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endParaRPr>
            </a:p>
          </p:txBody>
        </p:sp>
      </p:grpSp>
      <p:sp>
        <p:nvSpPr>
          <p:cNvPr id="54" name="四角形: 角を丸くする 53">
            <a:extLst>
              <a:ext uri="{FF2B5EF4-FFF2-40B4-BE49-F238E27FC236}">
                <a16:creationId xmlns:a16="http://schemas.microsoft.com/office/drawing/2014/main" id="{94A08425-6C25-4E8E-0F03-28FB7E6CC4BD}"/>
              </a:ext>
            </a:extLst>
          </p:cNvPr>
          <p:cNvSpPr/>
          <p:nvPr/>
        </p:nvSpPr>
        <p:spPr bwMode="gray">
          <a:xfrm>
            <a:off x="1875875" y="1714615"/>
            <a:ext cx="780011" cy="539995"/>
          </a:xfrm>
          <a:prstGeom prst="roundRect">
            <a:avLst/>
          </a:prstGeom>
          <a:solidFill>
            <a:srgbClr val="94CFEC">
              <a:lumMod val="20000"/>
              <a:lumOff val="80000"/>
            </a:srgbClr>
          </a:solidFill>
          <a:ln w="31750" cmpd="dbl">
            <a:solidFill>
              <a:srgbClr val="94CFEC"/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機器処理</a:t>
            </a:r>
            <a:endParaRPr kumimoji="0" lang="en-US" altLang="ja-JP" sz="1400" ker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5C3EC754-0713-7259-7CED-D8BD2B3121D3}"/>
              </a:ext>
            </a:extLst>
          </p:cNvPr>
          <p:cNvSpPr/>
          <p:nvPr/>
        </p:nvSpPr>
        <p:spPr bwMode="gray">
          <a:xfrm>
            <a:off x="886823" y="2698093"/>
            <a:ext cx="739991" cy="539995"/>
          </a:xfrm>
          <a:prstGeom prst="rect">
            <a:avLst/>
          </a:prstGeom>
          <a:solidFill>
            <a:srgbClr val="94CFEC">
              <a:lumMod val="20000"/>
              <a:lumOff val="80000"/>
            </a:srgbClr>
          </a:solidFill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機器設定</a:t>
            </a:r>
          </a:p>
        </p:txBody>
      </p:sp>
      <p:grpSp>
        <p:nvGrpSpPr>
          <p:cNvPr id="58" name="グループ化 57">
            <a:extLst>
              <a:ext uri="{FF2B5EF4-FFF2-40B4-BE49-F238E27FC236}">
                <a16:creationId xmlns:a16="http://schemas.microsoft.com/office/drawing/2014/main" id="{FFABB69B-9581-5B16-01A0-844838ACDC43}"/>
              </a:ext>
            </a:extLst>
          </p:cNvPr>
          <p:cNvGrpSpPr/>
          <p:nvPr/>
        </p:nvGrpSpPr>
        <p:grpSpPr>
          <a:xfrm>
            <a:off x="889345" y="2351878"/>
            <a:ext cx="792206" cy="243204"/>
            <a:chOff x="2856500" y="3390055"/>
            <a:chExt cx="792206" cy="243204"/>
          </a:xfrm>
        </p:grpSpPr>
        <p:cxnSp>
          <p:nvCxnSpPr>
            <p:cNvPr id="66" name="直線矢印コネクタ 65">
              <a:extLst>
                <a:ext uri="{FF2B5EF4-FFF2-40B4-BE49-F238E27FC236}">
                  <a16:creationId xmlns:a16="http://schemas.microsoft.com/office/drawing/2014/main" id="{1E6ECBEA-F93A-11B5-FEE9-1ECA3A126658}"/>
                </a:ext>
              </a:extLst>
            </p:cNvPr>
            <p:cNvCxnSpPr>
              <a:cxnSpLocks/>
            </p:cNvCxnSpPr>
            <p:nvPr/>
          </p:nvCxnSpPr>
          <p:spPr>
            <a:xfrm>
              <a:off x="2856500" y="3633259"/>
              <a:ext cx="792206" cy="0"/>
            </a:xfrm>
            <a:prstGeom prst="straightConnector1">
              <a:avLst/>
            </a:prstGeom>
            <a:noFill/>
            <a:ln w="19050" cap="flat" cmpd="sng" algn="ctr">
              <a:solidFill>
                <a:srgbClr val="94CFEC"/>
              </a:solidFill>
              <a:prstDash val="solid"/>
              <a:headEnd type="arrow" w="lg" len="med"/>
              <a:tailEnd type="arrow" w="lg" len="med"/>
            </a:ln>
            <a:effectLst/>
          </p:spPr>
        </p:cxnSp>
        <p:sp>
          <p:nvSpPr>
            <p:cNvPr id="67" name="正方形/長方形 66">
              <a:extLst>
                <a:ext uri="{FF2B5EF4-FFF2-40B4-BE49-F238E27FC236}">
                  <a16:creationId xmlns:a16="http://schemas.microsoft.com/office/drawing/2014/main" id="{86A5E021-970F-9B3F-9678-B89E3CDAA936}"/>
                </a:ext>
              </a:extLst>
            </p:cNvPr>
            <p:cNvSpPr/>
            <p:nvPr/>
          </p:nvSpPr>
          <p:spPr bwMode="gray">
            <a:xfrm>
              <a:off x="2915750" y="3390055"/>
              <a:ext cx="648265" cy="184666"/>
            </a:xfrm>
            <a:prstGeom prst="rect">
              <a:avLst/>
            </a:prstGeom>
            <a:solidFill>
              <a:schemeClr val="bg1"/>
            </a:solidFill>
            <a:ln w="6350">
              <a:noFill/>
              <a:miter lim="800000"/>
              <a:headEnd/>
              <a:tailEnd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algn="ctr" fontAlgn="base">
                <a:spcAft>
                  <a:spcPts val="300"/>
                </a:spcAft>
              </a:pPr>
              <a:r>
                <a:rPr lang="en-US" altLang="ja-JP" sz="1200" b="1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5</a:t>
              </a:r>
              <a:r>
                <a:rPr lang="ja-JP" altLang="en-US" sz="1200" b="1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分</a:t>
              </a:r>
              <a:r>
                <a:rPr lang="en-US" altLang="ja-JP" sz="1100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/</a:t>
              </a:r>
              <a:r>
                <a:rPr lang="ja-JP" altLang="en-US" sz="1100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回</a:t>
              </a:r>
              <a:endParaRPr lang="ja-JP" altLang="en-US" sz="1400" b="1" kern="0"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endParaRPr>
            </a:p>
          </p:txBody>
        </p:sp>
      </p:grpSp>
      <p:sp>
        <p:nvSpPr>
          <p:cNvPr id="69" name="正方形/長方形 68">
            <a:extLst>
              <a:ext uri="{FF2B5EF4-FFF2-40B4-BE49-F238E27FC236}">
                <a16:creationId xmlns:a16="http://schemas.microsoft.com/office/drawing/2014/main" id="{4515042B-FFF5-6F4D-1334-34A1AA00C6EC}"/>
              </a:ext>
            </a:extLst>
          </p:cNvPr>
          <p:cNvSpPr/>
          <p:nvPr/>
        </p:nvSpPr>
        <p:spPr bwMode="gray">
          <a:xfrm>
            <a:off x="2941569" y="2698093"/>
            <a:ext cx="726628" cy="539995"/>
          </a:xfrm>
          <a:prstGeom prst="rect">
            <a:avLst/>
          </a:prstGeom>
          <a:solidFill>
            <a:srgbClr val="94CFEC">
              <a:lumMod val="20000"/>
              <a:lumOff val="80000"/>
            </a:srgbClr>
          </a:solidFill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確認</a:t>
            </a:r>
            <a:endParaRPr kumimoji="0" lang="ja-JP" altLang="en-US" sz="1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grpSp>
        <p:nvGrpSpPr>
          <p:cNvPr id="70" name="グループ化 69">
            <a:extLst>
              <a:ext uri="{FF2B5EF4-FFF2-40B4-BE49-F238E27FC236}">
                <a16:creationId xmlns:a16="http://schemas.microsoft.com/office/drawing/2014/main" id="{6B3DCDD4-50CA-E6CE-E246-1EB3AB2ABEEF}"/>
              </a:ext>
            </a:extLst>
          </p:cNvPr>
          <p:cNvGrpSpPr/>
          <p:nvPr/>
        </p:nvGrpSpPr>
        <p:grpSpPr>
          <a:xfrm>
            <a:off x="2941569" y="2351878"/>
            <a:ext cx="745162" cy="243204"/>
            <a:chOff x="7272176" y="3390055"/>
            <a:chExt cx="531257" cy="243204"/>
          </a:xfrm>
        </p:grpSpPr>
        <p:cxnSp>
          <p:nvCxnSpPr>
            <p:cNvPr id="74" name="直線矢印コネクタ 73">
              <a:extLst>
                <a:ext uri="{FF2B5EF4-FFF2-40B4-BE49-F238E27FC236}">
                  <a16:creationId xmlns:a16="http://schemas.microsoft.com/office/drawing/2014/main" id="{52E74482-E5DD-AFC0-CA38-BA0AC5266A51}"/>
                </a:ext>
              </a:extLst>
            </p:cNvPr>
            <p:cNvCxnSpPr>
              <a:cxnSpLocks/>
            </p:cNvCxnSpPr>
            <p:nvPr/>
          </p:nvCxnSpPr>
          <p:spPr>
            <a:xfrm>
              <a:off x="7272176" y="3633259"/>
              <a:ext cx="531257" cy="0"/>
            </a:xfrm>
            <a:prstGeom prst="straightConnector1">
              <a:avLst/>
            </a:prstGeom>
            <a:noFill/>
            <a:ln w="19050" cap="flat" cmpd="sng" algn="ctr">
              <a:solidFill>
                <a:srgbClr val="94CFEC"/>
              </a:solidFill>
              <a:prstDash val="solid"/>
              <a:headEnd type="arrow" w="lg" len="med"/>
              <a:tailEnd type="arrow" w="lg" len="med"/>
            </a:ln>
            <a:effectLst/>
          </p:spPr>
        </p:cxnSp>
        <p:sp>
          <p:nvSpPr>
            <p:cNvPr id="75" name="正方形/長方形 74">
              <a:extLst>
                <a:ext uri="{FF2B5EF4-FFF2-40B4-BE49-F238E27FC236}">
                  <a16:creationId xmlns:a16="http://schemas.microsoft.com/office/drawing/2014/main" id="{538C1508-11DF-0AC0-0F72-3AEA9D383A95}"/>
                </a:ext>
              </a:extLst>
            </p:cNvPr>
            <p:cNvSpPr/>
            <p:nvPr/>
          </p:nvSpPr>
          <p:spPr bwMode="gray">
            <a:xfrm>
              <a:off x="7317077" y="3390055"/>
              <a:ext cx="473142" cy="184666"/>
            </a:xfrm>
            <a:prstGeom prst="rect">
              <a:avLst/>
            </a:prstGeom>
            <a:solidFill>
              <a:schemeClr val="bg1"/>
            </a:solidFill>
            <a:ln w="6350">
              <a:noFill/>
              <a:miter lim="800000"/>
              <a:headEnd/>
              <a:tailEnd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algn="ctr" fontAlgn="base">
                <a:spcAft>
                  <a:spcPts val="300"/>
                </a:spcAft>
              </a:pPr>
              <a:r>
                <a:rPr lang="en-US" altLang="ja-JP" sz="1200" b="1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1</a:t>
              </a:r>
              <a:r>
                <a:rPr lang="ja-JP" altLang="en-US" sz="1200" b="1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分</a:t>
              </a:r>
              <a:r>
                <a:rPr lang="en-US" altLang="ja-JP" sz="1100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/</a:t>
              </a:r>
              <a:r>
                <a:rPr lang="ja-JP" altLang="en-US" sz="1100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回</a:t>
              </a:r>
              <a:endParaRPr lang="ja-JP" altLang="en-US" sz="1400" b="1" kern="0"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endParaRPr>
            </a:p>
          </p:txBody>
        </p:sp>
      </p:grpSp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C6112833-A94C-F44A-4605-FC871DDB0337}"/>
              </a:ext>
            </a:extLst>
          </p:cNvPr>
          <p:cNvSpPr/>
          <p:nvPr/>
        </p:nvSpPr>
        <p:spPr bwMode="gray">
          <a:xfrm>
            <a:off x="2941569" y="3989117"/>
            <a:ext cx="726628" cy="540000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測定</a:t>
            </a:r>
            <a:endParaRPr kumimoji="0" lang="en-US" altLang="ja-JP" sz="1400" ker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検査</a:t>
            </a:r>
            <a:endParaRPr kumimoji="0" lang="en-US" altLang="ja-JP" sz="1400" ker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grpSp>
        <p:nvGrpSpPr>
          <p:cNvPr id="77" name="グループ化 76">
            <a:extLst>
              <a:ext uri="{FF2B5EF4-FFF2-40B4-BE49-F238E27FC236}">
                <a16:creationId xmlns:a16="http://schemas.microsoft.com/office/drawing/2014/main" id="{CD705200-49A7-35FD-2FFD-EF406635AB36}"/>
              </a:ext>
            </a:extLst>
          </p:cNvPr>
          <p:cNvGrpSpPr/>
          <p:nvPr/>
        </p:nvGrpSpPr>
        <p:grpSpPr>
          <a:xfrm>
            <a:off x="2947467" y="3604013"/>
            <a:ext cx="720730" cy="268287"/>
            <a:chOff x="2790602" y="5235534"/>
            <a:chExt cx="785196" cy="268287"/>
          </a:xfrm>
          <a:solidFill>
            <a:schemeClr val="bg1"/>
          </a:solidFill>
        </p:grpSpPr>
        <p:cxnSp>
          <p:nvCxnSpPr>
            <p:cNvPr id="78" name="直線矢印コネクタ 77">
              <a:extLst>
                <a:ext uri="{FF2B5EF4-FFF2-40B4-BE49-F238E27FC236}">
                  <a16:creationId xmlns:a16="http://schemas.microsoft.com/office/drawing/2014/main" id="{1698F367-707A-2B3D-12A6-C07A90B8E2F4}"/>
                </a:ext>
              </a:extLst>
            </p:cNvPr>
            <p:cNvCxnSpPr>
              <a:cxnSpLocks/>
            </p:cNvCxnSpPr>
            <p:nvPr/>
          </p:nvCxnSpPr>
          <p:spPr>
            <a:xfrm>
              <a:off x="2790602" y="5503821"/>
              <a:ext cx="785196" cy="0"/>
            </a:xfrm>
            <a:prstGeom prst="straightConnector1">
              <a:avLst/>
            </a:prstGeom>
            <a:grpFill/>
            <a:ln w="19050" cap="flat" cmpd="sng" algn="ctr">
              <a:solidFill>
                <a:sysClr val="windowText" lastClr="000000"/>
              </a:solidFill>
              <a:prstDash val="solid"/>
              <a:headEnd type="arrow" w="lg" len="med"/>
              <a:tailEnd type="arrow" w="lg" len="med"/>
            </a:ln>
            <a:effectLst/>
          </p:spPr>
        </p:cxnSp>
        <p:sp>
          <p:nvSpPr>
            <p:cNvPr id="79" name="正方形/長方形 78">
              <a:extLst>
                <a:ext uri="{FF2B5EF4-FFF2-40B4-BE49-F238E27FC236}">
                  <a16:creationId xmlns:a16="http://schemas.microsoft.com/office/drawing/2014/main" id="{6B21C238-5B13-5C25-FBA1-5951AA1E1DAF}"/>
                </a:ext>
              </a:extLst>
            </p:cNvPr>
            <p:cNvSpPr/>
            <p:nvPr/>
          </p:nvSpPr>
          <p:spPr bwMode="gray">
            <a:xfrm>
              <a:off x="2930846" y="5235534"/>
              <a:ext cx="504704" cy="184666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200" b="1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5</a:t>
              </a:r>
              <a:r>
                <a:rPr kumimoji="0" lang="ja-JP" altLang="en-US" sz="1200" b="1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分</a:t>
              </a:r>
              <a:r>
                <a:rPr kumimoji="0" lang="en-US" altLang="ja-JP" sz="11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/</a:t>
              </a:r>
              <a:r>
                <a:rPr kumimoji="0" lang="ja-JP" altLang="en-US" sz="11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回</a:t>
              </a:r>
              <a:endParaRPr kumimoji="0" lang="ja-JP" altLang="en-US" sz="1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endParaRPr>
            </a:p>
          </p:txBody>
        </p:sp>
      </p:grpSp>
      <p:cxnSp>
        <p:nvCxnSpPr>
          <p:cNvPr id="80" name="直線矢印コネクタ 79">
            <a:extLst>
              <a:ext uri="{FF2B5EF4-FFF2-40B4-BE49-F238E27FC236}">
                <a16:creationId xmlns:a16="http://schemas.microsoft.com/office/drawing/2014/main" id="{3744687C-DF0E-7D1D-134E-7439A3C76021}"/>
              </a:ext>
            </a:extLst>
          </p:cNvPr>
          <p:cNvCxnSpPr>
            <a:cxnSpLocks/>
            <a:stCxn id="12" idx="3"/>
            <a:endCxn id="76" idx="1"/>
          </p:cNvCxnSpPr>
          <p:nvPr/>
        </p:nvCxnSpPr>
        <p:spPr>
          <a:xfrm>
            <a:off x="2661071" y="4259117"/>
            <a:ext cx="280498" cy="0"/>
          </a:xfrm>
          <a:prstGeom prst="straightConnector1">
            <a:avLst/>
          </a:prstGeom>
          <a:noFill/>
          <a:ln w="12700" cap="flat" cmpd="sng" algn="ctr">
            <a:solidFill>
              <a:srgbClr val="9E9E9E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81" name="直線矢印コネクタ 80">
            <a:extLst>
              <a:ext uri="{FF2B5EF4-FFF2-40B4-BE49-F238E27FC236}">
                <a16:creationId xmlns:a16="http://schemas.microsoft.com/office/drawing/2014/main" id="{D2910E44-F2A9-4BC9-78E4-37BEED591B14}"/>
              </a:ext>
            </a:extLst>
          </p:cNvPr>
          <p:cNvCxnSpPr>
            <a:cxnSpLocks/>
            <a:stCxn id="236" idx="3"/>
            <a:endCxn id="12" idx="1"/>
          </p:cNvCxnSpPr>
          <p:nvPr/>
        </p:nvCxnSpPr>
        <p:spPr>
          <a:xfrm flipV="1">
            <a:off x="1630592" y="4259117"/>
            <a:ext cx="245283" cy="4373"/>
          </a:xfrm>
          <a:prstGeom prst="straightConnector1">
            <a:avLst/>
          </a:prstGeom>
          <a:noFill/>
          <a:ln w="12700" cap="flat" cmpd="sng" algn="ctr">
            <a:solidFill>
              <a:srgbClr val="9E9E9E"/>
            </a:solidFill>
            <a:prstDash val="dash"/>
            <a:miter lim="800000"/>
            <a:tailEnd type="triangle"/>
          </a:ln>
          <a:effectLst/>
        </p:spPr>
      </p:cxnSp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EDED512A-E60E-729A-2ED5-31FB9B287F7A}"/>
              </a:ext>
            </a:extLst>
          </p:cNvPr>
          <p:cNvSpPr/>
          <p:nvPr/>
        </p:nvSpPr>
        <p:spPr bwMode="gray">
          <a:xfrm>
            <a:off x="1884359" y="4568375"/>
            <a:ext cx="771526" cy="189524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100" b="0" i="0" u="none" strike="noStrike" kern="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x1</a:t>
            </a:r>
            <a:endParaRPr kumimoji="0" lang="ja-JP" altLang="en-US" sz="1100" b="0" i="0" u="none" strike="noStrike" kern="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84" name="正方形/長方形 83">
            <a:extLst>
              <a:ext uri="{FF2B5EF4-FFF2-40B4-BE49-F238E27FC236}">
                <a16:creationId xmlns:a16="http://schemas.microsoft.com/office/drawing/2014/main" id="{2578C4CA-179A-3955-845D-FCB936E3CEB8}"/>
              </a:ext>
            </a:extLst>
          </p:cNvPr>
          <p:cNvSpPr/>
          <p:nvPr/>
        </p:nvSpPr>
        <p:spPr bwMode="gray">
          <a:xfrm>
            <a:off x="2941569" y="4568375"/>
            <a:ext cx="720730" cy="189524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100" b="0" i="0" u="none" strike="noStrike" kern="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x2</a:t>
            </a:r>
            <a:endParaRPr kumimoji="0" lang="ja-JP" altLang="en-US" sz="1100" b="0" i="0" u="none" strike="noStrike" kern="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85" name="正方形/長方形 84">
            <a:extLst>
              <a:ext uri="{FF2B5EF4-FFF2-40B4-BE49-F238E27FC236}">
                <a16:creationId xmlns:a16="http://schemas.microsoft.com/office/drawing/2014/main" id="{41F23A19-9F94-97D6-C5C3-1067F03AA674}"/>
              </a:ext>
            </a:extLst>
          </p:cNvPr>
          <p:cNvSpPr/>
          <p:nvPr/>
        </p:nvSpPr>
        <p:spPr bwMode="gray">
          <a:xfrm>
            <a:off x="884301" y="3285526"/>
            <a:ext cx="739991" cy="189524"/>
          </a:xfrm>
          <a:prstGeom prst="rect">
            <a:avLst/>
          </a:prstGeom>
          <a:solidFill>
            <a:srgbClr val="EAF5FB">
              <a:alpha val="50196"/>
            </a:srgb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100" b="0" i="0" u="none" strike="noStrike" kern="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y1</a:t>
            </a:r>
            <a:endParaRPr kumimoji="0" lang="ja-JP" altLang="en-US" sz="1100" b="0" i="0" u="none" strike="noStrike" kern="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97" name="正方形/長方形 96">
            <a:extLst>
              <a:ext uri="{FF2B5EF4-FFF2-40B4-BE49-F238E27FC236}">
                <a16:creationId xmlns:a16="http://schemas.microsoft.com/office/drawing/2014/main" id="{BB1E62EE-61FB-F15E-1E0B-95AE3D214A51}"/>
              </a:ext>
            </a:extLst>
          </p:cNvPr>
          <p:cNvSpPr/>
          <p:nvPr/>
        </p:nvSpPr>
        <p:spPr bwMode="gray">
          <a:xfrm>
            <a:off x="2944154" y="3285526"/>
            <a:ext cx="739991" cy="189524"/>
          </a:xfrm>
          <a:prstGeom prst="rect">
            <a:avLst/>
          </a:prstGeom>
          <a:solidFill>
            <a:srgbClr val="EAF5FB">
              <a:alpha val="50196"/>
            </a:srgb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100" b="0" i="0" u="none" strike="noStrike" kern="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y2</a:t>
            </a:r>
            <a:endParaRPr kumimoji="0" lang="ja-JP" altLang="en-US" sz="1100" b="0" i="0" u="none" strike="noStrike" kern="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77F4137C-5343-03EF-F429-7002CDE19CEA}"/>
              </a:ext>
            </a:extLst>
          </p:cNvPr>
          <p:cNvSpPr/>
          <p:nvPr/>
        </p:nvSpPr>
        <p:spPr bwMode="gray">
          <a:xfrm>
            <a:off x="5151558" y="3989117"/>
            <a:ext cx="785196" cy="540000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決済</a:t>
            </a:r>
            <a:endParaRPr kumimoji="0" lang="en-US" altLang="ja-JP" sz="1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対応</a:t>
            </a:r>
            <a:endParaRPr kumimoji="0" lang="en-US" altLang="ja-JP" sz="1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grpSp>
        <p:nvGrpSpPr>
          <p:cNvPr id="99" name="グループ化 98">
            <a:extLst>
              <a:ext uri="{FF2B5EF4-FFF2-40B4-BE49-F238E27FC236}">
                <a16:creationId xmlns:a16="http://schemas.microsoft.com/office/drawing/2014/main" id="{6BD82647-2A4B-A69C-7F1C-F559F73C6E69}"/>
              </a:ext>
            </a:extLst>
          </p:cNvPr>
          <p:cNvGrpSpPr/>
          <p:nvPr/>
        </p:nvGrpSpPr>
        <p:grpSpPr>
          <a:xfrm>
            <a:off x="5146373" y="3604013"/>
            <a:ext cx="785196" cy="268287"/>
            <a:chOff x="2790602" y="5235534"/>
            <a:chExt cx="785196" cy="268287"/>
          </a:xfrm>
          <a:solidFill>
            <a:schemeClr val="bg1"/>
          </a:solidFill>
        </p:grpSpPr>
        <p:cxnSp>
          <p:nvCxnSpPr>
            <p:cNvPr id="100" name="直線矢印コネクタ 99">
              <a:extLst>
                <a:ext uri="{FF2B5EF4-FFF2-40B4-BE49-F238E27FC236}">
                  <a16:creationId xmlns:a16="http://schemas.microsoft.com/office/drawing/2014/main" id="{11FCD614-EBEA-E6ED-D346-2C60ADD22C29}"/>
                </a:ext>
              </a:extLst>
            </p:cNvPr>
            <p:cNvCxnSpPr>
              <a:cxnSpLocks/>
            </p:cNvCxnSpPr>
            <p:nvPr/>
          </p:nvCxnSpPr>
          <p:spPr>
            <a:xfrm>
              <a:off x="2790602" y="5503821"/>
              <a:ext cx="785196" cy="0"/>
            </a:xfrm>
            <a:prstGeom prst="straightConnector1">
              <a:avLst/>
            </a:prstGeom>
            <a:grpFill/>
            <a:ln w="19050" cap="flat" cmpd="sng" algn="ctr">
              <a:solidFill>
                <a:sysClr val="windowText" lastClr="000000"/>
              </a:solidFill>
              <a:prstDash val="solid"/>
              <a:headEnd type="arrow" w="lg" len="med"/>
              <a:tailEnd type="arrow" w="lg" len="med"/>
            </a:ln>
            <a:effectLst/>
          </p:spPr>
        </p:cxn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C37E201B-9F28-28F0-507D-9667248A2ADE}"/>
                </a:ext>
              </a:extLst>
            </p:cNvPr>
            <p:cNvSpPr/>
            <p:nvPr/>
          </p:nvSpPr>
          <p:spPr bwMode="gray">
            <a:xfrm>
              <a:off x="2951566" y="5235534"/>
              <a:ext cx="463267" cy="184666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200" b="1" ker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1</a:t>
              </a:r>
              <a:r>
                <a:rPr kumimoji="0" lang="ja-JP" altLang="en-US" sz="1200" b="1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分</a:t>
              </a:r>
              <a:r>
                <a:rPr kumimoji="0" lang="en-US" altLang="ja-JP" sz="11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/</a:t>
              </a:r>
              <a:r>
                <a:rPr kumimoji="0" lang="ja-JP" altLang="en-US" sz="1100" ker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組</a:t>
              </a:r>
              <a:endParaRPr kumimoji="0" lang="ja-JP" altLang="en-US" sz="1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endParaRPr>
            </a:p>
          </p:txBody>
        </p:sp>
      </p:grpSp>
      <p:sp>
        <p:nvSpPr>
          <p:cNvPr id="104" name="四角形: 角を丸くする 103">
            <a:extLst>
              <a:ext uri="{FF2B5EF4-FFF2-40B4-BE49-F238E27FC236}">
                <a16:creationId xmlns:a16="http://schemas.microsoft.com/office/drawing/2014/main" id="{DDC773C4-93F7-E86B-B249-56C34839C699}"/>
              </a:ext>
            </a:extLst>
          </p:cNvPr>
          <p:cNvSpPr/>
          <p:nvPr/>
        </p:nvSpPr>
        <p:spPr bwMode="gray">
          <a:xfrm>
            <a:off x="5151558" y="1714615"/>
            <a:ext cx="780011" cy="539995"/>
          </a:xfrm>
          <a:prstGeom prst="roundRect">
            <a:avLst/>
          </a:prstGeom>
          <a:solidFill>
            <a:srgbClr val="94CFEC">
              <a:lumMod val="20000"/>
              <a:lumOff val="80000"/>
            </a:srgbClr>
          </a:solidFill>
          <a:ln w="31750" cmpd="dbl">
            <a:solidFill>
              <a:srgbClr val="94CFEC"/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決済処理</a:t>
            </a:r>
            <a:endParaRPr kumimoji="0" lang="en-US" altLang="ja-JP" sz="1400" ker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9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（セルフサービス）</a:t>
            </a:r>
            <a:endParaRPr kumimoji="0" lang="en-US" altLang="ja-JP" sz="1400" ker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105" name="正方形/長方形 104">
            <a:extLst>
              <a:ext uri="{FF2B5EF4-FFF2-40B4-BE49-F238E27FC236}">
                <a16:creationId xmlns:a16="http://schemas.microsoft.com/office/drawing/2014/main" id="{E1FF2628-5A3C-3527-FAC8-E5A74160AEF0}"/>
              </a:ext>
            </a:extLst>
          </p:cNvPr>
          <p:cNvSpPr/>
          <p:nvPr/>
        </p:nvSpPr>
        <p:spPr bwMode="gray">
          <a:xfrm>
            <a:off x="6153752" y="2698093"/>
            <a:ext cx="726628" cy="539995"/>
          </a:xfrm>
          <a:prstGeom prst="rect">
            <a:avLst/>
          </a:prstGeom>
          <a:solidFill>
            <a:srgbClr val="94CFEC">
              <a:lumMod val="20000"/>
              <a:lumOff val="80000"/>
            </a:srgbClr>
          </a:solidFill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売上集計</a:t>
            </a:r>
            <a:endParaRPr kumimoji="0" lang="ja-JP" altLang="en-US" sz="1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grpSp>
        <p:nvGrpSpPr>
          <p:cNvPr id="106" name="グループ化 105">
            <a:extLst>
              <a:ext uri="{FF2B5EF4-FFF2-40B4-BE49-F238E27FC236}">
                <a16:creationId xmlns:a16="http://schemas.microsoft.com/office/drawing/2014/main" id="{43AC5579-CA5D-17CC-BA14-C1F0C82CB22C}"/>
              </a:ext>
            </a:extLst>
          </p:cNvPr>
          <p:cNvGrpSpPr/>
          <p:nvPr/>
        </p:nvGrpSpPr>
        <p:grpSpPr>
          <a:xfrm>
            <a:off x="6153752" y="2351878"/>
            <a:ext cx="745162" cy="243204"/>
            <a:chOff x="7272176" y="3390055"/>
            <a:chExt cx="531257" cy="243204"/>
          </a:xfrm>
        </p:grpSpPr>
        <p:cxnSp>
          <p:nvCxnSpPr>
            <p:cNvPr id="107" name="直線矢印コネクタ 106">
              <a:extLst>
                <a:ext uri="{FF2B5EF4-FFF2-40B4-BE49-F238E27FC236}">
                  <a16:creationId xmlns:a16="http://schemas.microsoft.com/office/drawing/2014/main" id="{666C49A6-A20E-6AE9-AF70-DCDDF65FE14D}"/>
                </a:ext>
              </a:extLst>
            </p:cNvPr>
            <p:cNvCxnSpPr>
              <a:cxnSpLocks/>
            </p:cNvCxnSpPr>
            <p:nvPr/>
          </p:nvCxnSpPr>
          <p:spPr>
            <a:xfrm>
              <a:off x="7272176" y="3633259"/>
              <a:ext cx="531257" cy="0"/>
            </a:xfrm>
            <a:prstGeom prst="straightConnector1">
              <a:avLst/>
            </a:prstGeom>
            <a:noFill/>
            <a:ln w="19050" cap="flat" cmpd="sng" algn="ctr">
              <a:solidFill>
                <a:srgbClr val="94CFEC"/>
              </a:solidFill>
              <a:prstDash val="solid"/>
              <a:headEnd type="arrow" w="lg" len="med"/>
              <a:tailEnd type="arrow" w="lg" len="med"/>
            </a:ln>
            <a:effectLst/>
          </p:spPr>
        </p:cxnSp>
        <p:sp>
          <p:nvSpPr>
            <p:cNvPr id="108" name="正方形/長方形 107">
              <a:extLst>
                <a:ext uri="{FF2B5EF4-FFF2-40B4-BE49-F238E27FC236}">
                  <a16:creationId xmlns:a16="http://schemas.microsoft.com/office/drawing/2014/main" id="{0B5FDBC5-AD77-0053-ED20-6C68A8B3F95D}"/>
                </a:ext>
              </a:extLst>
            </p:cNvPr>
            <p:cNvSpPr/>
            <p:nvPr/>
          </p:nvSpPr>
          <p:spPr bwMode="gray">
            <a:xfrm>
              <a:off x="7310558" y="3390055"/>
              <a:ext cx="473142" cy="184666"/>
            </a:xfrm>
            <a:prstGeom prst="rect">
              <a:avLst/>
            </a:prstGeom>
            <a:solidFill>
              <a:schemeClr val="bg1"/>
            </a:solidFill>
            <a:ln w="6350">
              <a:noFill/>
              <a:miter lim="800000"/>
              <a:headEnd/>
              <a:tailEnd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algn="ctr" fontAlgn="base">
                <a:spcAft>
                  <a:spcPts val="300"/>
                </a:spcAft>
              </a:pPr>
              <a:r>
                <a:rPr lang="en-US" altLang="ja-JP" sz="1200" b="1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1</a:t>
              </a:r>
              <a:r>
                <a:rPr lang="ja-JP" altLang="en-US" sz="1200" b="1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分</a:t>
              </a:r>
              <a:r>
                <a:rPr lang="en-US" altLang="ja-JP" sz="1100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/</a:t>
              </a:r>
              <a:r>
                <a:rPr lang="ja-JP" altLang="en-US" sz="1100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日</a:t>
              </a:r>
              <a:endParaRPr lang="ja-JP" altLang="en-US" sz="1400" b="1" kern="0"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endParaRPr>
            </a:p>
          </p:txBody>
        </p:sp>
      </p:grpSp>
      <p:sp>
        <p:nvSpPr>
          <p:cNvPr id="109" name="正方形/長方形 108">
            <a:extLst>
              <a:ext uri="{FF2B5EF4-FFF2-40B4-BE49-F238E27FC236}">
                <a16:creationId xmlns:a16="http://schemas.microsoft.com/office/drawing/2014/main" id="{3D257161-D092-FC9A-4E52-235C9F142C50}"/>
              </a:ext>
            </a:extLst>
          </p:cNvPr>
          <p:cNvSpPr/>
          <p:nvPr/>
        </p:nvSpPr>
        <p:spPr bwMode="gray">
          <a:xfrm>
            <a:off x="6153752" y="3989117"/>
            <a:ext cx="726628" cy="540000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売上</a:t>
            </a:r>
            <a:endParaRPr kumimoji="0" lang="en-US" altLang="ja-JP" sz="1400" ker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集計</a:t>
            </a:r>
            <a:endParaRPr kumimoji="0" lang="en-US" altLang="ja-JP" sz="1400" ker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grpSp>
        <p:nvGrpSpPr>
          <p:cNvPr id="110" name="グループ化 109">
            <a:extLst>
              <a:ext uri="{FF2B5EF4-FFF2-40B4-BE49-F238E27FC236}">
                <a16:creationId xmlns:a16="http://schemas.microsoft.com/office/drawing/2014/main" id="{A6E2EC18-5C30-7C44-E1F5-90A2718C6311}"/>
              </a:ext>
            </a:extLst>
          </p:cNvPr>
          <p:cNvGrpSpPr/>
          <p:nvPr/>
        </p:nvGrpSpPr>
        <p:grpSpPr>
          <a:xfrm>
            <a:off x="6159650" y="3604013"/>
            <a:ext cx="720730" cy="268287"/>
            <a:chOff x="2790602" y="5235534"/>
            <a:chExt cx="785196" cy="268287"/>
          </a:xfrm>
          <a:solidFill>
            <a:schemeClr val="bg1"/>
          </a:solidFill>
        </p:grpSpPr>
        <p:cxnSp>
          <p:nvCxnSpPr>
            <p:cNvPr id="111" name="直線矢印コネクタ 110">
              <a:extLst>
                <a:ext uri="{FF2B5EF4-FFF2-40B4-BE49-F238E27FC236}">
                  <a16:creationId xmlns:a16="http://schemas.microsoft.com/office/drawing/2014/main" id="{E8991235-2FAF-54BB-C220-A9DF86298B97}"/>
                </a:ext>
              </a:extLst>
            </p:cNvPr>
            <p:cNvCxnSpPr>
              <a:cxnSpLocks/>
            </p:cNvCxnSpPr>
            <p:nvPr/>
          </p:nvCxnSpPr>
          <p:spPr>
            <a:xfrm>
              <a:off x="2790602" y="5503821"/>
              <a:ext cx="785196" cy="0"/>
            </a:xfrm>
            <a:prstGeom prst="straightConnector1">
              <a:avLst/>
            </a:prstGeom>
            <a:grpFill/>
            <a:ln w="19050" cap="flat" cmpd="sng" algn="ctr">
              <a:solidFill>
                <a:sysClr val="windowText" lastClr="000000"/>
              </a:solidFill>
              <a:prstDash val="solid"/>
              <a:headEnd type="arrow" w="lg" len="med"/>
              <a:tailEnd type="arrow" w="lg" len="med"/>
            </a:ln>
            <a:effectLst/>
          </p:spPr>
        </p:cxnSp>
        <p:sp>
          <p:nvSpPr>
            <p:cNvPr id="112" name="正方形/長方形 111">
              <a:extLst>
                <a:ext uri="{FF2B5EF4-FFF2-40B4-BE49-F238E27FC236}">
                  <a16:creationId xmlns:a16="http://schemas.microsoft.com/office/drawing/2014/main" id="{57C51470-704D-4FCA-F04E-E17AAC86C59F}"/>
                </a:ext>
              </a:extLst>
            </p:cNvPr>
            <p:cNvSpPr/>
            <p:nvPr/>
          </p:nvSpPr>
          <p:spPr bwMode="gray">
            <a:xfrm>
              <a:off x="2874093" y="5235534"/>
              <a:ext cx="618220" cy="184666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200" b="1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25</a:t>
              </a:r>
              <a:r>
                <a:rPr kumimoji="0" lang="ja-JP" altLang="en-US" sz="1200" b="1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分</a:t>
              </a:r>
              <a:r>
                <a:rPr kumimoji="0" lang="en-US" altLang="ja-JP" sz="11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/</a:t>
              </a:r>
              <a:r>
                <a:rPr kumimoji="0" lang="ja-JP" altLang="en-US" sz="1100" ker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日</a:t>
              </a:r>
              <a:endParaRPr kumimoji="0" lang="ja-JP" altLang="en-US" sz="1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endParaRPr>
            </a:p>
          </p:txBody>
        </p:sp>
      </p:grpSp>
      <p:cxnSp>
        <p:nvCxnSpPr>
          <p:cNvPr id="115" name="直線矢印コネクタ 114">
            <a:extLst>
              <a:ext uri="{FF2B5EF4-FFF2-40B4-BE49-F238E27FC236}">
                <a16:creationId xmlns:a16="http://schemas.microsoft.com/office/drawing/2014/main" id="{8E683F0C-71FE-BFB9-301D-548A7C197A7D}"/>
              </a:ext>
            </a:extLst>
          </p:cNvPr>
          <p:cNvCxnSpPr>
            <a:cxnSpLocks/>
            <a:stCxn id="123" idx="3"/>
            <a:endCxn id="98" idx="1"/>
          </p:cNvCxnSpPr>
          <p:nvPr/>
        </p:nvCxnSpPr>
        <p:spPr>
          <a:xfrm>
            <a:off x="4905909" y="4259117"/>
            <a:ext cx="245649" cy="0"/>
          </a:xfrm>
          <a:prstGeom prst="straightConnector1">
            <a:avLst/>
          </a:prstGeom>
          <a:noFill/>
          <a:ln w="12700" cap="flat" cmpd="sng" algn="ctr">
            <a:solidFill>
              <a:srgbClr val="9E9E9E"/>
            </a:solidFill>
            <a:prstDash val="solid"/>
            <a:miter lim="800000"/>
            <a:tailEnd type="triangle"/>
          </a:ln>
          <a:effectLst/>
        </p:spPr>
      </p:cxnSp>
      <p:sp>
        <p:nvSpPr>
          <p:cNvPr id="116" name="正方形/長方形 115">
            <a:extLst>
              <a:ext uri="{FF2B5EF4-FFF2-40B4-BE49-F238E27FC236}">
                <a16:creationId xmlns:a16="http://schemas.microsoft.com/office/drawing/2014/main" id="{3EAB5494-E6DE-21B4-FDC0-1CDF0661D5FB}"/>
              </a:ext>
            </a:extLst>
          </p:cNvPr>
          <p:cNvSpPr/>
          <p:nvPr/>
        </p:nvSpPr>
        <p:spPr bwMode="gray">
          <a:xfrm>
            <a:off x="5160042" y="4568375"/>
            <a:ext cx="771526" cy="189524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100" b="0" i="0" u="none" strike="noStrike" kern="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x2</a:t>
            </a:r>
            <a:endParaRPr kumimoji="0" lang="ja-JP" altLang="en-US" sz="1100" b="0" i="0" u="none" strike="noStrike" kern="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117" name="正方形/長方形 116">
            <a:extLst>
              <a:ext uri="{FF2B5EF4-FFF2-40B4-BE49-F238E27FC236}">
                <a16:creationId xmlns:a16="http://schemas.microsoft.com/office/drawing/2014/main" id="{4314EB7E-2CF3-A17F-D03C-5FA7934ED006}"/>
              </a:ext>
            </a:extLst>
          </p:cNvPr>
          <p:cNvSpPr/>
          <p:nvPr/>
        </p:nvSpPr>
        <p:spPr bwMode="gray">
          <a:xfrm>
            <a:off x="6153752" y="4568375"/>
            <a:ext cx="720730" cy="189524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100" b="0" i="0" u="none" strike="noStrike" kern="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x3</a:t>
            </a:r>
            <a:endParaRPr kumimoji="0" lang="ja-JP" altLang="en-US" sz="1100" b="0" i="0" u="none" strike="noStrike" kern="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122" name="正方形/長方形 121">
            <a:extLst>
              <a:ext uri="{FF2B5EF4-FFF2-40B4-BE49-F238E27FC236}">
                <a16:creationId xmlns:a16="http://schemas.microsoft.com/office/drawing/2014/main" id="{24F05158-81C0-E430-7ECE-D860D0F431AF}"/>
              </a:ext>
            </a:extLst>
          </p:cNvPr>
          <p:cNvSpPr/>
          <p:nvPr/>
        </p:nvSpPr>
        <p:spPr bwMode="gray">
          <a:xfrm>
            <a:off x="6156337" y="3285526"/>
            <a:ext cx="739991" cy="189524"/>
          </a:xfrm>
          <a:prstGeom prst="rect">
            <a:avLst/>
          </a:prstGeom>
          <a:solidFill>
            <a:srgbClr val="EAF5FB">
              <a:alpha val="50196"/>
            </a:srgb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100" b="0" i="0" u="none" strike="noStrike" kern="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y1</a:t>
            </a:r>
            <a:endParaRPr kumimoji="0" lang="ja-JP" altLang="en-US" sz="1100" b="0" i="0" u="none" strike="noStrike" kern="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123" name="正方形/長方形 122">
            <a:extLst>
              <a:ext uri="{FF2B5EF4-FFF2-40B4-BE49-F238E27FC236}">
                <a16:creationId xmlns:a16="http://schemas.microsoft.com/office/drawing/2014/main" id="{36F8C054-D4C0-CD3A-A2CC-77DE3E7F5A0E}"/>
              </a:ext>
            </a:extLst>
          </p:cNvPr>
          <p:cNvSpPr/>
          <p:nvPr/>
        </p:nvSpPr>
        <p:spPr bwMode="gray">
          <a:xfrm>
            <a:off x="4120713" y="3989117"/>
            <a:ext cx="785196" cy="540000"/>
          </a:xfrm>
          <a:prstGeom prst="rect">
            <a:avLst/>
          </a:prstGeom>
          <a:solidFill>
            <a:srgbClr val="D9D9D9"/>
          </a:solidFill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注文受付</a:t>
            </a:r>
            <a:endParaRPr kumimoji="0" lang="en-US" altLang="ja-JP" sz="1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cxnSp>
        <p:nvCxnSpPr>
          <p:cNvPr id="124" name="直線矢印コネクタ 123">
            <a:extLst>
              <a:ext uri="{FF2B5EF4-FFF2-40B4-BE49-F238E27FC236}">
                <a16:creationId xmlns:a16="http://schemas.microsoft.com/office/drawing/2014/main" id="{69601CBF-023F-6B5A-37D8-C621360E605C}"/>
              </a:ext>
            </a:extLst>
          </p:cNvPr>
          <p:cNvCxnSpPr>
            <a:cxnSpLocks/>
            <a:stCxn id="129" idx="3"/>
            <a:endCxn id="104" idx="1"/>
          </p:cNvCxnSpPr>
          <p:nvPr/>
        </p:nvCxnSpPr>
        <p:spPr>
          <a:xfrm>
            <a:off x="4890171" y="1984613"/>
            <a:ext cx="261387" cy="0"/>
          </a:xfrm>
          <a:prstGeom prst="straightConnector1">
            <a:avLst/>
          </a:prstGeom>
          <a:noFill/>
          <a:ln w="12700" cap="flat" cmpd="sng" algn="ctr">
            <a:solidFill>
              <a:srgbClr val="9E9E9E"/>
            </a:solidFill>
            <a:prstDash val="solid"/>
            <a:miter lim="800000"/>
            <a:tailEnd type="triangle"/>
          </a:ln>
          <a:effectLst/>
        </p:spPr>
      </p:cxnSp>
      <p:grpSp>
        <p:nvGrpSpPr>
          <p:cNvPr id="125" name="グループ化 124">
            <a:extLst>
              <a:ext uri="{FF2B5EF4-FFF2-40B4-BE49-F238E27FC236}">
                <a16:creationId xmlns:a16="http://schemas.microsoft.com/office/drawing/2014/main" id="{4E796AD8-05F9-8498-4EB1-BE718A147E54}"/>
              </a:ext>
            </a:extLst>
          </p:cNvPr>
          <p:cNvGrpSpPr/>
          <p:nvPr/>
        </p:nvGrpSpPr>
        <p:grpSpPr>
          <a:xfrm>
            <a:off x="4115528" y="3604013"/>
            <a:ext cx="785196" cy="268287"/>
            <a:chOff x="2790602" y="5235534"/>
            <a:chExt cx="785196" cy="268287"/>
          </a:xfrm>
          <a:solidFill>
            <a:schemeClr val="bg1"/>
          </a:solidFill>
        </p:grpSpPr>
        <p:cxnSp>
          <p:nvCxnSpPr>
            <p:cNvPr id="126" name="直線矢印コネクタ 125">
              <a:extLst>
                <a:ext uri="{FF2B5EF4-FFF2-40B4-BE49-F238E27FC236}">
                  <a16:creationId xmlns:a16="http://schemas.microsoft.com/office/drawing/2014/main" id="{64E151BE-7939-9EBC-9E5B-464BF2AF09C3}"/>
                </a:ext>
              </a:extLst>
            </p:cNvPr>
            <p:cNvCxnSpPr>
              <a:cxnSpLocks/>
            </p:cNvCxnSpPr>
            <p:nvPr/>
          </p:nvCxnSpPr>
          <p:spPr>
            <a:xfrm>
              <a:off x="2790602" y="5503821"/>
              <a:ext cx="785196" cy="0"/>
            </a:xfrm>
            <a:prstGeom prst="straightConnector1">
              <a:avLst/>
            </a:prstGeom>
            <a:grpFill/>
            <a:ln w="19050" cap="flat" cmpd="sng" algn="ctr">
              <a:solidFill>
                <a:sysClr val="windowText" lastClr="000000"/>
              </a:solidFill>
              <a:prstDash val="solid"/>
              <a:headEnd type="arrow" w="lg" len="med"/>
              <a:tailEnd type="arrow" w="lg" len="med"/>
            </a:ln>
            <a:effectLst/>
          </p:spPr>
        </p:cxnSp>
        <p:sp>
          <p:nvSpPr>
            <p:cNvPr id="127" name="正方形/長方形 126">
              <a:extLst>
                <a:ext uri="{FF2B5EF4-FFF2-40B4-BE49-F238E27FC236}">
                  <a16:creationId xmlns:a16="http://schemas.microsoft.com/office/drawing/2014/main" id="{7C1B8B07-6130-725A-F0D3-5F5593588F10}"/>
                </a:ext>
              </a:extLst>
            </p:cNvPr>
            <p:cNvSpPr/>
            <p:nvPr/>
          </p:nvSpPr>
          <p:spPr bwMode="gray">
            <a:xfrm>
              <a:off x="2951566" y="5235534"/>
              <a:ext cx="463267" cy="184666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200" b="1" ker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3</a:t>
              </a:r>
              <a:r>
                <a:rPr kumimoji="0" lang="ja-JP" altLang="en-US" sz="1200" b="1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分</a:t>
              </a:r>
              <a:r>
                <a:rPr kumimoji="0" lang="en-US" altLang="ja-JP" sz="11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/</a:t>
              </a:r>
              <a:r>
                <a:rPr kumimoji="0" lang="ja-JP" altLang="en-US" sz="1100" ker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組</a:t>
              </a:r>
              <a:endParaRPr kumimoji="0" lang="ja-JP" altLang="en-US" sz="1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endParaRPr>
            </a:p>
          </p:txBody>
        </p:sp>
      </p:grpSp>
      <p:sp>
        <p:nvSpPr>
          <p:cNvPr id="128" name="正方形/長方形 127">
            <a:extLst>
              <a:ext uri="{FF2B5EF4-FFF2-40B4-BE49-F238E27FC236}">
                <a16:creationId xmlns:a16="http://schemas.microsoft.com/office/drawing/2014/main" id="{B50030C7-A431-F493-B21B-2380189C730F}"/>
              </a:ext>
            </a:extLst>
          </p:cNvPr>
          <p:cNvSpPr/>
          <p:nvPr/>
        </p:nvSpPr>
        <p:spPr bwMode="gray">
          <a:xfrm>
            <a:off x="4129198" y="4568375"/>
            <a:ext cx="771526" cy="189524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100" b="0" i="0" u="none" strike="noStrike" kern="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x1</a:t>
            </a:r>
            <a:endParaRPr kumimoji="0" lang="ja-JP" altLang="en-US" sz="1100" b="0" i="0" u="none" strike="noStrike" kern="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129" name="四角形: 角を丸くする 128">
            <a:extLst>
              <a:ext uri="{FF2B5EF4-FFF2-40B4-BE49-F238E27FC236}">
                <a16:creationId xmlns:a16="http://schemas.microsoft.com/office/drawing/2014/main" id="{F8466AD8-3AFF-FA52-C9A2-021CC21EA63E}"/>
              </a:ext>
            </a:extLst>
          </p:cNvPr>
          <p:cNvSpPr/>
          <p:nvPr/>
        </p:nvSpPr>
        <p:spPr bwMode="gray">
          <a:xfrm>
            <a:off x="4110160" y="1714615"/>
            <a:ext cx="780011" cy="539995"/>
          </a:xfrm>
          <a:prstGeom prst="roundRect">
            <a:avLst/>
          </a:prstGeom>
          <a:solidFill>
            <a:srgbClr val="94CFEC">
              <a:lumMod val="20000"/>
              <a:lumOff val="80000"/>
            </a:srgbClr>
          </a:solidFill>
          <a:ln w="31750" cmpd="dbl">
            <a:solidFill>
              <a:srgbClr val="94CFEC"/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商品選択</a:t>
            </a:r>
            <a:endParaRPr kumimoji="0" lang="en-US" altLang="ja-JP" sz="1400" ker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9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（セルフサービス）</a:t>
            </a:r>
            <a:endParaRPr kumimoji="0" lang="en-US" altLang="ja-JP" sz="900" ker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130" name="正方形/長方形 129">
            <a:extLst>
              <a:ext uri="{FF2B5EF4-FFF2-40B4-BE49-F238E27FC236}">
                <a16:creationId xmlns:a16="http://schemas.microsoft.com/office/drawing/2014/main" id="{2AA4B3C7-BAAD-B899-2323-A2D71B556167}"/>
              </a:ext>
            </a:extLst>
          </p:cNvPr>
          <p:cNvSpPr/>
          <p:nvPr/>
        </p:nvSpPr>
        <p:spPr>
          <a:xfrm>
            <a:off x="3947016" y="1328310"/>
            <a:ext cx="5524876" cy="351348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" name="正方形/長方形 130">
            <a:extLst>
              <a:ext uri="{FF2B5EF4-FFF2-40B4-BE49-F238E27FC236}">
                <a16:creationId xmlns:a16="http://schemas.microsoft.com/office/drawing/2014/main" id="{915FC5B0-5246-429D-7DC5-6EFD1AFD3661}"/>
              </a:ext>
            </a:extLst>
          </p:cNvPr>
          <p:cNvSpPr/>
          <p:nvPr/>
        </p:nvSpPr>
        <p:spPr bwMode="gray">
          <a:xfrm>
            <a:off x="7184907" y="2698093"/>
            <a:ext cx="726628" cy="539995"/>
          </a:xfrm>
          <a:prstGeom prst="rect">
            <a:avLst/>
          </a:prstGeom>
          <a:solidFill>
            <a:srgbClr val="94CFEC">
              <a:lumMod val="20000"/>
              <a:lumOff val="80000"/>
            </a:srgbClr>
          </a:solidFill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問合せ</a:t>
            </a:r>
            <a:endParaRPr kumimoji="0" lang="en-US" altLang="ja-JP" sz="1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対応</a:t>
            </a:r>
            <a:endParaRPr kumimoji="0" lang="ja-JP" altLang="en-US" sz="1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grpSp>
        <p:nvGrpSpPr>
          <p:cNvPr id="132" name="グループ化 131">
            <a:extLst>
              <a:ext uri="{FF2B5EF4-FFF2-40B4-BE49-F238E27FC236}">
                <a16:creationId xmlns:a16="http://schemas.microsoft.com/office/drawing/2014/main" id="{29634108-98DF-8A84-C309-C9A224804054}"/>
              </a:ext>
            </a:extLst>
          </p:cNvPr>
          <p:cNvGrpSpPr/>
          <p:nvPr/>
        </p:nvGrpSpPr>
        <p:grpSpPr>
          <a:xfrm>
            <a:off x="6500438" y="6150946"/>
            <a:ext cx="632497" cy="299218"/>
            <a:chOff x="7241491" y="3334041"/>
            <a:chExt cx="592430" cy="299218"/>
          </a:xfrm>
        </p:grpSpPr>
        <p:cxnSp>
          <p:nvCxnSpPr>
            <p:cNvPr id="133" name="直線矢印コネクタ 132">
              <a:extLst>
                <a:ext uri="{FF2B5EF4-FFF2-40B4-BE49-F238E27FC236}">
                  <a16:creationId xmlns:a16="http://schemas.microsoft.com/office/drawing/2014/main" id="{F1B9F058-F94D-F448-29A5-D5D530BF25F7}"/>
                </a:ext>
              </a:extLst>
            </p:cNvPr>
            <p:cNvCxnSpPr>
              <a:cxnSpLocks/>
            </p:cNvCxnSpPr>
            <p:nvPr/>
          </p:nvCxnSpPr>
          <p:spPr>
            <a:xfrm>
              <a:off x="7272176" y="3633259"/>
              <a:ext cx="531257" cy="0"/>
            </a:xfrm>
            <a:prstGeom prst="straightConnector1">
              <a:avLst/>
            </a:prstGeom>
            <a:noFill/>
            <a:ln w="19050" cap="flat" cmpd="sng" algn="ctr">
              <a:solidFill>
                <a:srgbClr val="94CFEC"/>
              </a:solidFill>
              <a:prstDash val="solid"/>
              <a:headEnd type="arrow" w="lg" len="med"/>
              <a:tailEnd type="arrow" w="lg" len="med"/>
            </a:ln>
            <a:effectLst/>
          </p:spPr>
        </p:cxnSp>
        <p:sp>
          <p:nvSpPr>
            <p:cNvPr id="134" name="正方形/長方形 133">
              <a:extLst>
                <a:ext uri="{FF2B5EF4-FFF2-40B4-BE49-F238E27FC236}">
                  <a16:creationId xmlns:a16="http://schemas.microsoft.com/office/drawing/2014/main" id="{D76C46A4-8F12-B13A-4781-E889E4999F32}"/>
                </a:ext>
              </a:extLst>
            </p:cNvPr>
            <p:cNvSpPr/>
            <p:nvPr/>
          </p:nvSpPr>
          <p:spPr bwMode="gray">
            <a:xfrm>
              <a:off x="7241491" y="3334041"/>
              <a:ext cx="592430" cy="184666"/>
            </a:xfrm>
            <a:prstGeom prst="rect">
              <a:avLst/>
            </a:prstGeom>
            <a:solidFill>
              <a:schemeClr val="bg1"/>
            </a:solidFill>
            <a:ln w="6350">
              <a:noFill/>
              <a:miter lim="800000"/>
              <a:headEnd/>
              <a:tailEnd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algn="ctr" fontAlgn="base">
                <a:spcAft>
                  <a:spcPts val="300"/>
                </a:spcAft>
              </a:pPr>
              <a:r>
                <a:rPr lang="en-US" altLang="ja-JP" sz="1200" b="1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10</a:t>
              </a:r>
              <a:r>
                <a:rPr lang="ja-JP" altLang="en-US" sz="1200" b="1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分</a:t>
              </a:r>
              <a:r>
                <a:rPr lang="en-US" altLang="ja-JP" sz="1100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/</a:t>
              </a:r>
              <a:r>
                <a:rPr lang="ja-JP" altLang="en-US" sz="1100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回</a:t>
              </a:r>
              <a:endParaRPr lang="ja-JP" altLang="en-US" sz="1400" b="1" kern="0"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endParaRPr>
            </a:p>
          </p:txBody>
        </p:sp>
      </p:grpSp>
      <p:sp>
        <p:nvSpPr>
          <p:cNvPr id="135" name="正方形/長方形 134">
            <a:extLst>
              <a:ext uri="{FF2B5EF4-FFF2-40B4-BE49-F238E27FC236}">
                <a16:creationId xmlns:a16="http://schemas.microsoft.com/office/drawing/2014/main" id="{A7A088D0-DB7A-7AF5-7964-CD6E166B0D34}"/>
              </a:ext>
            </a:extLst>
          </p:cNvPr>
          <p:cNvSpPr/>
          <p:nvPr/>
        </p:nvSpPr>
        <p:spPr bwMode="gray">
          <a:xfrm>
            <a:off x="7187492" y="3285526"/>
            <a:ext cx="739991" cy="189524"/>
          </a:xfrm>
          <a:prstGeom prst="rect">
            <a:avLst/>
          </a:prstGeom>
          <a:solidFill>
            <a:srgbClr val="EAF5FB">
              <a:alpha val="50196"/>
            </a:srgb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100" b="0" i="0" u="none" strike="noStrike" kern="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y2</a:t>
            </a:r>
            <a:endParaRPr kumimoji="0" lang="ja-JP" altLang="en-US" sz="1100" b="0" i="0" u="none" strike="noStrike" kern="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139" name="正方形/長方形 138">
            <a:extLst>
              <a:ext uri="{FF2B5EF4-FFF2-40B4-BE49-F238E27FC236}">
                <a16:creationId xmlns:a16="http://schemas.microsoft.com/office/drawing/2014/main" id="{85752222-4EAE-3477-7DF3-96FD0227C846}"/>
              </a:ext>
            </a:extLst>
          </p:cNvPr>
          <p:cNvSpPr/>
          <p:nvPr/>
        </p:nvSpPr>
        <p:spPr bwMode="gray">
          <a:xfrm>
            <a:off x="7187492" y="2081738"/>
            <a:ext cx="739991" cy="189524"/>
          </a:xfrm>
          <a:prstGeom prst="rect">
            <a:avLst/>
          </a:prstGeom>
          <a:solidFill>
            <a:schemeClr val="accent6">
              <a:lumMod val="20000"/>
              <a:lumOff val="80000"/>
              <a:alpha val="50196"/>
            </a:scheme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1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5</a:t>
            </a:r>
            <a:r>
              <a:rPr kumimoji="0" lang="ja-JP" altLang="en-US" sz="11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％</a:t>
            </a:r>
            <a:endParaRPr kumimoji="0" lang="ja-JP" altLang="en-US" sz="11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140" name="正方形/長方形 139">
            <a:extLst>
              <a:ext uri="{FF2B5EF4-FFF2-40B4-BE49-F238E27FC236}">
                <a16:creationId xmlns:a16="http://schemas.microsoft.com/office/drawing/2014/main" id="{9101A886-E0E4-FB94-98EE-0DE3F6F2BF94}"/>
              </a:ext>
            </a:extLst>
          </p:cNvPr>
          <p:cNvSpPr/>
          <p:nvPr/>
        </p:nvSpPr>
        <p:spPr bwMode="gray">
          <a:xfrm>
            <a:off x="8295848" y="2698093"/>
            <a:ext cx="726628" cy="539995"/>
          </a:xfrm>
          <a:prstGeom prst="rect">
            <a:avLst/>
          </a:prstGeom>
          <a:solidFill>
            <a:srgbClr val="94CFEC">
              <a:lumMod val="20000"/>
              <a:lumOff val="80000"/>
            </a:srgbClr>
          </a:solidFill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設定変更</a:t>
            </a:r>
            <a:endParaRPr kumimoji="0" lang="en-US" altLang="ja-JP" sz="1400" ker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（商品登録）</a:t>
            </a:r>
          </a:p>
        </p:txBody>
      </p:sp>
      <p:grpSp>
        <p:nvGrpSpPr>
          <p:cNvPr id="146" name="グループ化 145">
            <a:extLst>
              <a:ext uri="{FF2B5EF4-FFF2-40B4-BE49-F238E27FC236}">
                <a16:creationId xmlns:a16="http://schemas.microsoft.com/office/drawing/2014/main" id="{2D30C39C-071F-5A9E-541E-5F2EFCC57335}"/>
              </a:ext>
            </a:extLst>
          </p:cNvPr>
          <p:cNvGrpSpPr/>
          <p:nvPr/>
        </p:nvGrpSpPr>
        <p:grpSpPr>
          <a:xfrm>
            <a:off x="8280923" y="2351878"/>
            <a:ext cx="745162" cy="243204"/>
            <a:chOff x="7272176" y="3390055"/>
            <a:chExt cx="531257" cy="243204"/>
          </a:xfrm>
        </p:grpSpPr>
        <p:cxnSp>
          <p:nvCxnSpPr>
            <p:cNvPr id="147" name="直線矢印コネクタ 146">
              <a:extLst>
                <a:ext uri="{FF2B5EF4-FFF2-40B4-BE49-F238E27FC236}">
                  <a16:creationId xmlns:a16="http://schemas.microsoft.com/office/drawing/2014/main" id="{8E3E836A-3163-41D2-59B6-585DC28614DA}"/>
                </a:ext>
              </a:extLst>
            </p:cNvPr>
            <p:cNvCxnSpPr>
              <a:cxnSpLocks/>
            </p:cNvCxnSpPr>
            <p:nvPr/>
          </p:nvCxnSpPr>
          <p:spPr>
            <a:xfrm>
              <a:off x="7272176" y="3633259"/>
              <a:ext cx="531257" cy="0"/>
            </a:xfrm>
            <a:prstGeom prst="straightConnector1">
              <a:avLst/>
            </a:prstGeom>
            <a:noFill/>
            <a:ln w="19050" cap="flat" cmpd="sng" algn="ctr">
              <a:solidFill>
                <a:srgbClr val="94CFEC"/>
              </a:solidFill>
              <a:prstDash val="solid"/>
              <a:headEnd type="arrow" w="lg" len="med"/>
              <a:tailEnd type="arrow" w="lg" len="med"/>
            </a:ln>
            <a:effectLst/>
          </p:spPr>
        </p:cxnSp>
        <p:sp>
          <p:nvSpPr>
            <p:cNvPr id="148" name="正方形/長方形 147">
              <a:extLst>
                <a:ext uri="{FF2B5EF4-FFF2-40B4-BE49-F238E27FC236}">
                  <a16:creationId xmlns:a16="http://schemas.microsoft.com/office/drawing/2014/main" id="{412A7F3D-F919-CF31-66DA-D8AFAA0CE038}"/>
                </a:ext>
              </a:extLst>
            </p:cNvPr>
            <p:cNvSpPr/>
            <p:nvPr/>
          </p:nvSpPr>
          <p:spPr bwMode="gray">
            <a:xfrm>
              <a:off x="7310558" y="3390055"/>
              <a:ext cx="473142" cy="184666"/>
            </a:xfrm>
            <a:prstGeom prst="rect">
              <a:avLst/>
            </a:prstGeom>
            <a:solidFill>
              <a:schemeClr val="bg1"/>
            </a:solidFill>
            <a:ln w="6350">
              <a:noFill/>
              <a:miter lim="800000"/>
              <a:headEnd/>
              <a:tailEnd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algn="ctr" fontAlgn="base">
                <a:spcAft>
                  <a:spcPts val="300"/>
                </a:spcAft>
              </a:pPr>
              <a:r>
                <a:rPr lang="en-US" altLang="ja-JP" sz="1200" b="1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20</a:t>
              </a:r>
              <a:r>
                <a:rPr lang="ja-JP" altLang="en-US" sz="1200" b="1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分</a:t>
              </a:r>
              <a:r>
                <a:rPr lang="en-US" altLang="ja-JP" sz="1100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/</a:t>
              </a:r>
              <a:r>
                <a:rPr lang="ja-JP" altLang="en-US" sz="1100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回</a:t>
              </a:r>
              <a:endParaRPr lang="ja-JP" altLang="en-US" sz="1400" b="1" kern="0"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endParaRPr>
            </a:p>
          </p:txBody>
        </p:sp>
      </p:grpSp>
      <p:sp>
        <p:nvSpPr>
          <p:cNvPr id="149" name="正方形/長方形 148">
            <a:extLst>
              <a:ext uri="{FF2B5EF4-FFF2-40B4-BE49-F238E27FC236}">
                <a16:creationId xmlns:a16="http://schemas.microsoft.com/office/drawing/2014/main" id="{CE8F0A95-C939-FE80-2EA5-8BEB3C7D2272}"/>
              </a:ext>
            </a:extLst>
          </p:cNvPr>
          <p:cNvSpPr/>
          <p:nvPr/>
        </p:nvSpPr>
        <p:spPr bwMode="gray">
          <a:xfrm>
            <a:off x="8267560" y="2081738"/>
            <a:ext cx="739991" cy="189524"/>
          </a:xfrm>
          <a:prstGeom prst="rect">
            <a:avLst/>
          </a:prstGeom>
          <a:solidFill>
            <a:schemeClr val="accent6">
              <a:lumMod val="20000"/>
              <a:lumOff val="80000"/>
              <a:alpha val="50196"/>
            </a:scheme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4</a:t>
            </a:r>
            <a:r>
              <a:rPr kumimoji="0" lang="ja-JP" altLang="en-US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回</a:t>
            </a:r>
            <a:r>
              <a:rPr kumimoji="0" lang="en-US" altLang="ja-JP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/</a:t>
            </a:r>
            <a:r>
              <a:rPr kumimoji="0" lang="ja-JP" altLang="en-US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年</a:t>
            </a:r>
          </a:p>
        </p:txBody>
      </p:sp>
      <p:sp>
        <p:nvSpPr>
          <p:cNvPr id="150" name="正方形/長方形 149">
            <a:extLst>
              <a:ext uri="{FF2B5EF4-FFF2-40B4-BE49-F238E27FC236}">
                <a16:creationId xmlns:a16="http://schemas.microsoft.com/office/drawing/2014/main" id="{7D95A66C-808E-3B83-2423-FF03C3E2860E}"/>
              </a:ext>
            </a:extLst>
          </p:cNvPr>
          <p:cNvSpPr/>
          <p:nvPr/>
        </p:nvSpPr>
        <p:spPr bwMode="gray">
          <a:xfrm>
            <a:off x="8305731" y="3285526"/>
            <a:ext cx="739991" cy="189524"/>
          </a:xfrm>
          <a:prstGeom prst="rect">
            <a:avLst/>
          </a:prstGeom>
          <a:solidFill>
            <a:srgbClr val="EAF5FB">
              <a:alpha val="50196"/>
            </a:srgb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100" b="0" i="0" u="none" strike="noStrike" kern="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y3</a:t>
            </a:r>
            <a:endParaRPr kumimoji="0" lang="ja-JP" altLang="en-US" sz="1100" b="0" i="0" u="none" strike="noStrike" kern="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cxnSp>
        <p:nvCxnSpPr>
          <p:cNvPr id="151" name="直線コネクタ 150">
            <a:extLst>
              <a:ext uri="{FF2B5EF4-FFF2-40B4-BE49-F238E27FC236}">
                <a16:creationId xmlns:a16="http://schemas.microsoft.com/office/drawing/2014/main" id="{45AE5762-063C-AC68-00F5-7B722344BF77}"/>
              </a:ext>
            </a:extLst>
          </p:cNvPr>
          <p:cNvCxnSpPr>
            <a:cxnSpLocks/>
          </p:cNvCxnSpPr>
          <p:nvPr/>
        </p:nvCxnSpPr>
        <p:spPr>
          <a:xfrm flipV="1">
            <a:off x="8104048" y="2081738"/>
            <a:ext cx="0" cy="139243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正方形/長方形 151">
            <a:extLst>
              <a:ext uri="{FF2B5EF4-FFF2-40B4-BE49-F238E27FC236}">
                <a16:creationId xmlns:a16="http://schemas.microsoft.com/office/drawing/2014/main" id="{C272B408-D1DF-9C82-76F9-2D798FB2EC61}"/>
              </a:ext>
            </a:extLst>
          </p:cNvPr>
          <p:cNvSpPr/>
          <p:nvPr/>
        </p:nvSpPr>
        <p:spPr bwMode="gray">
          <a:xfrm>
            <a:off x="169486" y="5316657"/>
            <a:ext cx="274226" cy="2055787"/>
          </a:xfrm>
          <a:prstGeom prst="rect">
            <a:avLst/>
          </a:prstGeom>
          <a:solidFill>
            <a:srgbClr val="94CFEC"/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導</a:t>
            </a:r>
            <a:endParaRPr kumimoji="0" lang="en-US" altLang="ja-JP" sz="12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入</a:t>
            </a:r>
            <a:endParaRPr kumimoji="0" lang="en-US" altLang="ja-JP" sz="12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後</a:t>
            </a:r>
          </a:p>
        </p:txBody>
      </p:sp>
      <p:sp>
        <p:nvSpPr>
          <p:cNvPr id="153" name="正方形/長方形 152">
            <a:extLst>
              <a:ext uri="{FF2B5EF4-FFF2-40B4-BE49-F238E27FC236}">
                <a16:creationId xmlns:a16="http://schemas.microsoft.com/office/drawing/2014/main" id="{0FA441F3-AADA-1A7A-CBAD-26937CB12FC6}"/>
              </a:ext>
            </a:extLst>
          </p:cNvPr>
          <p:cNvSpPr/>
          <p:nvPr/>
        </p:nvSpPr>
        <p:spPr bwMode="gray">
          <a:xfrm>
            <a:off x="169486" y="7562420"/>
            <a:ext cx="274226" cy="1826175"/>
          </a:xfrm>
          <a:prstGeom prst="rect">
            <a:avLst/>
          </a:prstGeom>
          <a:solidFill>
            <a:srgbClr val="D9D9D9"/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defTabSz="457200">
              <a:spcAft>
                <a:spcPts val="300"/>
              </a:spcAft>
            </a:pPr>
            <a:r>
              <a:rPr lang="ja-JP" altLang="en-US" sz="12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導</a:t>
            </a:r>
            <a:endParaRPr lang="en-US" altLang="ja-JP" sz="1200" ker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algn="ctr" defTabSz="457200">
              <a:spcAft>
                <a:spcPts val="300"/>
              </a:spcAft>
            </a:pPr>
            <a:r>
              <a:rPr lang="ja-JP" altLang="en-US" sz="12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入</a:t>
            </a:r>
            <a:endParaRPr lang="en-US" altLang="ja-JP" sz="1200" ker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algn="ctr" defTabSz="457200">
              <a:spcAft>
                <a:spcPts val="300"/>
              </a:spcAft>
            </a:pPr>
            <a:r>
              <a:rPr lang="ja-JP" altLang="en-US" sz="12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前</a:t>
            </a:r>
          </a:p>
        </p:txBody>
      </p:sp>
      <p:sp>
        <p:nvSpPr>
          <p:cNvPr id="154" name="正方形/長方形 153">
            <a:extLst>
              <a:ext uri="{FF2B5EF4-FFF2-40B4-BE49-F238E27FC236}">
                <a16:creationId xmlns:a16="http://schemas.microsoft.com/office/drawing/2014/main" id="{AAA89D46-114A-9E76-D157-2AD9EA6D3EBF}"/>
              </a:ext>
            </a:extLst>
          </p:cNvPr>
          <p:cNvSpPr/>
          <p:nvPr/>
        </p:nvSpPr>
        <p:spPr bwMode="gray">
          <a:xfrm>
            <a:off x="500064" y="5316657"/>
            <a:ext cx="274226" cy="1001278"/>
          </a:xfrm>
          <a:prstGeom prst="rect">
            <a:avLst/>
          </a:prstGeom>
          <a:solidFill>
            <a:srgbClr val="94CFEC"/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機</a:t>
            </a:r>
            <a:endParaRPr kumimoji="0" lang="en-US" altLang="ja-JP" sz="12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械</a:t>
            </a:r>
          </a:p>
        </p:txBody>
      </p:sp>
      <p:sp>
        <p:nvSpPr>
          <p:cNvPr id="155" name="正方形/長方形 154">
            <a:extLst>
              <a:ext uri="{FF2B5EF4-FFF2-40B4-BE49-F238E27FC236}">
                <a16:creationId xmlns:a16="http://schemas.microsoft.com/office/drawing/2014/main" id="{491E542F-4203-EBBD-5F6A-E82BD917F94A}"/>
              </a:ext>
            </a:extLst>
          </p:cNvPr>
          <p:cNvSpPr/>
          <p:nvPr/>
        </p:nvSpPr>
        <p:spPr bwMode="gray">
          <a:xfrm>
            <a:off x="500064" y="6371166"/>
            <a:ext cx="274226" cy="1001278"/>
          </a:xfrm>
          <a:prstGeom prst="rect">
            <a:avLst/>
          </a:prstGeom>
          <a:solidFill>
            <a:srgbClr val="94CFEC"/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作</a:t>
            </a:r>
            <a:endParaRPr kumimoji="0" lang="en-US" altLang="ja-JP" sz="12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業</a:t>
            </a:r>
            <a:endParaRPr kumimoji="0" lang="en-US" altLang="ja-JP" sz="12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員</a:t>
            </a:r>
          </a:p>
        </p:txBody>
      </p:sp>
      <p:sp>
        <p:nvSpPr>
          <p:cNvPr id="156" name="正方形/長方形 155">
            <a:extLst>
              <a:ext uri="{FF2B5EF4-FFF2-40B4-BE49-F238E27FC236}">
                <a16:creationId xmlns:a16="http://schemas.microsoft.com/office/drawing/2014/main" id="{8EE9ECB8-2DD3-12C9-FBC8-0547DAEAD5FE}"/>
              </a:ext>
            </a:extLst>
          </p:cNvPr>
          <p:cNvSpPr/>
          <p:nvPr/>
        </p:nvSpPr>
        <p:spPr>
          <a:xfrm>
            <a:off x="9588782" y="5226584"/>
            <a:ext cx="2967830" cy="420540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7" name="テキスト ボックス 156">
            <a:extLst>
              <a:ext uri="{FF2B5EF4-FFF2-40B4-BE49-F238E27FC236}">
                <a16:creationId xmlns:a16="http://schemas.microsoft.com/office/drawing/2014/main" id="{58A29D39-311D-F047-C46C-8D617A08D22F}"/>
              </a:ext>
            </a:extLst>
          </p:cNvPr>
          <p:cNvSpPr txBox="1"/>
          <p:nvPr/>
        </p:nvSpPr>
        <p:spPr>
          <a:xfrm>
            <a:off x="9588781" y="4949586"/>
            <a:ext cx="2967832" cy="276999"/>
          </a:xfrm>
          <a:prstGeom prst="rect">
            <a:avLst/>
          </a:prstGeom>
          <a:solidFill>
            <a:srgbClr val="FEECF8"/>
          </a:solidFill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200" b="1" dirty="0">
                <a:latin typeface="+mn-ea"/>
              </a:rPr>
              <a:t>■簡易化・デジタル化</a:t>
            </a:r>
            <a:r>
              <a:rPr lang="ja-JP" altLang="en-US" sz="900" b="1" dirty="0">
                <a:latin typeface="+mn-ea"/>
              </a:rPr>
              <a:t>による</a:t>
            </a:r>
            <a:r>
              <a:rPr kumimoji="1" lang="ja-JP" altLang="en-US" sz="900" b="1" dirty="0">
                <a:latin typeface="+mn-ea"/>
              </a:rPr>
              <a:t>人手作業の削減</a:t>
            </a:r>
            <a:endParaRPr kumimoji="1" lang="en-US" altLang="ja-JP" sz="1200" b="1" dirty="0">
              <a:latin typeface="+mn-ea"/>
            </a:endParaRPr>
          </a:p>
        </p:txBody>
      </p:sp>
      <p:sp>
        <p:nvSpPr>
          <p:cNvPr id="158" name="正方形/長方形 157">
            <a:extLst>
              <a:ext uri="{FF2B5EF4-FFF2-40B4-BE49-F238E27FC236}">
                <a16:creationId xmlns:a16="http://schemas.microsoft.com/office/drawing/2014/main" id="{485F8812-CEAA-895F-98E3-0247D74B93B8}"/>
              </a:ext>
            </a:extLst>
          </p:cNvPr>
          <p:cNvSpPr/>
          <p:nvPr/>
        </p:nvSpPr>
        <p:spPr bwMode="gray">
          <a:xfrm>
            <a:off x="10735352" y="8161486"/>
            <a:ext cx="785196" cy="540000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人手処理</a:t>
            </a:r>
            <a:endParaRPr kumimoji="0" lang="en-US" altLang="ja-JP" sz="1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cxnSp>
        <p:nvCxnSpPr>
          <p:cNvPr id="159" name="コネクタ: カギ線 158">
            <a:extLst>
              <a:ext uri="{FF2B5EF4-FFF2-40B4-BE49-F238E27FC236}">
                <a16:creationId xmlns:a16="http://schemas.microsoft.com/office/drawing/2014/main" id="{BEC51D29-3453-863A-8197-4DF50A8A7996}"/>
              </a:ext>
            </a:extLst>
          </p:cNvPr>
          <p:cNvCxnSpPr>
            <a:cxnSpLocks/>
            <a:stCxn id="164" idx="3"/>
            <a:endCxn id="163" idx="1"/>
          </p:cNvCxnSpPr>
          <p:nvPr/>
        </p:nvCxnSpPr>
        <p:spPr>
          <a:xfrm flipV="1">
            <a:off x="10471108" y="5899665"/>
            <a:ext cx="249061" cy="928600"/>
          </a:xfrm>
          <a:prstGeom prst="bentConnector3">
            <a:avLst>
              <a:gd name="adj1" fmla="val 50000"/>
            </a:avLst>
          </a:prstGeom>
          <a:noFill/>
          <a:ln w="12700" cap="flat" cmpd="sng" algn="ctr">
            <a:solidFill>
              <a:srgbClr val="9E9E9E"/>
            </a:solidFill>
            <a:prstDash val="solid"/>
            <a:miter lim="800000"/>
            <a:tailEnd type="triangle"/>
          </a:ln>
          <a:effectLst/>
        </p:spPr>
      </p:cxnSp>
      <p:grpSp>
        <p:nvGrpSpPr>
          <p:cNvPr id="160" name="グループ化 159">
            <a:extLst>
              <a:ext uri="{FF2B5EF4-FFF2-40B4-BE49-F238E27FC236}">
                <a16:creationId xmlns:a16="http://schemas.microsoft.com/office/drawing/2014/main" id="{89C4E57D-27C5-1BAA-8DCC-670F39549E7C}"/>
              </a:ext>
            </a:extLst>
          </p:cNvPr>
          <p:cNvGrpSpPr/>
          <p:nvPr/>
        </p:nvGrpSpPr>
        <p:grpSpPr>
          <a:xfrm>
            <a:off x="10730167" y="7776382"/>
            <a:ext cx="785196" cy="268287"/>
            <a:chOff x="2790602" y="5235534"/>
            <a:chExt cx="785196" cy="268287"/>
          </a:xfrm>
          <a:solidFill>
            <a:schemeClr val="bg1"/>
          </a:solidFill>
        </p:grpSpPr>
        <p:cxnSp>
          <p:nvCxnSpPr>
            <p:cNvPr id="161" name="直線矢印コネクタ 160">
              <a:extLst>
                <a:ext uri="{FF2B5EF4-FFF2-40B4-BE49-F238E27FC236}">
                  <a16:creationId xmlns:a16="http://schemas.microsoft.com/office/drawing/2014/main" id="{527C043B-A6B8-D2C7-85FB-E8B847F335B0}"/>
                </a:ext>
              </a:extLst>
            </p:cNvPr>
            <p:cNvCxnSpPr>
              <a:cxnSpLocks/>
            </p:cNvCxnSpPr>
            <p:nvPr/>
          </p:nvCxnSpPr>
          <p:spPr>
            <a:xfrm>
              <a:off x="2790602" y="5503821"/>
              <a:ext cx="785196" cy="0"/>
            </a:xfrm>
            <a:prstGeom prst="straightConnector1">
              <a:avLst/>
            </a:prstGeom>
            <a:grpFill/>
            <a:ln w="19050" cap="flat" cmpd="sng" algn="ctr">
              <a:solidFill>
                <a:sysClr val="windowText" lastClr="000000"/>
              </a:solidFill>
              <a:prstDash val="solid"/>
              <a:headEnd type="arrow" w="lg" len="med"/>
              <a:tailEnd type="arrow" w="lg" len="med"/>
            </a:ln>
            <a:effectLst/>
          </p:spPr>
        </p:cxnSp>
        <p:sp>
          <p:nvSpPr>
            <p:cNvPr id="162" name="正方形/長方形 161">
              <a:extLst>
                <a:ext uri="{FF2B5EF4-FFF2-40B4-BE49-F238E27FC236}">
                  <a16:creationId xmlns:a16="http://schemas.microsoft.com/office/drawing/2014/main" id="{89C6B94F-C0E7-0308-728C-DEBF61E3D830}"/>
                </a:ext>
              </a:extLst>
            </p:cNvPr>
            <p:cNvSpPr/>
            <p:nvPr/>
          </p:nvSpPr>
          <p:spPr bwMode="gray">
            <a:xfrm>
              <a:off x="2847371" y="5235534"/>
              <a:ext cx="671659" cy="184666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200" b="1" ker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120</a:t>
              </a:r>
              <a:r>
                <a:rPr kumimoji="0" lang="ja-JP" altLang="en-US" sz="1200" b="1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分</a:t>
              </a:r>
              <a:r>
                <a:rPr kumimoji="0" lang="en-US" altLang="ja-JP" sz="11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/</a:t>
              </a:r>
              <a:r>
                <a:rPr kumimoji="0" lang="ja-JP" altLang="en-US" sz="11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回</a:t>
              </a:r>
              <a:endParaRPr kumimoji="0" lang="ja-JP" altLang="en-US" sz="1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endParaRPr>
            </a:p>
          </p:txBody>
        </p:sp>
      </p:grpSp>
      <p:sp>
        <p:nvSpPr>
          <p:cNvPr id="163" name="四角形: 角を丸くする 162">
            <a:extLst>
              <a:ext uri="{FF2B5EF4-FFF2-40B4-BE49-F238E27FC236}">
                <a16:creationId xmlns:a16="http://schemas.microsoft.com/office/drawing/2014/main" id="{74E9CFC3-6286-818F-5EA5-527CFAE99694}"/>
              </a:ext>
            </a:extLst>
          </p:cNvPr>
          <p:cNvSpPr/>
          <p:nvPr/>
        </p:nvSpPr>
        <p:spPr bwMode="gray">
          <a:xfrm>
            <a:off x="10720169" y="5629667"/>
            <a:ext cx="780011" cy="539995"/>
          </a:xfrm>
          <a:prstGeom prst="roundRect">
            <a:avLst/>
          </a:prstGeom>
          <a:solidFill>
            <a:srgbClr val="94CFEC">
              <a:lumMod val="20000"/>
              <a:lumOff val="80000"/>
            </a:srgbClr>
          </a:solidFill>
          <a:ln w="31750" cmpd="dbl">
            <a:solidFill>
              <a:srgbClr val="94CFEC"/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機器処理</a:t>
            </a:r>
            <a:endParaRPr kumimoji="0" lang="en-US" altLang="ja-JP" sz="1400" ker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164" name="正方形/長方形 163">
            <a:extLst>
              <a:ext uri="{FF2B5EF4-FFF2-40B4-BE49-F238E27FC236}">
                <a16:creationId xmlns:a16="http://schemas.microsoft.com/office/drawing/2014/main" id="{11D1F829-CE65-03B3-360F-3195F7A633BC}"/>
              </a:ext>
            </a:extLst>
          </p:cNvPr>
          <p:cNvSpPr/>
          <p:nvPr/>
        </p:nvSpPr>
        <p:spPr bwMode="gray">
          <a:xfrm>
            <a:off x="9731117" y="6558267"/>
            <a:ext cx="739991" cy="539995"/>
          </a:xfrm>
          <a:prstGeom prst="rect">
            <a:avLst/>
          </a:prstGeom>
          <a:solidFill>
            <a:srgbClr val="94CFEC">
              <a:lumMod val="20000"/>
              <a:lumOff val="80000"/>
            </a:srgbClr>
          </a:solidFill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機器設定</a:t>
            </a:r>
          </a:p>
        </p:txBody>
      </p:sp>
      <p:grpSp>
        <p:nvGrpSpPr>
          <p:cNvPr id="165" name="グループ化 164">
            <a:extLst>
              <a:ext uri="{FF2B5EF4-FFF2-40B4-BE49-F238E27FC236}">
                <a16:creationId xmlns:a16="http://schemas.microsoft.com/office/drawing/2014/main" id="{54D9F88B-7D62-4758-623E-845A06340EF6}"/>
              </a:ext>
            </a:extLst>
          </p:cNvPr>
          <p:cNvGrpSpPr/>
          <p:nvPr/>
        </p:nvGrpSpPr>
        <p:grpSpPr>
          <a:xfrm>
            <a:off x="9728539" y="6250152"/>
            <a:ext cx="752638" cy="243204"/>
            <a:chOff x="2856500" y="3390055"/>
            <a:chExt cx="792206" cy="243204"/>
          </a:xfrm>
        </p:grpSpPr>
        <p:cxnSp>
          <p:nvCxnSpPr>
            <p:cNvPr id="166" name="直線矢印コネクタ 165">
              <a:extLst>
                <a:ext uri="{FF2B5EF4-FFF2-40B4-BE49-F238E27FC236}">
                  <a16:creationId xmlns:a16="http://schemas.microsoft.com/office/drawing/2014/main" id="{0ADE08C9-BF0C-37EA-A493-8F9BE68D90B6}"/>
                </a:ext>
              </a:extLst>
            </p:cNvPr>
            <p:cNvCxnSpPr>
              <a:cxnSpLocks/>
            </p:cNvCxnSpPr>
            <p:nvPr/>
          </p:nvCxnSpPr>
          <p:spPr>
            <a:xfrm>
              <a:off x="2856500" y="3633259"/>
              <a:ext cx="792206" cy="0"/>
            </a:xfrm>
            <a:prstGeom prst="straightConnector1">
              <a:avLst/>
            </a:prstGeom>
            <a:noFill/>
            <a:ln w="19050" cap="flat" cmpd="sng" algn="ctr">
              <a:solidFill>
                <a:srgbClr val="94CFEC"/>
              </a:solidFill>
              <a:prstDash val="solid"/>
              <a:headEnd type="arrow" w="lg" len="med"/>
              <a:tailEnd type="arrow" w="lg" len="med"/>
            </a:ln>
            <a:effectLst/>
          </p:spPr>
        </p:cxnSp>
        <p:sp>
          <p:nvSpPr>
            <p:cNvPr id="167" name="正方形/長方形 166">
              <a:extLst>
                <a:ext uri="{FF2B5EF4-FFF2-40B4-BE49-F238E27FC236}">
                  <a16:creationId xmlns:a16="http://schemas.microsoft.com/office/drawing/2014/main" id="{484190EE-7E78-7B82-6452-A869769BEE7B}"/>
                </a:ext>
              </a:extLst>
            </p:cNvPr>
            <p:cNvSpPr/>
            <p:nvPr/>
          </p:nvSpPr>
          <p:spPr bwMode="gray">
            <a:xfrm>
              <a:off x="2943182" y="3390055"/>
              <a:ext cx="648265" cy="184666"/>
            </a:xfrm>
            <a:prstGeom prst="rect">
              <a:avLst/>
            </a:prstGeom>
            <a:solidFill>
              <a:schemeClr val="bg1"/>
            </a:solidFill>
            <a:ln w="6350">
              <a:noFill/>
              <a:miter lim="800000"/>
              <a:headEnd/>
              <a:tailEnd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algn="ctr" fontAlgn="base">
                <a:spcAft>
                  <a:spcPts val="300"/>
                </a:spcAft>
              </a:pPr>
              <a:r>
                <a:rPr lang="en-US" altLang="ja-JP" sz="1200" b="1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15</a:t>
              </a:r>
              <a:r>
                <a:rPr lang="ja-JP" altLang="en-US" sz="1200" b="1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分</a:t>
              </a:r>
              <a:r>
                <a:rPr lang="en-US" altLang="ja-JP" sz="1100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/</a:t>
              </a:r>
              <a:r>
                <a:rPr lang="ja-JP" altLang="en-US" sz="1100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回</a:t>
              </a:r>
              <a:endParaRPr lang="ja-JP" altLang="en-US" sz="1400" b="1" kern="0"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endParaRPr>
            </a:p>
          </p:txBody>
        </p:sp>
      </p:grpSp>
      <p:sp>
        <p:nvSpPr>
          <p:cNvPr id="168" name="正方形/長方形 167">
            <a:extLst>
              <a:ext uri="{FF2B5EF4-FFF2-40B4-BE49-F238E27FC236}">
                <a16:creationId xmlns:a16="http://schemas.microsoft.com/office/drawing/2014/main" id="{540C24E5-7BA1-59B2-F511-EF032FA946B7}"/>
              </a:ext>
            </a:extLst>
          </p:cNvPr>
          <p:cNvSpPr/>
          <p:nvPr/>
        </p:nvSpPr>
        <p:spPr bwMode="gray">
          <a:xfrm>
            <a:off x="10743836" y="8740744"/>
            <a:ext cx="771526" cy="189524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100" b="0" i="0" u="none" strike="noStrike" kern="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x1</a:t>
            </a:r>
            <a:endParaRPr kumimoji="0" lang="ja-JP" altLang="en-US" sz="1100" b="0" i="0" u="none" strike="noStrike" kern="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169" name="正方形/長方形 168">
            <a:extLst>
              <a:ext uri="{FF2B5EF4-FFF2-40B4-BE49-F238E27FC236}">
                <a16:creationId xmlns:a16="http://schemas.microsoft.com/office/drawing/2014/main" id="{8BCC4F44-38E3-E720-DFAE-6F27D656F02F}"/>
              </a:ext>
            </a:extLst>
          </p:cNvPr>
          <p:cNvSpPr/>
          <p:nvPr/>
        </p:nvSpPr>
        <p:spPr bwMode="gray">
          <a:xfrm>
            <a:off x="9728595" y="7145700"/>
            <a:ext cx="739991" cy="189524"/>
          </a:xfrm>
          <a:prstGeom prst="rect">
            <a:avLst/>
          </a:prstGeom>
          <a:solidFill>
            <a:srgbClr val="EAF5FB">
              <a:alpha val="50196"/>
            </a:srgb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100" b="0" i="0" u="none" strike="noStrike" kern="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y1</a:t>
            </a:r>
            <a:endParaRPr kumimoji="0" lang="ja-JP" altLang="en-US" sz="1100" b="0" i="0" u="none" strike="noStrike" kern="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170" name="正方形/長方形 169">
            <a:extLst>
              <a:ext uri="{FF2B5EF4-FFF2-40B4-BE49-F238E27FC236}">
                <a16:creationId xmlns:a16="http://schemas.microsoft.com/office/drawing/2014/main" id="{779C3CA1-FE55-A170-AFF0-10A9EFCBC615}"/>
              </a:ext>
            </a:extLst>
          </p:cNvPr>
          <p:cNvSpPr/>
          <p:nvPr/>
        </p:nvSpPr>
        <p:spPr bwMode="gray">
          <a:xfrm>
            <a:off x="10740179" y="6558267"/>
            <a:ext cx="739991" cy="539995"/>
          </a:xfrm>
          <a:prstGeom prst="rect">
            <a:avLst/>
          </a:prstGeom>
          <a:solidFill>
            <a:srgbClr val="94CFEC">
              <a:lumMod val="20000"/>
              <a:lumOff val="80000"/>
            </a:srgbClr>
          </a:solidFill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（一部）</a:t>
            </a:r>
            <a:endParaRPr kumimoji="0" lang="en-US" altLang="ja-JP" sz="120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立合</a:t>
            </a:r>
          </a:p>
        </p:txBody>
      </p:sp>
      <p:sp>
        <p:nvSpPr>
          <p:cNvPr id="171" name="正方形/長方形 170">
            <a:extLst>
              <a:ext uri="{FF2B5EF4-FFF2-40B4-BE49-F238E27FC236}">
                <a16:creationId xmlns:a16="http://schemas.microsoft.com/office/drawing/2014/main" id="{A2AA9C86-2649-F688-16EE-B00E4D600845}"/>
              </a:ext>
            </a:extLst>
          </p:cNvPr>
          <p:cNvSpPr/>
          <p:nvPr/>
        </p:nvSpPr>
        <p:spPr bwMode="gray">
          <a:xfrm>
            <a:off x="496197" y="7560392"/>
            <a:ext cx="276354" cy="1826171"/>
          </a:xfrm>
          <a:prstGeom prst="rect">
            <a:avLst/>
          </a:prstGeom>
          <a:solidFill>
            <a:srgbClr val="9E9E9E">
              <a:lumMod val="40000"/>
              <a:lumOff val="60000"/>
            </a:srgb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作</a:t>
            </a:r>
            <a:endParaRPr kumimoji="0" lang="en-US" altLang="ja-JP" sz="12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業</a:t>
            </a:r>
            <a:endParaRPr kumimoji="0" lang="en-US" altLang="ja-JP" sz="12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員</a:t>
            </a:r>
          </a:p>
        </p:txBody>
      </p:sp>
      <p:sp>
        <p:nvSpPr>
          <p:cNvPr id="173" name="正方形/長方形 172">
            <a:extLst>
              <a:ext uri="{FF2B5EF4-FFF2-40B4-BE49-F238E27FC236}">
                <a16:creationId xmlns:a16="http://schemas.microsoft.com/office/drawing/2014/main" id="{546A7D09-1999-5D64-4D4B-98BCA7857779}"/>
              </a:ext>
            </a:extLst>
          </p:cNvPr>
          <p:cNvSpPr/>
          <p:nvPr/>
        </p:nvSpPr>
        <p:spPr bwMode="gray">
          <a:xfrm>
            <a:off x="3987293" y="7560392"/>
            <a:ext cx="276354" cy="866999"/>
          </a:xfrm>
          <a:prstGeom prst="rect">
            <a:avLst/>
          </a:prstGeom>
          <a:solidFill>
            <a:srgbClr val="9E9E9E">
              <a:lumMod val="40000"/>
              <a:lumOff val="60000"/>
            </a:srgb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作</a:t>
            </a:r>
            <a:endParaRPr kumimoji="0" lang="en-US" altLang="ja-JP" sz="12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業</a:t>
            </a:r>
            <a:endParaRPr kumimoji="0" lang="en-US" altLang="ja-JP" sz="12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員</a:t>
            </a:r>
          </a:p>
        </p:txBody>
      </p:sp>
      <p:sp>
        <p:nvSpPr>
          <p:cNvPr id="174" name="正方形/長方形 173">
            <a:extLst>
              <a:ext uri="{FF2B5EF4-FFF2-40B4-BE49-F238E27FC236}">
                <a16:creationId xmlns:a16="http://schemas.microsoft.com/office/drawing/2014/main" id="{813AC650-3CEB-B5AE-9E47-092BD39FCF4A}"/>
              </a:ext>
            </a:extLst>
          </p:cNvPr>
          <p:cNvSpPr/>
          <p:nvPr/>
        </p:nvSpPr>
        <p:spPr bwMode="gray">
          <a:xfrm>
            <a:off x="3987293" y="8485362"/>
            <a:ext cx="276354" cy="906257"/>
          </a:xfrm>
          <a:prstGeom prst="rect">
            <a:avLst/>
          </a:prstGeom>
          <a:solidFill>
            <a:srgbClr val="9E9E9E">
              <a:lumMod val="40000"/>
              <a:lumOff val="60000"/>
            </a:srgb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作</a:t>
            </a:r>
            <a:endParaRPr kumimoji="0" lang="en-US" altLang="ja-JP" sz="12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業</a:t>
            </a:r>
            <a:endParaRPr kumimoji="0" lang="en-US" altLang="ja-JP" sz="12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員</a:t>
            </a:r>
          </a:p>
        </p:txBody>
      </p:sp>
      <p:sp>
        <p:nvSpPr>
          <p:cNvPr id="176" name="正方形/長方形 175">
            <a:extLst>
              <a:ext uri="{FF2B5EF4-FFF2-40B4-BE49-F238E27FC236}">
                <a16:creationId xmlns:a16="http://schemas.microsoft.com/office/drawing/2014/main" id="{E19191F9-A17D-87DE-229E-8AFCD51861C7}"/>
              </a:ext>
            </a:extLst>
          </p:cNvPr>
          <p:cNvSpPr/>
          <p:nvPr/>
        </p:nvSpPr>
        <p:spPr bwMode="gray">
          <a:xfrm>
            <a:off x="11709382" y="8161486"/>
            <a:ext cx="693325" cy="540000"/>
          </a:xfrm>
          <a:prstGeom prst="rect">
            <a:avLst/>
          </a:prstGeom>
          <a:noFill/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処理結果</a:t>
            </a:r>
            <a:endParaRPr kumimoji="0" lang="en-US" altLang="ja-JP" sz="1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記録</a:t>
            </a:r>
            <a:endParaRPr kumimoji="0" lang="en-US" altLang="ja-JP" sz="1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grpSp>
        <p:nvGrpSpPr>
          <p:cNvPr id="177" name="グループ化 176">
            <a:extLst>
              <a:ext uri="{FF2B5EF4-FFF2-40B4-BE49-F238E27FC236}">
                <a16:creationId xmlns:a16="http://schemas.microsoft.com/office/drawing/2014/main" id="{8B92887F-44EB-2562-E694-4C471B460F76}"/>
              </a:ext>
            </a:extLst>
          </p:cNvPr>
          <p:cNvGrpSpPr/>
          <p:nvPr/>
        </p:nvGrpSpPr>
        <p:grpSpPr>
          <a:xfrm>
            <a:off x="11704197" y="7776382"/>
            <a:ext cx="785196" cy="268287"/>
            <a:chOff x="2790602" y="5235534"/>
            <a:chExt cx="785196" cy="268287"/>
          </a:xfrm>
          <a:solidFill>
            <a:schemeClr val="bg1"/>
          </a:solidFill>
        </p:grpSpPr>
        <p:cxnSp>
          <p:nvCxnSpPr>
            <p:cNvPr id="178" name="直線矢印コネクタ 177">
              <a:extLst>
                <a:ext uri="{FF2B5EF4-FFF2-40B4-BE49-F238E27FC236}">
                  <a16:creationId xmlns:a16="http://schemas.microsoft.com/office/drawing/2014/main" id="{1239E394-1683-C7D5-A46C-0AF29A908484}"/>
                </a:ext>
              </a:extLst>
            </p:cNvPr>
            <p:cNvCxnSpPr>
              <a:cxnSpLocks/>
            </p:cNvCxnSpPr>
            <p:nvPr/>
          </p:nvCxnSpPr>
          <p:spPr>
            <a:xfrm>
              <a:off x="2790602" y="5503821"/>
              <a:ext cx="785196" cy="0"/>
            </a:xfrm>
            <a:prstGeom prst="straightConnector1">
              <a:avLst/>
            </a:prstGeom>
            <a:grpFill/>
            <a:ln w="19050" cap="flat" cmpd="sng" algn="ctr">
              <a:solidFill>
                <a:sysClr val="windowText" lastClr="000000"/>
              </a:solidFill>
              <a:prstDash val="solid"/>
              <a:headEnd type="arrow" w="lg" len="med"/>
              <a:tailEnd type="arrow" w="lg" len="med"/>
            </a:ln>
            <a:effectLst/>
          </p:spPr>
        </p:cxnSp>
        <p:sp>
          <p:nvSpPr>
            <p:cNvPr id="179" name="正方形/長方形 178">
              <a:extLst>
                <a:ext uri="{FF2B5EF4-FFF2-40B4-BE49-F238E27FC236}">
                  <a16:creationId xmlns:a16="http://schemas.microsoft.com/office/drawing/2014/main" id="{CBA5C2C2-194D-5863-EDB3-A708A4CA6CAA}"/>
                </a:ext>
              </a:extLst>
            </p:cNvPr>
            <p:cNvSpPr/>
            <p:nvPr/>
          </p:nvSpPr>
          <p:spPr bwMode="gray">
            <a:xfrm>
              <a:off x="2951567" y="5235534"/>
              <a:ext cx="463267" cy="184666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200" b="1" i="0" u="none" strike="noStrike" kern="0" cap="none" spc="0" normalizeH="0" baseline="0" noProof="0">
                  <a:ln>
                    <a:noFill/>
                  </a:ln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5</a:t>
              </a:r>
              <a:r>
                <a:rPr kumimoji="0" lang="ja-JP" altLang="en-US" sz="1200" b="1" i="0" u="none" strike="noStrike" kern="0" cap="none" spc="0" normalizeH="0" baseline="0" noProof="0">
                  <a:ln>
                    <a:noFill/>
                  </a:ln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分</a:t>
              </a:r>
              <a:r>
                <a:rPr kumimoji="0" lang="en-US" altLang="ja-JP" sz="11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/</a:t>
              </a:r>
              <a:r>
                <a:rPr kumimoji="0" lang="ja-JP" altLang="en-US" sz="11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回</a:t>
              </a:r>
              <a:endParaRPr kumimoji="0" lang="ja-JP" altLang="en-US" sz="1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endParaRPr>
            </a:p>
          </p:txBody>
        </p:sp>
      </p:grpSp>
      <p:sp>
        <p:nvSpPr>
          <p:cNvPr id="186" name="正方形/長方形 185">
            <a:extLst>
              <a:ext uri="{FF2B5EF4-FFF2-40B4-BE49-F238E27FC236}">
                <a16:creationId xmlns:a16="http://schemas.microsoft.com/office/drawing/2014/main" id="{E66BCB7F-AB9B-E05A-B931-4B86866F1EFF}"/>
              </a:ext>
            </a:extLst>
          </p:cNvPr>
          <p:cNvSpPr/>
          <p:nvPr/>
        </p:nvSpPr>
        <p:spPr bwMode="gray">
          <a:xfrm>
            <a:off x="11717866" y="8740744"/>
            <a:ext cx="684841" cy="189524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100" b="0" i="0" u="none" strike="noStrike" kern="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x2</a:t>
            </a:r>
            <a:endParaRPr kumimoji="0" lang="ja-JP" altLang="en-US" sz="1100" b="0" i="0" u="none" strike="noStrike" kern="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187" name="正方形/長方形 186">
            <a:extLst>
              <a:ext uri="{FF2B5EF4-FFF2-40B4-BE49-F238E27FC236}">
                <a16:creationId xmlns:a16="http://schemas.microsoft.com/office/drawing/2014/main" id="{0F445497-5D4F-1AFF-88AB-0F80E06DA4AE}"/>
              </a:ext>
            </a:extLst>
          </p:cNvPr>
          <p:cNvSpPr/>
          <p:nvPr/>
        </p:nvSpPr>
        <p:spPr bwMode="gray">
          <a:xfrm>
            <a:off x="11701957" y="6558267"/>
            <a:ext cx="739991" cy="539995"/>
          </a:xfrm>
          <a:prstGeom prst="rect">
            <a:avLst/>
          </a:prstGeom>
          <a:solidFill>
            <a:srgbClr val="94CFEC">
              <a:lumMod val="20000"/>
              <a:lumOff val="80000"/>
            </a:srgbClr>
          </a:solidFill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機器</a:t>
            </a:r>
            <a:r>
              <a:rPr kumimoji="0" lang="ja-JP" altLang="en-US" sz="14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処理</a:t>
            </a:r>
            <a:endParaRPr kumimoji="0" lang="en-US" altLang="ja-JP" sz="1400" ker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確認</a:t>
            </a:r>
            <a:endParaRPr kumimoji="0" lang="en-US" altLang="ja-JP" sz="1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grpSp>
        <p:nvGrpSpPr>
          <p:cNvPr id="191" name="グループ化 190">
            <a:extLst>
              <a:ext uri="{FF2B5EF4-FFF2-40B4-BE49-F238E27FC236}">
                <a16:creationId xmlns:a16="http://schemas.microsoft.com/office/drawing/2014/main" id="{FC0BE1C1-81AF-9A7F-C925-0BBCBBF9C9A3}"/>
              </a:ext>
            </a:extLst>
          </p:cNvPr>
          <p:cNvGrpSpPr/>
          <p:nvPr/>
        </p:nvGrpSpPr>
        <p:grpSpPr>
          <a:xfrm>
            <a:off x="11704479" y="6250152"/>
            <a:ext cx="744403" cy="243204"/>
            <a:chOff x="2856500" y="3390055"/>
            <a:chExt cx="792206" cy="243204"/>
          </a:xfrm>
        </p:grpSpPr>
        <p:cxnSp>
          <p:nvCxnSpPr>
            <p:cNvPr id="192" name="直線矢印コネクタ 191">
              <a:extLst>
                <a:ext uri="{FF2B5EF4-FFF2-40B4-BE49-F238E27FC236}">
                  <a16:creationId xmlns:a16="http://schemas.microsoft.com/office/drawing/2014/main" id="{9F0C91C1-385D-6BAD-31B9-07C797703384}"/>
                </a:ext>
              </a:extLst>
            </p:cNvPr>
            <p:cNvCxnSpPr>
              <a:cxnSpLocks/>
            </p:cNvCxnSpPr>
            <p:nvPr/>
          </p:nvCxnSpPr>
          <p:spPr>
            <a:xfrm>
              <a:off x="2856500" y="3633259"/>
              <a:ext cx="792206" cy="0"/>
            </a:xfrm>
            <a:prstGeom prst="straightConnector1">
              <a:avLst/>
            </a:prstGeom>
            <a:noFill/>
            <a:ln w="19050" cap="flat" cmpd="sng" algn="ctr">
              <a:solidFill>
                <a:srgbClr val="94CFEC"/>
              </a:solidFill>
              <a:prstDash val="solid"/>
              <a:headEnd type="arrow" w="lg" len="med"/>
              <a:tailEnd type="arrow" w="lg" len="med"/>
            </a:ln>
            <a:effectLst/>
          </p:spPr>
        </p:cxnSp>
        <p:sp>
          <p:nvSpPr>
            <p:cNvPr id="193" name="正方形/長方形 192">
              <a:extLst>
                <a:ext uri="{FF2B5EF4-FFF2-40B4-BE49-F238E27FC236}">
                  <a16:creationId xmlns:a16="http://schemas.microsoft.com/office/drawing/2014/main" id="{7716183E-A374-34C8-07C2-DD6BC476A664}"/>
                </a:ext>
              </a:extLst>
            </p:cNvPr>
            <p:cNvSpPr/>
            <p:nvPr/>
          </p:nvSpPr>
          <p:spPr bwMode="gray">
            <a:xfrm>
              <a:off x="2943182" y="3390055"/>
              <a:ext cx="648265" cy="184666"/>
            </a:xfrm>
            <a:prstGeom prst="rect">
              <a:avLst/>
            </a:prstGeom>
            <a:solidFill>
              <a:schemeClr val="bg1"/>
            </a:solidFill>
            <a:ln w="6350">
              <a:noFill/>
              <a:miter lim="800000"/>
              <a:headEnd/>
              <a:tailEnd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algn="ctr" fontAlgn="base">
                <a:spcAft>
                  <a:spcPts val="300"/>
                </a:spcAft>
              </a:pPr>
              <a:r>
                <a:rPr lang="en-US" altLang="ja-JP" sz="1200" b="1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1</a:t>
              </a:r>
              <a:r>
                <a:rPr lang="ja-JP" altLang="en-US" sz="1200" b="1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分</a:t>
              </a:r>
              <a:r>
                <a:rPr lang="en-US" altLang="ja-JP" sz="1100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/</a:t>
              </a:r>
              <a:r>
                <a:rPr lang="ja-JP" altLang="en-US" sz="1100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回</a:t>
              </a:r>
              <a:endParaRPr lang="ja-JP" altLang="en-US" sz="1400" b="1" kern="0"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endParaRPr>
            </a:p>
          </p:txBody>
        </p:sp>
      </p:grpSp>
      <p:sp>
        <p:nvSpPr>
          <p:cNvPr id="198" name="正方形/長方形 197">
            <a:extLst>
              <a:ext uri="{FF2B5EF4-FFF2-40B4-BE49-F238E27FC236}">
                <a16:creationId xmlns:a16="http://schemas.microsoft.com/office/drawing/2014/main" id="{1FB67382-E5FB-8E7A-C244-FAE1C46DE3C7}"/>
              </a:ext>
            </a:extLst>
          </p:cNvPr>
          <p:cNvSpPr/>
          <p:nvPr/>
        </p:nvSpPr>
        <p:spPr bwMode="gray">
          <a:xfrm>
            <a:off x="11699435" y="7145700"/>
            <a:ext cx="739991" cy="189524"/>
          </a:xfrm>
          <a:prstGeom prst="rect">
            <a:avLst/>
          </a:prstGeom>
          <a:solidFill>
            <a:srgbClr val="EAF5FB">
              <a:alpha val="50196"/>
            </a:srgb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100" b="0" i="0" u="none" strike="noStrike" kern="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y3</a:t>
            </a:r>
            <a:endParaRPr kumimoji="0" lang="ja-JP" altLang="en-US" sz="1100" b="0" i="0" u="none" strike="noStrike" kern="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cxnSp>
        <p:nvCxnSpPr>
          <p:cNvPr id="200" name="コネクタ: カギ線 199">
            <a:extLst>
              <a:ext uri="{FF2B5EF4-FFF2-40B4-BE49-F238E27FC236}">
                <a16:creationId xmlns:a16="http://schemas.microsoft.com/office/drawing/2014/main" id="{AAE4559C-B8EB-5442-20CA-EBDFF1214102}"/>
              </a:ext>
            </a:extLst>
          </p:cNvPr>
          <p:cNvCxnSpPr>
            <a:cxnSpLocks/>
            <a:stCxn id="163" idx="3"/>
            <a:endCxn id="187" idx="1"/>
          </p:cNvCxnSpPr>
          <p:nvPr/>
        </p:nvCxnSpPr>
        <p:spPr>
          <a:xfrm>
            <a:off x="11500180" y="5899665"/>
            <a:ext cx="201777" cy="928600"/>
          </a:xfrm>
          <a:prstGeom prst="bentConnector3">
            <a:avLst>
              <a:gd name="adj1" fmla="val 50000"/>
            </a:avLst>
          </a:prstGeom>
          <a:noFill/>
          <a:ln w="12700" cap="flat" cmpd="sng" algn="ctr">
            <a:solidFill>
              <a:srgbClr val="9E9E9E"/>
            </a:solidFill>
            <a:prstDash val="solid"/>
            <a:miter lim="800000"/>
            <a:tailEnd type="triangle"/>
          </a:ln>
          <a:effectLst/>
        </p:spPr>
      </p:cxnSp>
      <p:sp>
        <p:nvSpPr>
          <p:cNvPr id="201" name="正方形/長方形 200">
            <a:extLst>
              <a:ext uri="{FF2B5EF4-FFF2-40B4-BE49-F238E27FC236}">
                <a16:creationId xmlns:a16="http://schemas.microsoft.com/office/drawing/2014/main" id="{3021CF0F-48B5-CF13-F5B0-8826EFBD7E56}"/>
              </a:ext>
            </a:extLst>
          </p:cNvPr>
          <p:cNvSpPr/>
          <p:nvPr/>
        </p:nvSpPr>
        <p:spPr bwMode="gray">
          <a:xfrm>
            <a:off x="10740178" y="7145700"/>
            <a:ext cx="739991" cy="189524"/>
          </a:xfrm>
          <a:prstGeom prst="rect">
            <a:avLst/>
          </a:prstGeom>
          <a:solidFill>
            <a:srgbClr val="EAF5FB">
              <a:alpha val="50196"/>
            </a:srgb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100" b="0" i="0" u="none" strike="noStrike" kern="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y2</a:t>
            </a:r>
            <a:endParaRPr kumimoji="0" lang="ja-JP" altLang="en-US" sz="1100" b="0" i="0" u="none" strike="noStrike" kern="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grpSp>
        <p:nvGrpSpPr>
          <p:cNvPr id="203" name="グループ化 202">
            <a:extLst>
              <a:ext uri="{FF2B5EF4-FFF2-40B4-BE49-F238E27FC236}">
                <a16:creationId xmlns:a16="http://schemas.microsoft.com/office/drawing/2014/main" id="{218DCE72-043E-34B0-AD84-7ABC1DF9472D}"/>
              </a:ext>
            </a:extLst>
          </p:cNvPr>
          <p:cNvGrpSpPr/>
          <p:nvPr/>
        </p:nvGrpSpPr>
        <p:grpSpPr>
          <a:xfrm>
            <a:off x="10720169" y="6245394"/>
            <a:ext cx="780011" cy="243204"/>
            <a:chOff x="4089410" y="2398712"/>
            <a:chExt cx="1878277" cy="243204"/>
          </a:xfrm>
        </p:grpSpPr>
        <p:cxnSp>
          <p:nvCxnSpPr>
            <p:cNvPr id="204" name="直線矢印コネクタ 203">
              <a:extLst>
                <a:ext uri="{FF2B5EF4-FFF2-40B4-BE49-F238E27FC236}">
                  <a16:creationId xmlns:a16="http://schemas.microsoft.com/office/drawing/2014/main" id="{C500BD99-ADC8-1234-74E8-676A9B4BA140}"/>
                </a:ext>
              </a:extLst>
            </p:cNvPr>
            <p:cNvCxnSpPr>
              <a:cxnSpLocks/>
            </p:cNvCxnSpPr>
            <p:nvPr/>
          </p:nvCxnSpPr>
          <p:spPr>
            <a:xfrm>
              <a:off x="4089410" y="2641916"/>
              <a:ext cx="1878277" cy="0"/>
            </a:xfrm>
            <a:prstGeom prst="straightConnector1">
              <a:avLst/>
            </a:prstGeom>
            <a:noFill/>
            <a:ln w="19050" cap="flat" cmpd="sng" algn="ctr">
              <a:solidFill>
                <a:srgbClr val="94CFEC"/>
              </a:solidFill>
              <a:prstDash val="solid"/>
              <a:headEnd type="arrow" w="lg" len="med"/>
              <a:tailEnd type="arrow" w="lg" len="med"/>
            </a:ln>
            <a:effectLst/>
          </p:spPr>
        </p:cxnSp>
        <p:sp>
          <p:nvSpPr>
            <p:cNvPr id="205" name="正方形/長方形 204">
              <a:extLst>
                <a:ext uri="{FF2B5EF4-FFF2-40B4-BE49-F238E27FC236}">
                  <a16:creationId xmlns:a16="http://schemas.microsoft.com/office/drawing/2014/main" id="{3076C556-A9F4-37DD-6889-962027D32DDD}"/>
                </a:ext>
              </a:extLst>
            </p:cNvPr>
            <p:cNvSpPr/>
            <p:nvPr/>
          </p:nvSpPr>
          <p:spPr bwMode="gray">
            <a:xfrm>
              <a:off x="4189550" y="2398712"/>
              <a:ext cx="1557375" cy="184666"/>
            </a:xfrm>
            <a:prstGeom prst="rect">
              <a:avLst/>
            </a:prstGeom>
            <a:solidFill>
              <a:schemeClr val="bg1"/>
            </a:solidFill>
            <a:ln w="6350">
              <a:noFill/>
              <a:miter lim="800000"/>
              <a:headEnd/>
              <a:tailEnd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algn="ctr" fontAlgn="base">
                <a:spcAft>
                  <a:spcPts val="300"/>
                </a:spcAft>
              </a:pPr>
              <a:r>
                <a:rPr lang="en-US" altLang="ja-JP" sz="1200" b="1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5</a:t>
              </a:r>
              <a:r>
                <a:rPr lang="ja-JP" altLang="en-US" sz="1200" b="1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分</a:t>
              </a:r>
              <a:r>
                <a:rPr lang="en-US" altLang="ja-JP" sz="1100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/</a:t>
              </a:r>
              <a:r>
                <a:rPr lang="ja-JP" altLang="en-US" sz="1100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処理</a:t>
              </a:r>
              <a:endParaRPr lang="ja-JP" altLang="en-US" sz="1400" b="1" kern="0"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endParaRPr>
            </a:p>
          </p:txBody>
        </p:sp>
      </p:grpSp>
      <p:cxnSp>
        <p:nvCxnSpPr>
          <p:cNvPr id="206" name="直線矢印コネクタ 205">
            <a:extLst>
              <a:ext uri="{FF2B5EF4-FFF2-40B4-BE49-F238E27FC236}">
                <a16:creationId xmlns:a16="http://schemas.microsoft.com/office/drawing/2014/main" id="{75E1E7DD-4C14-2238-D824-C60C832A53E6}"/>
              </a:ext>
            </a:extLst>
          </p:cNvPr>
          <p:cNvCxnSpPr>
            <a:cxnSpLocks/>
            <a:stCxn id="158" idx="3"/>
            <a:endCxn id="176" idx="1"/>
          </p:cNvCxnSpPr>
          <p:nvPr/>
        </p:nvCxnSpPr>
        <p:spPr>
          <a:xfrm>
            <a:off x="11520548" y="8431486"/>
            <a:ext cx="188834" cy="0"/>
          </a:xfrm>
          <a:prstGeom prst="straightConnector1">
            <a:avLst/>
          </a:prstGeom>
          <a:noFill/>
          <a:ln w="12700" cap="flat" cmpd="sng" algn="ctr">
            <a:solidFill>
              <a:srgbClr val="9E9E9E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207" name="直線矢印コネクタ 206">
            <a:extLst>
              <a:ext uri="{FF2B5EF4-FFF2-40B4-BE49-F238E27FC236}">
                <a16:creationId xmlns:a16="http://schemas.microsoft.com/office/drawing/2014/main" id="{E5ECBF78-F67B-0258-42FA-7C87B70D65D8}"/>
              </a:ext>
            </a:extLst>
          </p:cNvPr>
          <p:cNvCxnSpPr>
            <a:cxnSpLocks/>
            <a:stCxn id="235" idx="3"/>
            <a:endCxn id="158" idx="1"/>
          </p:cNvCxnSpPr>
          <p:nvPr/>
        </p:nvCxnSpPr>
        <p:spPr>
          <a:xfrm flipV="1">
            <a:off x="10468585" y="8431486"/>
            <a:ext cx="266767" cy="2418"/>
          </a:xfrm>
          <a:prstGeom prst="straightConnector1">
            <a:avLst/>
          </a:prstGeom>
          <a:noFill/>
          <a:ln w="12700" cap="flat" cmpd="sng" algn="ctr">
            <a:solidFill>
              <a:srgbClr val="9E9E9E"/>
            </a:solidFill>
            <a:prstDash val="dash"/>
            <a:miter lim="800000"/>
            <a:tailEnd type="triangle"/>
          </a:ln>
          <a:effectLst/>
        </p:spPr>
      </p:cxnSp>
      <p:sp>
        <p:nvSpPr>
          <p:cNvPr id="208" name="正方形/長方形 207">
            <a:extLst>
              <a:ext uri="{FF2B5EF4-FFF2-40B4-BE49-F238E27FC236}">
                <a16:creationId xmlns:a16="http://schemas.microsoft.com/office/drawing/2014/main" id="{F2BB4904-99F9-9BBD-FC31-BE0CECB0A9B8}"/>
              </a:ext>
            </a:extLst>
          </p:cNvPr>
          <p:cNvSpPr/>
          <p:nvPr/>
        </p:nvSpPr>
        <p:spPr bwMode="gray">
          <a:xfrm>
            <a:off x="3988357" y="5316657"/>
            <a:ext cx="274226" cy="996534"/>
          </a:xfrm>
          <a:prstGeom prst="rect">
            <a:avLst/>
          </a:prstGeom>
          <a:solidFill>
            <a:srgbClr val="94CFEC"/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機</a:t>
            </a:r>
            <a:endParaRPr kumimoji="0" lang="en-US" altLang="ja-JP" sz="12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械</a:t>
            </a:r>
          </a:p>
        </p:txBody>
      </p:sp>
      <p:sp>
        <p:nvSpPr>
          <p:cNvPr id="209" name="正方形/長方形 208">
            <a:extLst>
              <a:ext uri="{FF2B5EF4-FFF2-40B4-BE49-F238E27FC236}">
                <a16:creationId xmlns:a16="http://schemas.microsoft.com/office/drawing/2014/main" id="{1F7E6250-AC72-5D7E-7B43-EE8F55D9CF9C}"/>
              </a:ext>
            </a:extLst>
          </p:cNvPr>
          <p:cNvSpPr/>
          <p:nvPr/>
        </p:nvSpPr>
        <p:spPr bwMode="gray">
          <a:xfrm>
            <a:off x="3988357" y="6371166"/>
            <a:ext cx="274226" cy="963178"/>
          </a:xfrm>
          <a:prstGeom prst="rect">
            <a:avLst/>
          </a:prstGeom>
          <a:solidFill>
            <a:srgbClr val="94CFEC"/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作</a:t>
            </a:r>
            <a:endParaRPr kumimoji="0" lang="en-US" altLang="ja-JP" sz="12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業</a:t>
            </a:r>
            <a:endParaRPr kumimoji="0" lang="en-US" altLang="ja-JP" sz="12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員</a:t>
            </a:r>
          </a:p>
        </p:txBody>
      </p:sp>
      <p:sp>
        <p:nvSpPr>
          <p:cNvPr id="210" name="正方形/長方形 209">
            <a:extLst>
              <a:ext uri="{FF2B5EF4-FFF2-40B4-BE49-F238E27FC236}">
                <a16:creationId xmlns:a16="http://schemas.microsoft.com/office/drawing/2014/main" id="{2378E5C8-602E-1144-10DD-623F975B4A53}"/>
              </a:ext>
            </a:extLst>
          </p:cNvPr>
          <p:cNvSpPr/>
          <p:nvPr/>
        </p:nvSpPr>
        <p:spPr bwMode="gray">
          <a:xfrm>
            <a:off x="4321707" y="7796889"/>
            <a:ext cx="725629" cy="501908"/>
          </a:xfrm>
          <a:prstGeom prst="rect">
            <a:avLst/>
          </a:prstGeom>
          <a:solidFill>
            <a:sysClr val="window" lastClr="FFFFFF"/>
          </a:solidFill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設置準備</a:t>
            </a:r>
            <a:endParaRPr kumimoji="0" lang="en-US" altLang="ja-JP" sz="1200" b="0" i="0" u="none" strike="noStrike" kern="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211" name="正方形/長方形 210">
            <a:extLst>
              <a:ext uri="{FF2B5EF4-FFF2-40B4-BE49-F238E27FC236}">
                <a16:creationId xmlns:a16="http://schemas.microsoft.com/office/drawing/2014/main" id="{043E0C55-B913-0E3A-61AE-2B7DCEDCD482}"/>
              </a:ext>
            </a:extLst>
          </p:cNvPr>
          <p:cNvSpPr/>
          <p:nvPr/>
        </p:nvSpPr>
        <p:spPr bwMode="gray">
          <a:xfrm>
            <a:off x="4319696" y="6592328"/>
            <a:ext cx="725629" cy="501908"/>
          </a:xfrm>
          <a:prstGeom prst="rect">
            <a:avLst/>
          </a:prstGeom>
          <a:solidFill>
            <a:sysClr val="window" lastClr="FFFFFF"/>
          </a:solidFill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設置準備</a:t>
            </a:r>
            <a:endParaRPr kumimoji="0" lang="en-US" altLang="ja-JP" sz="1200" b="0" i="0" u="none" strike="noStrike" kern="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grpSp>
        <p:nvGrpSpPr>
          <p:cNvPr id="212" name="グループ化 211">
            <a:extLst>
              <a:ext uri="{FF2B5EF4-FFF2-40B4-BE49-F238E27FC236}">
                <a16:creationId xmlns:a16="http://schemas.microsoft.com/office/drawing/2014/main" id="{FBD6B2B5-5AC4-3F14-6A4D-74A055CD5DA1}"/>
              </a:ext>
            </a:extLst>
          </p:cNvPr>
          <p:cNvGrpSpPr/>
          <p:nvPr/>
        </p:nvGrpSpPr>
        <p:grpSpPr>
          <a:xfrm>
            <a:off x="5247377" y="6244051"/>
            <a:ext cx="780011" cy="243204"/>
            <a:chOff x="4089410" y="2398712"/>
            <a:chExt cx="1878277" cy="243204"/>
          </a:xfrm>
        </p:grpSpPr>
        <p:cxnSp>
          <p:nvCxnSpPr>
            <p:cNvPr id="213" name="直線矢印コネクタ 212">
              <a:extLst>
                <a:ext uri="{FF2B5EF4-FFF2-40B4-BE49-F238E27FC236}">
                  <a16:creationId xmlns:a16="http://schemas.microsoft.com/office/drawing/2014/main" id="{81E2B938-D7D1-3484-C806-72A2397A84D6}"/>
                </a:ext>
              </a:extLst>
            </p:cNvPr>
            <p:cNvCxnSpPr>
              <a:cxnSpLocks/>
            </p:cNvCxnSpPr>
            <p:nvPr/>
          </p:nvCxnSpPr>
          <p:spPr>
            <a:xfrm>
              <a:off x="4089410" y="2641916"/>
              <a:ext cx="1878277" cy="0"/>
            </a:xfrm>
            <a:prstGeom prst="straightConnector1">
              <a:avLst/>
            </a:prstGeom>
            <a:noFill/>
            <a:ln w="19050" cap="flat" cmpd="sng" algn="ctr">
              <a:solidFill>
                <a:srgbClr val="94CFEC"/>
              </a:solidFill>
              <a:prstDash val="solid"/>
              <a:headEnd type="arrow" w="lg" len="med"/>
              <a:tailEnd type="arrow" w="lg" len="med"/>
            </a:ln>
            <a:effectLst/>
          </p:spPr>
        </p:cxnSp>
        <p:sp>
          <p:nvSpPr>
            <p:cNvPr id="214" name="正方形/長方形 213">
              <a:extLst>
                <a:ext uri="{FF2B5EF4-FFF2-40B4-BE49-F238E27FC236}">
                  <a16:creationId xmlns:a16="http://schemas.microsoft.com/office/drawing/2014/main" id="{740DBE9F-40EF-2A04-CF82-B7BA33266973}"/>
                </a:ext>
              </a:extLst>
            </p:cNvPr>
            <p:cNvSpPr/>
            <p:nvPr/>
          </p:nvSpPr>
          <p:spPr bwMode="gray">
            <a:xfrm>
              <a:off x="4189550" y="2398712"/>
              <a:ext cx="1512124" cy="184666"/>
            </a:xfrm>
            <a:prstGeom prst="rect">
              <a:avLst/>
            </a:prstGeom>
            <a:solidFill>
              <a:schemeClr val="bg1"/>
            </a:solidFill>
            <a:ln w="6350">
              <a:noFill/>
              <a:miter lim="800000"/>
              <a:headEnd/>
              <a:tailEnd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algn="ctr" fontAlgn="base">
                <a:spcAft>
                  <a:spcPts val="300"/>
                </a:spcAft>
              </a:pPr>
              <a:r>
                <a:rPr lang="en-US" altLang="ja-JP" sz="1200" b="1" kern="0" dirty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60</a:t>
              </a:r>
              <a:r>
                <a:rPr lang="ja-JP" altLang="en-US" sz="1200" b="1" kern="0" dirty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分</a:t>
              </a:r>
              <a:r>
                <a:rPr lang="en-US" altLang="ja-JP" sz="1100" kern="0" dirty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/</a:t>
              </a:r>
              <a:r>
                <a:rPr lang="ja-JP" altLang="en-US" sz="1100" kern="0" dirty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回</a:t>
              </a:r>
              <a:endParaRPr lang="ja-JP" altLang="en-US" sz="1400" b="1" kern="0" dirty="0"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endParaRPr>
            </a:p>
          </p:txBody>
        </p:sp>
      </p:grpSp>
      <p:sp>
        <p:nvSpPr>
          <p:cNvPr id="215" name="四角形: 角を丸くする 214">
            <a:extLst>
              <a:ext uri="{FF2B5EF4-FFF2-40B4-BE49-F238E27FC236}">
                <a16:creationId xmlns:a16="http://schemas.microsoft.com/office/drawing/2014/main" id="{56961E10-7879-8ECE-953A-336CFEA364DE}"/>
              </a:ext>
            </a:extLst>
          </p:cNvPr>
          <p:cNvSpPr/>
          <p:nvPr/>
        </p:nvSpPr>
        <p:spPr bwMode="gray">
          <a:xfrm>
            <a:off x="5247377" y="5646656"/>
            <a:ext cx="780011" cy="539995"/>
          </a:xfrm>
          <a:prstGeom prst="roundRect">
            <a:avLst/>
          </a:prstGeom>
          <a:solidFill>
            <a:srgbClr val="94CFEC">
              <a:lumMod val="20000"/>
              <a:lumOff val="80000"/>
            </a:srgbClr>
          </a:solidFill>
          <a:ln w="31750" cmpd="dbl">
            <a:solidFill>
              <a:srgbClr val="94CFEC"/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機器処理</a:t>
            </a:r>
            <a:endParaRPr kumimoji="0" lang="en-US" altLang="ja-JP" sz="1400" ker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cxnSp>
        <p:nvCxnSpPr>
          <p:cNvPr id="216" name="コネクタ: カギ線 215">
            <a:extLst>
              <a:ext uri="{FF2B5EF4-FFF2-40B4-BE49-F238E27FC236}">
                <a16:creationId xmlns:a16="http://schemas.microsoft.com/office/drawing/2014/main" id="{BBCC7AD8-73B3-B16A-1EBA-0D278BEBA0BD}"/>
              </a:ext>
            </a:extLst>
          </p:cNvPr>
          <p:cNvCxnSpPr>
            <a:cxnSpLocks/>
            <a:stCxn id="211" idx="3"/>
            <a:endCxn id="215" idx="1"/>
          </p:cNvCxnSpPr>
          <p:nvPr/>
        </p:nvCxnSpPr>
        <p:spPr>
          <a:xfrm flipV="1">
            <a:off x="5045325" y="5916654"/>
            <a:ext cx="202052" cy="926628"/>
          </a:xfrm>
          <a:prstGeom prst="bentConnector3">
            <a:avLst>
              <a:gd name="adj1" fmla="val 50000"/>
            </a:avLst>
          </a:prstGeom>
          <a:noFill/>
          <a:ln w="12700" cap="flat" cmpd="sng" algn="ctr">
            <a:solidFill>
              <a:srgbClr val="9E9E9E"/>
            </a:solidFill>
            <a:prstDash val="solid"/>
            <a:miter lim="800000"/>
            <a:tailEnd type="triangle"/>
          </a:ln>
          <a:effectLst/>
        </p:spPr>
      </p:cxnSp>
      <p:sp>
        <p:nvSpPr>
          <p:cNvPr id="217" name="正方形/長方形 216">
            <a:extLst>
              <a:ext uri="{FF2B5EF4-FFF2-40B4-BE49-F238E27FC236}">
                <a16:creationId xmlns:a16="http://schemas.microsoft.com/office/drawing/2014/main" id="{33EC1E64-9CF2-6EAA-025D-4C5F8709FD06}"/>
              </a:ext>
            </a:extLst>
          </p:cNvPr>
          <p:cNvSpPr/>
          <p:nvPr/>
        </p:nvSpPr>
        <p:spPr bwMode="gray">
          <a:xfrm>
            <a:off x="5233218" y="7785032"/>
            <a:ext cx="801991" cy="540000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人手処理</a:t>
            </a:r>
            <a:endParaRPr kumimoji="0" lang="en-US" altLang="ja-JP" sz="1400" ker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grpSp>
        <p:nvGrpSpPr>
          <p:cNvPr id="218" name="グループ化 217">
            <a:extLst>
              <a:ext uri="{FF2B5EF4-FFF2-40B4-BE49-F238E27FC236}">
                <a16:creationId xmlns:a16="http://schemas.microsoft.com/office/drawing/2014/main" id="{1C3D87DD-0580-8F56-31A3-405E07F47B91}"/>
              </a:ext>
            </a:extLst>
          </p:cNvPr>
          <p:cNvGrpSpPr/>
          <p:nvPr/>
        </p:nvGrpSpPr>
        <p:grpSpPr>
          <a:xfrm>
            <a:off x="5277163" y="7399928"/>
            <a:ext cx="720730" cy="268287"/>
            <a:chOff x="2790602" y="5235534"/>
            <a:chExt cx="785196" cy="268287"/>
          </a:xfrm>
          <a:solidFill>
            <a:schemeClr val="bg1"/>
          </a:solidFill>
        </p:grpSpPr>
        <p:cxnSp>
          <p:nvCxnSpPr>
            <p:cNvPr id="219" name="直線矢印コネクタ 218">
              <a:extLst>
                <a:ext uri="{FF2B5EF4-FFF2-40B4-BE49-F238E27FC236}">
                  <a16:creationId xmlns:a16="http://schemas.microsoft.com/office/drawing/2014/main" id="{23CDE0CC-D28B-7BCA-82E7-20E6015038EB}"/>
                </a:ext>
              </a:extLst>
            </p:cNvPr>
            <p:cNvCxnSpPr>
              <a:cxnSpLocks/>
            </p:cNvCxnSpPr>
            <p:nvPr/>
          </p:nvCxnSpPr>
          <p:spPr>
            <a:xfrm>
              <a:off x="2790602" y="5503821"/>
              <a:ext cx="785196" cy="0"/>
            </a:xfrm>
            <a:prstGeom prst="straightConnector1">
              <a:avLst/>
            </a:prstGeom>
            <a:grpFill/>
            <a:ln w="19050" cap="flat" cmpd="sng" algn="ctr">
              <a:solidFill>
                <a:sysClr val="windowText" lastClr="000000"/>
              </a:solidFill>
              <a:prstDash val="solid"/>
              <a:headEnd type="arrow" w="lg" len="med"/>
              <a:tailEnd type="arrow" w="lg" len="med"/>
            </a:ln>
            <a:effectLst/>
          </p:spPr>
        </p:cxnSp>
        <p:sp>
          <p:nvSpPr>
            <p:cNvPr id="220" name="正方形/長方形 219">
              <a:extLst>
                <a:ext uri="{FF2B5EF4-FFF2-40B4-BE49-F238E27FC236}">
                  <a16:creationId xmlns:a16="http://schemas.microsoft.com/office/drawing/2014/main" id="{CF4C614D-6B44-1033-3851-750CD32D587D}"/>
                </a:ext>
              </a:extLst>
            </p:cNvPr>
            <p:cNvSpPr/>
            <p:nvPr/>
          </p:nvSpPr>
          <p:spPr bwMode="gray">
            <a:xfrm>
              <a:off x="2817333" y="5235534"/>
              <a:ext cx="731735" cy="184666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200" b="1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180</a:t>
              </a:r>
              <a:r>
                <a:rPr kumimoji="0" lang="ja-JP" altLang="en-US" sz="1200" b="1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分</a:t>
              </a:r>
              <a:r>
                <a:rPr kumimoji="0" lang="en-US" altLang="ja-JP" sz="11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/</a:t>
              </a:r>
              <a:r>
                <a:rPr kumimoji="0" lang="ja-JP" altLang="en-US" sz="11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回</a:t>
              </a:r>
              <a:endParaRPr kumimoji="0" lang="ja-JP" altLang="en-US" sz="1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endParaRPr>
            </a:p>
          </p:txBody>
        </p:sp>
      </p:grpSp>
      <p:sp>
        <p:nvSpPr>
          <p:cNvPr id="221" name="正方形/長方形 220">
            <a:extLst>
              <a:ext uri="{FF2B5EF4-FFF2-40B4-BE49-F238E27FC236}">
                <a16:creationId xmlns:a16="http://schemas.microsoft.com/office/drawing/2014/main" id="{C6AF75B1-31A1-C22A-3D09-E8B804E48219}"/>
              </a:ext>
            </a:extLst>
          </p:cNvPr>
          <p:cNvSpPr/>
          <p:nvPr/>
        </p:nvSpPr>
        <p:spPr bwMode="gray">
          <a:xfrm>
            <a:off x="5233218" y="8611116"/>
            <a:ext cx="801991" cy="540000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人手処理</a:t>
            </a:r>
            <a:endParaRPr kumimoji="0" lang="en-US" altLang="ja-JP" sz="1400" ker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222" name="正方形/長方形 221">
            <a:extLst>
              <a:ext uri="{FF2B5EF4-FFF2-40B4-BE49-F238E27FC236}">
                <a16:creationId xmlns:a16="http://schemas.microsoft.com/office/drawing/2014/main" id="{465FE154-E7E4-C6F4-5D27-23EB30C0A5B6}"/>
              </a:ext>
            </a:extLst>
          </p:cNvPr>
          <p:cNvSpPr/>
          <p:nvPr/>
        </p:nvSpPr>
        <p:spPr bwMode="gray">
          <a:xfrm>
            <a:off x="5197114" y="6558268"/>
            <a:ext cx="833054" cy="539995"/>
          </a:xfrm>
          <a:prstGeom prst="rect">
            <a:avLst/>
          </a:prstGeom>
          <a:solidFill>
            <a:srgbClr val="94CFEC">
              <a:lumMod val="20000"/>
              <a:lumOff val="80000"/>
            </a:srgbClr>
          </a:solidFill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機器操作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立会・確認</a:t>
            </a:r>
            <a:endParaRPr kumimoji="0" lang="ja-JP" alt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223" name="正方形/長方形 222">
            <a:extLst>
              <a:ext uri="{FF2B5EF4-FFF2-40B4-BE49-F238E27FC236}">
                <a16:creationId xmlns:a16="http://schemas.microsoft.com/office/drawing/2014/main" id="{8D6B414F-E293-D738-2B3A-F4C5DDDF543D}"/>
              </a:ext>
            </a:extLst>
          </p:cNvPr>
          <p:cNvSpPr/>
          <p:nvPr/>
        </p:nvSpPr>
        <p:spPr bwMode="gray">
          <a:xfrm>
            <a:off x="5216912" y="8364522"/>
            <a:ext cx="818297" cy="189524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100" b="0" i="0" u="none" strike="noStrike" kern="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x1</a:t>
            </a:r>
            <a:endParaRPr kumimoji="0" lang="ja-JP" altLang="en-US" sz="1100" b="0" i="0" u="none" strike="noStrike" kern="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224" name="正方形/長方形 223">
            <a:extLst>
              <a:ext uri="{FF2B5EF4-FFF2-40B4-BE49-F238E27FC236}">
                <a16:creationId xmlns:a16="http://schemas.microsoft.com/office/drawing/2014/main" id="{20D09175-66AC-28E0-21D4-9E7BD47B0374}"/>
              </a:ext>
            </a:extLst>
          </p:cNvPr>
          <p:cNvSpPr/>
          <p:nvPr/>
        </p:nvSpPr>
        <p:spPr bwMode="gray">
          <a:xfrm>
            <a:off x="5253403" y="7145700"/>
            <a:ext cx="739991" cy="189524"/>
          </a:xfrm>
          <a:prstGeom prst="rect">
            <a:avLst/>
          </a:prstGeom>
          <a:solidFill>
            <a:srgbClr val="EAF5FB">
              <a:alpha val="50196"/>
            </a:srgb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100" b="0" i="0" u="none" strike="noStrike" kern="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y1</a:t>
            </a:r>
            <a:endParaRPr kumimoji="0" lang="ja-JP" altLang="en-US" sz="1100" b="0" i="0" u="none" strike="noStrike" kern="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225" name="正方形/長方形 224">
            <a:extLst>
              <a:ext uri="{FF2B5EF4-FFF2-40B4-BE49-F238E27FC236}">
                <a16:creationId xmlns:a16="http://schemas.microsoft.com/office/drawing/2014/main" id="{F4595AF6-6662-4C07-2D0C-841003C6CB8E}"/>
              </a:ext>
            </a:extLst>
          </p:cNvPr>
          <p:cNvSpPr/>
          <p:nvPr/>
        </p:nvSpPr>
        <p:spPr bwMode="gray">
          <a:xfrm>
            <a:off x="5216912" y="9196747"/>
            <a:ext cx="818297" cy="189524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100" b="0" i="0" u="none" strike="noStrike" kern="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1</a:t>
            </a:r>
            <a:r>
              <a:rPr kumimoji="0" lang="ja-JP" altLang="en-US" sz="1100" b="0" i="0" u="none" strike="noStrike" kern="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名</a:t>
            </a:r>
          </a:p>
        </p:txBody>
      </p:sp>
      <p:sp>
        <p:nvSpPr>
          <p:cNvPr id="226" name="正方形/長方形 225">
            <a:extLst>
              <a:ext uri="{FF2B5EF4-FFF2-40B4-BE49-F238E27FC236}">
                <a16:creationId xmlns:a16="http://schemas.microsoft.com/office/drawing/2014/main" id="{AFDA2067-4689-1A04-E80F-CC8CCCB50923}"/>
              </a:ext>
            </a:extLst>
          </p:cNvPr>
          <p:cNvSpPr/>
          <p:nvPr/>
        </p:nvSpPr>
        <p:spPr>
          <a:xfrm>
            <a:off x="3945786" y="5226584"/>
            <a:ext cx="5533692" cy="420540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27" name="直線矢印コネクタ 226">
            <a:extLst>
              <a:ext uri="{FF2B5EF4-FFF2-40B4-BE49-F238E27FC236}">
                <a16:creationId xmlns:a16="http://schemas.microsoft.com/office/drawing/2014/main" id="{EFF3613E-5154-E547-4BB0-68222ACB03F4}"/>
              </a:ext>
            </a:extLst>
          </p:cNvPr>
          <p:cNvCxnSpPr>
            <a:cxnSpLocks/>
            <a:stCxn id="210" idx="3"/>
            <a:endCxn id="217" idx="1"/>
          </p:cNvCxnSpPr>
          <p:nvPr/>
        </p:nvCxnSpPr>
        <p:spPr>
          <a:xfrm>
            <a:off x="5047336" y="8047843"/>
            <a:ext cx="185882" cy="7189"/>
          </a:xfrm>
          <a:prstGeom prst="straightConnector1">
            <a:avLst/>
          </a:prstGeom>
          <a:noFill/>
          <a:ln w="12700" cap="flat" cmpd="sng" algn="ctr">
            <a:solidFill>
              <a:srgbClr val="9E9E9E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228" name="直線コネクタ 227">
            <a:extLst>
              <a:ext uri="{FF2B5EF4-FFF2-40B4-BE49-F238E27FC236}">
                <a16:creationId xmlns:a16="http://schemas.microsoft.com/office/drawing/2014/main" id="{AC172E60-22D9-0AA7-34BE-459CC6DAAA29}"/>
              </a:ext>
            </a:extLst>
          </p:cNvPr>
          <p:cNvCxnSpPr>
            <a:cxnSpLocks/>
          </p:cNvCxnSpPr>
          <p:nvPr/>
        </p:nvCxnSpPr>
        <p:spPr>
          <a:xfrm flipV="1">
            <a:off x="6136974" y="5316657"/>
            <a:ext cx="0" cy="397485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9" name="正方形/長方形 228">
            <a:extLst>
              <a:ext uri="{FF2B5EF4-FFF2-40B4-BE49-F238E27FC236}">
                <a16:creationId xmlns:a16="http://schemas.microsoft.com/office/drawing/2014/main" id="{664832EC-122B-2CCA-4E2F-10186F1D1747}"/>
              </a:ext>
            </a:extLst>
          </p:cNvPr>
          <p:cNvSpPr/>
          <p:nvPr/>
        </p:nvSpPr>
        <p:spPr bwMode="gray">
          <a:xfrm>
            <a:off x="6193986" y="7560392"/>
            <a:ext cx="276354" cy="866999"/>
          </a:xfrm>
          <a:prstGeom prst="rect">
            <a:avLst/>
          </a:prstGeom>
          <a:solidFill>
            <a:srgbClr val="9E9E9E">
              <a:lumMod val="40000"/>
              <a:lumOff val="60000"/>
            </a:srgb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機</a:t>
            </a:r>
            <a:endParaRPr kumimoji="0" lang="en-US" altLang="ja-JP" sz="12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械</a:t>
            </a:r>
          </a:p>
        </p:txBody>
      </p:sp>
      <p:sp>
        <p:nvSpPr>
          <p:cNvPr id="230" name="正方形/長方形 229">
            <a:extLst>
              <a:ext uri="{FF2B5EF4-FFF2-40B4-BE49-F238E27FC236}">
                <a16:creationId xmlns:a16="http://schemas.microsoft.com/office/drawing/2014/main" id="{0A06AF9A-CBE0-C83F-A794-6738B57D492D}"/>
              </a:ext>
            </a:extLst>
          </p:cNvPr>
          <p:cNvSpPr/>
          <p:nvPr/>
        </p:nvSpPr>
        <p:spPr bwMode="gray">
          <a:xfrm>
            <a:off x="6193986" y="8485362"/>
            <a:ext cx="276354" cy="906257"/>
          </a:xfrm>
          <a:prstGeom prst="rect">
            <a:avLst/>
          </a:prstGeom>
          <a:solidFill>
            <a:srgbClr val="9E9E9E">
              <a:lumMod val="40000"/>
              <a:lumOff val="60000"/>
            </a:srgb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作</a:t>
            </a:r>
            <a:endParaRPr kumimoji="0" lang="en-US" altLang="ja-JP" sz="12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業</a:t>
            </a:r>
            <a:endParaRPr kumimoji="0" lang="en-US" altLang="ja-JP" sz="12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員</a:t>
            </a:r>
          </a:p>
        </p:txBody>
      </p:sp>
      <p:sp>
        <p:nvSpPr>
          <p:cNvPr id="231" name="正方形/長方形 230">
            <a:extLst>
              <a:ext uri="{FF2B5EF4-FFF2-40B4-BE49-F238E27FC236}">
                <a16:creationId xmlns:a16="http://schemas.microsoft.com/office/drawing/2014/main" id="{0AEB003F-9B23-3640-EB60-084BCE448C74}"/>
              </a:ext>
            </a:extLst>
          </p:cNvPr>
          <p:cNvSpPr/>
          <p:nvPr/>
        </p:nvSpPr>
        <p:spPr bwMode="gray">
          <a:xfrm>
            <a:off x="6195050" y="5316657"/>
            <a:ext cx="274226" cy="996534"/>
          </a:xfrm>
          <a:prstGeom prst="rect">
            <a:avLst/>
          </a:prstGeom>
          <a:solidFill>
            <a:srgbClr val="94CFEC"/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機</a:t>
            </a:r>
            <a:endParaRPr kumimoji="0" lang="en-US" altLang="ja-JP" sz="12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械</a:t>
            </a:r>
          </a:p>
        </p:txBody>
      </p:sp>
      <p:sp>
        <p:nvSpPr>
          <p:cNvPr id="232" name="正方形/長方形 231">
            <a:extLst>
              <a:ext uri="{FF2B5EF4-FFF2-40B4-BE49-F238E27FC236}">
                <a16:creationId xmlns:a16="http://schemas.microsoft.com/office/drawing/2014/main" id="{EA189AAA-68C7-31AC-D714-FB642301BFA9}"/>
              </a:ext>
            </a:extLst>
          </p:cNvPr>
          <p:cNvSpPr/>
          <p:nvPr/>
        </p:nvSpPr>
        <p:spPr bwMode="gray">
          <a:xfrm>
            <a:off x="6195050" y="6371166"/>
            <a:ext cx="274226" cy="963178"/>
          </a:xfrm>
          <a:prstGeom prst="rect">
            <a:avLst/>
          </a:prstGeom>
          <a:solidFill>
            <a:srgbClr val="94CFEC"/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作</a:t>
            </a:r>
            <a:endParaRPr kumimoji="0" lang="en-US" altLang="ja-JP" sz="12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業</a:t>
            </a:r>
            <a:endParaRPr kumimoji="0" lang="en-US" altLang="ja-JP" sz="12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員</a:t>
            </a:r>
          </a:p>
        </p:txBody>
      </p:sp>
      <p:sp>
        <p:nvSpPr>
          <p:cNvPr id="233" name="テキスト ボックス 232">
            <a:extLst>
              <a:ext uri="{FF2B5EF4-FFF2-40B4-BE49-F238E27FC236}">
                <a16:creationId xmlns:a16="http://schemas.microsoft.com/office/drawing/2014/main" id="{2D3AABAC-4947-E734-E6CF-AABD5E486196}"/>
              </a:ext>
            </a:extLst>
          </p:cNvPr>
          <p:cNvSpPr txBox="1"/>
          <p:nvPr/>
        </p:nvSpPr>
        <p:spPr>
          <a:xfrm>
            <a:off x="3945785" y="4949586"/>
            <a:ext cx="5533683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200" b="1">
                <a:latin typeface="+mn-ea"/>
              </a:rPr>
              <a:t>■高機能化</a:t>
            </a:r>
            <a:r>
              <a:rPr kumimoji="1" lang="ja-JP" altLang="en-US" sz="1050" b="1">
                <a:latin typeface="+mn-ea"/>
              </a:rPr>
              <a:t>による人手作業の削減</a:t>
            </a:r>
            <a:endParaRPr kumimoji="1" lang="en-US" altLang="ja-JP" sz="1200" b="1">
              <a:latin typeface="+mn-ea"/>
            </a:endParaRPr>
          </a:p>
        </p:txBody>
      </p:sp>
      <p:sp>
        <p:nvSpPr>
          <p:cNvPr id="234" name="テキスト ボックス 233">
            <a:extLst>
              <a:ext uri="{FF2B5EF4-FFF2-40B4-BE49-F238E27FC236}">
                <a16:creationId xmlns:a16="http://schemas.microsoft.com/office/drawing/2014/main" id="{3A6BA326-722F-DE78-8C2F-1F1909AA2A89}"/>
              </a:ext>
            </a:extLst>
          </p:cNvPr>
          <p:cNvSpPr txBox="1"/>
          <p:nvPr/>
        </p:nvSpPr>
        <p:spPr>
          <a:xfrm>
            <a:off x="3946950" y="1051311"/>
            <a:ext cx="5524870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200" b="1">
                <a:latin typeface="+mn-ea"/>
              </a:rPr>
              <a:t>■</a:t>
            </a:r>
            <a:r>
              <a:rPr lang="ja-JP" altLang="en-US" sz="1200" b="1">
                <a:latin typeface="+mn-ea"/>
              </a:rPr>
              <a:t>セルフ</a:t>
            </a:r>
            <a:r>
              <a:rPr kumimoji="1" lang="ja-JP" altLang="en-US" sz="1200" b="1">
                <a:latin typeface="+mn-ea"/>
              </a:rPr>
              <a:t>化</a:t>
            </a:r>
            <a:r>
              <a:rPr kumimoji="1" lang="ja-JP" altLang="en-US" sz="1100" b="1">
                <a:latin typeface="+mn-ea"/>
              </a:rPr>
              <a:t>による人手作業の削減（店舗スタッフ等の作業削減）</a:t>
            </a:r>
            <a:endParaRPr kumimoji="1" lang="en-US" altLang="ja-JP" sz="1200" b="1">
              <a:latin typeface="+mn-ea"/>
            </a:endParaRPr>
          </a:p>
        </p:txBody>
      </p:sp>
      <p:sp>
        <p:nvSpPr>
          <p:cNvPr id="235" name="正方形/長方形 234">
            <a:extLst>
              <a:ext uri="{FF2B5EF4-FFF2-40B4-BE49-F238E27FC236}">
                <a16:creationId xmlns:a16="http://schemas.microsoft.com/office/drawing/2014/main" id="{39F3307B-E8E8-691B-007C-D898049A294F}"/>
              </a:ext>
            </a:extLst>
          </p:cNvPr>
          <p:cNvSpPr/>
          <p:nvPr/>
        </p:nvSpPr>
        <p:spPr bwMode="gray">
          <a:xfrm>
            <a:off x="9728594" y="8163906"/>
            <a:ext cx="739991" cy="539995"/>
          </a:xfrm>
          <a:prstGeom prst="rect">
            <a:avLst/>
          </a:prstGeom>
          <a:noFill/>
          <a:ln w="6350">
            <a:solidFill>
              <a:sysClr val="windowText" lastClr="000000">
                <a:lumMod val="65000"/>
                <a:lumOff val="35000"/>
              </a:sysClr>
            </a:solidFill>
            <a:prstDash val="solid"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準備</a:t>
            </a:r>
          </a:p>
        </p:txBody>
      </p:sp>
      <p:sp>
        <p:nvSpPr>
          <p:cNvPr id="236" name="正方形/長方形 235">
            <a:extLst>
              <a:ext uri="{FF2B5EF4-FFF2-40B4-BE49-F238E27FC236}">
                <a16:creationId xmlns:a16="http://schemas.microsoft.com/office/drawing/2014/main" id="{162B36DD-6850-4E72-A4D2-8CD94101F89C}"/>
              </a:ext>
            </a:extLst>
          </p:cNvPr>
          <p:cNvSpPr/>
          <p:nvPr/>
        </p:nvSpPr>
        <p:spPr bwMode="gray">
          <a:xfrm>
            <a:off x="890601" y="3993492"/>
            <a:ext cx="739991" cy="539995"/>
          </a:xfrm>
          <a:prstGeom prst="rect">
            <a:avLst/>
          </a:prstGeom>
          <a:noFill/>
          <a:ln w="6350">
            <a:solidFill>
              <a:sysClr val="windowText" lastClr="000000">
                <a:lumMod val="65000"/>
                <a:lumOff val="35000"/>
              </a:sysClr>
            </a:solidFill>
            <a:prstDash val="dash"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237" name="四角形: 角を丸くする 236">
            <a:extLst>
              <a:ext uri="{FF2B5EF4-FFF2-40B4-BE49-F238E27FC236}">
                <a16:creationId xmlns:a16="http://schemas.microsoft.com/office/drawing/2014/main" id="{CC74364B-DBC1-B52B-1DFA-2CE04308356B}"/>
              </a:ext>
            </a:extLst>
          </p:cNvPr>
          <p:cNvSpPr/>
          <p:nvPr/>
        </p:nvSpPr>
        <p:spPr bwMode="gray">
          <a:xfrm>
            <a:off x="7281218" y="7773115"/>
            <a:ext cx="630474" cy="539995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3175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機器</a:t>
            </a:r>
            <a:endParaRPr kumimoji="0" lang="en-US" altLang="ja-JP" sz="1400" ker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処理①</a:t>
            </a:r>
            <a:endParaRPr kumimoji="0" lang="en-US" altLang="ja-JP" sz="1400" ker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cxnSp>
        <p:nvCxnSpPr>
          <p:cNvPr id="238" name="コネクタ: カギ線 237">
            <a:extLst>
              <a:ext uri="{FF2B5EF4-FFF2-40B4-BE49-F238E27FC236}">
                <a16:creationId xmlns:a16="http://schemas.microsoft.com/office/drawing/2014/main" id="{F91A3D38-98C6-D7EA-EB5A-C0A63E2D4C2E}"/>
              </a:ext>
            </a:extLst>
          </p:cNvPr>
          <p:cNvCxnSpPr>
            <a:cxnSpLocks/>
            <a:stCxn id="240" idx="3"/>
            <a:endCxn id="237" idx="1"/>
          </p:cNvCxnSpPr>
          <p:nvPr/>
        </p:nvCxnSpPr>
        <p:spPr>
          <a:xfrm flipV="1">
            <a:off x="7076116" y="8043113"/>
            <a:ext cx="205102" cy="838003"/>
          </a:xfrm>
          <a:prstGeom prst="bentConnector3">
            <a:avLst>
              <a:gd name="adj1" fmla="val 50000"/>
            </a:avLst>
          </a:prstGeom>
          <a:noFill/>
          <a:ln w="12700" cap="flat" cmpd="sng" algn="ctr">
            <a:solidFill>
              <a:srgbClr val="9E9E9E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239" name="コネクタ: カギ線 238">
            <a:extLst>
              <a:ext uri="{FF2B5EF4-FFF2-40B4-BE49-F238E27FC236}">
                <a16:creationId xmlns:a16="http://schemas.microsoft.com/office/drawing/2014/main" id="{4DE1084A-93D3-971B-4A43-C306A8F60B18}"/>
              </a:ext>
            </a:extLst>
          </p:cNvPr>
          <p:cNvCxnSpPr>
            <a:cxnSpLocks/>
            <a:stCxn id="237" idx="3"/>
            <a:endCxn id="241" idx="1"/>
          </p:cNvCxnSpPr>
          <p:nvPr/>
        </p:nvCxnSpPr>
        <p:spPr>
          <a:xfrm>
            <a:off x="7911692" y="8043113"/>
            <a:ext cx="182450" cy="838003"/>
          </a:xfrm>
          <a:prstGeom prst="bentConnector3">
            <a:avLst>
              <a:gd name="adj1" fmla="val 50000"/>
            </a:avLst>
          </a:prstGeom>
          <a:noFill/>
          <a:ln w="12700" cap="flat" cmpd="sng" algn="ctr">
            <a:solidFill>
              <a:srgbClr val="9E9E9E"/>
            </a:solidFill>
            <a:prstDash val="solid"/>
            <a:miter lim="800000"/>
            <a:tailEnd type="triangle"/>
          </a:ln>
          <a:effectLst/>
        </p:spPr>
      </p:cxnSp>
      <p:sp>
        <p:nvSpPr>
          <p:cNvPr id="240" name="正方形/長方形 239">
            <a:extLst>
              <a:ext uri="{FF2B5EF4-FFF2-40B4-BE49-F238E27FC236}">
                <a16:creationId xmlns:a16="http://schemas.microsoft.com/office/drawing/2014/main" id="{ED8CCAB1-946A-CE39-1DF4-5FFEE15FB885}"/>
              </a:ext>
            </a:extLst>
          </p:cNvPr>
          <p:cNvSpPr/>
          <p:nvPr/>
        </p:nvSpPr>
        <p:spPr bwMode="gray">
          <a:xfrm>
            <a:off x="6539360" y="8611116"/>
            <a:ext cx="536756" cy="540000"/>
          </a:xfrm>
          <a:prstGeom prst="rect">
            <a:avLst/>
          </a:prstGeom>
          <a:noFill/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設置</a:t>
            </a:r>
            <a:endParaRPr kumimoji="0" lang="en-US" altLang="ja-JP" sz="14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241" name="正方形/長方形 240">
            <a:extLst>
              <a:ext uri="{FF2B5EF4-FFF2-40B4-BE49-F238E27FC236}">
                <a16:creationId xmlns:a16="http://schemas.microsoft.com/office/drawing/2014/main" id="{74532431-DD7D-2926-9A9E-9574477E1C93}"/>
              </a:ext>
            </a:extLst>
          </p:cNvPr>
          <p:cNvSpPr/>
          <p:nvPr/>
        </p:nvSpPr>
        <p:spPr bwMode="gray">
          <a:xfrm>
            <a:off x="8094142" y="8611116"/>
            <a:ext cx="536756" cy="540000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運搬</a:t>
            </a:r>
            <a:endParaRPr kumimoji="0" lang="en-US" altLang="ja-JP" sz="1400" ker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設置</a:t>
            </a:r>
            <a:endParaRPr kumimoji="0" lang="en-US" altLang="ja-JP" sz="1400" ker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242" name="四角形: 角を丸くする 241">
            <a:extLst>
              <a:ext uri="{FF2B5EF4-FFF2-40B4-BE49-F238E27FC236}">
                <a16:creationId xmlns:a16="http://schemas.microsoft.com/office/drawing/2014/main" id="{BB6C0136-7A2C-151A-B68B-D84BBCDC940E}"/>
              </a:ext>
            </a:extLst>
          </p:cNvPr>
          <p:cNvSpPr/>
          <p:nvPr/>
        </p:nvSpPr>
        <p:spPr bwMode="gray">
          <a:xfrm>
            <a:off x="8800848" y="7773115"/>
            <a:ext cx="630474" cy="539995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3175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機器</a:t>
            </a:r>
            <a:endParaRPr kumimoji="0" lang="en-US" altLang="ja-JP" sz="1400" ker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処理②</a:t>
            </a:r>
            <a:endParaRPr kumimoji="0" lang="en-US" altLang="ja-JP" sz="1400" ker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cxnSp>
        <p:nvCxnSpPr>
          <p:cNvPr id="243" name="コネクタ: カギ線 242">
            <a:extLst>
              <a:ext uri="{FF2B5EF4-FFF2-40B4-BE49-F238E27FC236}">
                <a16:creationId xmlns:a16="http://schemas.microsoft.com/office/drawing/2014/main" id="{9EF3EFB9-F5A2-F86F-7DC6-66E48FAC9DAC}"/>
              </a:ext>
            </a:extLst>
          </p:cNvPr>
          <p:cNvCxnSpPr>
            <a:cxnSpLocks/>
            <a:stCxn id="241" idx="3"/>
            <a:endCxn id="242" idx="1"/>
          </p:cNvCxnSpPr>
          <p:nvPr/>
        </p:nvCxnSpPr>
        <p:spPr>
          <a:xfrm flipV="1">
            <a:off x="8630898" y="8043113"/>
            <a:ext cx="169950" cy="838003"/>
          </a:xfrm>
          <a:prstGeom prst="bentConnector3">
            <a:avLst>
              <a:gd name="adj1" fmla="val 50000"/>
            </a:avLst>
          </a:prstGeom>
          <a:noFill/>
          <a:ln w="12700" cap="flat" cmpd="sng" algn="ctr">
            <a:solidFill>
              <a:srgbClr val="9E9E9E"/>
            </a:solidFill>
            <a:prstDash val="solid"/>
            <a:miter lim="800000"/>
            <a:tailEnd type="triangle"/>
          </a:ln>
          <a:effectLst/>
        </p:spPr>
      </p:cxnSp>
      <p:sp>
        <p:nvSpPr>
          <p:cNvPr id="244" name="四角形: 角を丸くする 243">
            <a:extLst>
              <a:ext uri="{FF2B5EF4-FFF2-40B4-BE49-F238E27FC236}">
                <a16:creationId xmlns:a16="http://schemas.microsoft.com/office/drawing/2014/main" id="{B5D32FB1-EC29-DABB-4CAB-1C07A60B7F29}"/>
              </a:ext>
            </a:extLst>
          </p:cNvPr>
          <p:cNvSpPr/>
          <p:nvPr/>
        </p:nvSpPr>
        <p:spPr bwMode="gray">
          <a:xfrm>
            <a:off x="7273598" y="5628246"/>
            <a:ext cx="637937" cy="539995"/>
          </a:xfrm>
          <a:prstGeom prst="roundRect">
            <a:avLst/>
          </a:prstGeom>
          <a:solidFill>
            <a:srgbClr val="94CFEC">
              <a:lumMod val="20000"/>
              <a:lumOff val="80000"/>
            </a:srgbClr>
          </a:solidFill>
          <a:ln w="31750" cmpd="dbl">
            <a:solidFill>
              <a:srgbClr val="94CFEC"/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機器処理</a:t>
            </a:r>
            <a:endParaRPr kumimoji="0" lang="en-US" altLang="ja-JP" sz="1400" ker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①②</a:t>
            </a:r>
            <a:endParaRPr kumimoji="0" lang="en-US" altLang="ja-JP" sz="1400" ker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245" name="正方形/長方形 244">
            <a:extLst>
              <a:ext uri="{FF2B5EF4-FFF2-40B4-BE49-F238E27FC236}">
                <a16:creationId xmlns:a16="http://schemas.microsoft.com/office/drawing/2014/main" id="{987FC564-EAC7-9662-3B2B-9AC9126B7968}"/>
              </a:ext>
            </a:extLst>
          </p:cNvPr>
          <p:cNvSpPr/>
          <p:nvPr/>
        </p:nvSpPr>
        <p:spPr bwMode="gray">
          <a:xfrm>
            <a:off x="6539360" y="6585973"/>
            <a:ext cx="536756" cy="540000"/>
          </a:xfrm>
          <a:prstGeom prst="rect">
            <a:avLst/>
          </a:prstGeom>
          <a:noFill/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設置</a:t>
            </a:r>
            <a:endParaRPr kumimoji="0" lang="en-US" altLang="ja-JP" sz="14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cxnSp>
        <p:nvCxnSpPr>
          <p:cNvPr id="246" name="コネクタ: カギ線 245">
            <a:extLst>
              <a:ext uri="{FF2B5EF4-FFF2-40B4-BE49-F238E27FC236}">
                <a16:creationId xmlns:a16="http://schemas.microsoft.com/office/drawing/2014/main" id="{12067603-8B3B-CEB4-20F9-8BDA2185C6D4}"/>
              </a:ext>
            </a:extLst>
          </p:cNvPr>
          <p:cNvCxnSpPr>
            <a:cxnSpLocks/>
            <a:stCxn id="245" idx="3"/>
            <a:endCxn id="244" idx="1"/>
          </p:cNvCxnSpPr>
          <p:nvPr/>
        </p:nvCxnSpPr>
        <p:spPr>
          <a:xfrm flipV="1">
            <a:off x="7076116" y="5898244"/>
            <a:ext cx="197482" cy="957729"/>
          </a:xfrm>
          <a:prstGeom prst="bentConnector3">
            <a:avLst>
              <a:gd name="adj1" fmla="val 50000"/>
            </a:avLst>
          </a:prstGeom>
          <a:noFill/>
          <a:ln w="6350" cap="flat" cmpd="sng" algn="ctr">
            <a:solidFill>
              <a:srgbClr val="9E9E9E"/>
            </a:solidFill>
            <a:prstDash val="solid"/>
            <a:miter lim="800000"/>
            <a:tailEnd type="triangle"/>
          </a:ln>
          <a:effectLst/>
        </p:spPr>
      </p:cxnSp>
      <p:sp>
        <p:nvSpPr>
          <p:cNvPr id="247" name="正方形/長方形 246">
            <a:extLst>
              <a:ext uri="{FF2B5EF4-FFF2-40B4-BE49-F238E27FC236}">
                <a16:creationId xmlns:a16="http://schemas.microsoft.com/office/drawing/2014/main" id="{97620F12-DD69-E038-5ADE-982F141CFE9A}"/>
              </a:ext>
            </a:extLst>
          </p:cNvPr>
          <p:cNvSpPr/>
          <p:nvPr/>
        </p:nvSpPr>
        <p:spPr bwMode="gray">
          <a:xfrm>
            <a:off x="8094123" y="9196747"/>
            <a:ext cx="536756" cy="189524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100" b="0" i="0" u="none" strike="noStrike" kern="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x1</a:t>
            </a:r>
            <a:endParaRPr kumimoji="0" lang="ja-JP" altLang="en-US" sz="1100" b="0" i="0" u="none" strike="noStrike" kern="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cxnSp>
        <p:nvCxnSpPr>
          <p:cNvPr id="248" name="コネクタ: カギ線 247">
            <a:extLst>
              <a:ext uri="{FF2B5EF4-FFF2-40B4-BE49-F238E27FC236}">
                <a16:creationId xmlns:a16="http://schemas.microsoft.com/office/drawing/2014/main" id="{9479FB46-406C-7D19-FA5A-6D81FA9B647B}"/>
              </a:ext>
            </a:extLst>
          </p:cNvPr>
          <p:cNvCxnSpPr>
            <a:cxnSpLocks/>
            <a:stCxn id="244" idx="3"/>
          </p:cNvCxnSpPr>
          <p:nvPr/>
        </p:nvCxnSpPr>
        <p:spPr>
          <a:xfrm>
            <a:off x="7911535" y="5898244"/>
            <a:ext cx="1439582" cy="930022"/>
          </a:xfrm>
          <a:prstGeom prst="bentConnector3">
            <a:avLst>
              <a:gd name="adj1" fmla="val 50000"/>
            </a:avLst>
          </a:prstGeom>
          <a:noFill/>
          <a:ln w="12700" cap="flat" cmpd="sng" algn="ctr">
            <a:solidFill>
              <a:srgbClr val="9E9E9E"/>
            </a:solidFill>
            <a:prstDash val="solid"/>
            <a:miter lim="800000"/>
            <a:tailEnd type="triangle"/>
          </a:ln>
          <a:effectLst/>
        </p:spPr>
      </p:cxnSp>
      <p:grpSp>
        <p:nvGrpSpPr>
          <p:cNvPr id="249" name="グループ化 248">
            <a:extLst>
              <a:ext uri="{FF2B5EF4-FFF2-40B4-BE49-F238E27FC236}">
                <a16:creationId xmlns:a16="http://schemas.microsoft.com/office/drawing/2014/main" id="{807771AE-59C3-7D40-F762-BE8604713E28}"/>
              </a:ext>
            </a:extLst>
          </p:cNvPr>
          <p:cNvGrpSpPr/>
          <p:nvPr/>
        </p:nvGrpSpPr>
        <p:grpSpPr>
          <a:xfrm>
            <a:off x="8101723" y="8234188"/>
            <a:ext cx="567463" cy="268287"/>
            <a:chOff x="2768146" y="5235534"/>
            <a:chExt cx="830114" cy="268287"/>
          </a:xfrm>
          <a:solidFill>
            <a:schemeClr val="bg1"/>
          </a:solidFill>
        </p:grpSpPr>
        <p:cxnSp>
          <p:nvCxnSpPr>
            <p:cNvPr id="250" name="直線矢印コネクタ 249">
              <a:extLst>
                <a:ext uri="{FF2B5EF4-FFF2-40B4-BE49-F238E27FC236}">
                  <a16:creationId xmlns:a16="http://schemas.microsoft.com/office/drawing/2014/main" id="{21E7931A-1B5A-EDE2-24FD-67B3345733AE}"/>
                </a:ext>
              </a:extLst>
            </p:cNvPr>
            <p:cNvCxnSpPr>
              <a:cxnSpLocks/>
            </p:cNvCxnSpPr>
            <p:nvPr/>
          </p:nvCxnSpPr>
          <p:spPr>
            <a:xfrm>
              <a:off x="2790602" y="5503821"/>
              <a:ext cx="785196" cy="0"/>
            </a:xfrm>
            <a:prstGeom prst="straightConnector1">
              <a:avLst/>
            </a:prstGeom>
            <a:grpFill/>
            <a:ln w="19050" cap="flat" cmpd="sng" algn="ctr">
              <a:solidFill>
                <a:sysClr val="windowText" lastClr="000000"/>
              </a:solidFill>
              <a:prstDash val="solid"/>
              <a:headEnd type="arrow" w="lg" len="med"/>
              <a:tailEnd type="arrow" w="lg" len="med"/>
            </a:ln>
            <a:effectLst/>
          </p:spPr>
        </p:cxnSp>
        <p:sp>
          <p:nvSpPr>
            <p:cNvPr id="251" name="正方形/長方形 250">
              <a:extLst>
                <a:ext uri="{FF2B5EF4-FFF2-40B4-BE49-F238E27FC236}">
                  <a16:creationId xmlns:a16="http://schemas.microsoft.com/office/drawing/2014/main" id="{0F71D9D1-9340-E3AF-4BFE-F61C11E92E64}"/>
                </a:ext>
              </a:extLst>
            </p:cNvPr>
            <p:cNvSpPr/>
            <p:nvPr/>
          </p:nvSpPr>
          <p:spPr bwMode="gray">
            <a:xfrm>
              <a:off x="2768146" y="5235534"/>
              <a:ext cx="830114" cy="184666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10</a:t>
              </a:r>
              <a:r>
                <a:rPr kumimoji="0" lang="ja-JP" alt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分</a:t>
              </a:r>
              <a:r>
                <a:rPr kumimoji="0" lang="en-US" altLang="ja-JP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/</a:t>
              </a:r>
              <a:r>
                <a:rPr kumimoji="0" lang="ja-JP" alt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回</a:t>
              </a:r>
              <a:endParaRPr kumimoji="0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endParaRPr>
            </a:p>
          </p:txBody>
        </p:sp>
      </p:grpSp>
      <p:grpSp>
        <p:nvGrpSpPr>
          <p:cNvPr id="252" name="グループ化 251">
            <a:extLst>
              <a:ext uri="{FF2B5EF4-FFF2-40B4-BE49-F238E27FC236}">
                <a16:creationId xmlns:a16="http://schemas.microsoft.com/office/drawing/2014/main" id="{D60CED00-2DEC-9F54-FDEF-72951918F201}"/>
              </a:ext>
            </a:extLst>
          </p:cNvPr>
          <p:cNvGrpSpPr/>
          <p:nvPr/>
        </p:nvGrpSpPr>
        <p:grpSpPr>
          <a:xfrm>
            <a:off x="6533271" y="8234188"/>
            <a:ext cx="567463" cy="268287"/>
            <a:chOff x="2768146" y="5235534"/>
            <a:chExt cx="830114" cy="268287"/>
          </a:xfrm>
          <a:solidFill>
            <a:schemeClr val="bg1"/>
          </a:solidFill>
        </p:grpSpPr>
        <p:cxnSp>
          <p:nvCxnSpPr>
            <p:cNvPr id="253" name="直線矢印コネクタ 252">
              <a:extLst>
                <a:ext uri="{FF2B5EF4-FFF2-40B4-BE49-F238E27FC236}">
                  <a16:creationId xmlns:a16="http://schemas.microsoft.com/office/drawing/2014/main" id="{60282A73-3DEB-0FAD-0C8A-7678944EC6A0}"/>
                </a:ext>
              </a:extLst>
            </p:cNvPr>
            <p:cNvCxnSpPr>
              <a:cxnSpLocks/>
            </p:cNvCxnSpPr>
            <p:nvPr/>
          </p:nvCxnSpPr>
          <p:spPr>
            <a:xfrm>
              <a:off x="2790602" y="5503821"/>
              <a:ext cx="785196" cy="0"/>
            </a:xfrm>
            <a:prstGeom prst="straightConnector1">
              <a:avLst/>
            </a:prstGeom>
            <a:grpFill/>
            <a:ln w="19050" cap="flat" cmpd="sng" algn="ctr">
              <a:solidFill>
                <a:sysClr val="windowText" lastClr="000000"/>
              </a:solidFill>
              <a:prstDash val="solid"/>
              <a:headEnd type="arrow" w="lg" len="med"/>
              <a:tailEnd type="arrow" w="lg" len="med"/>
            </a:ln>
            <a:effectLst/>
          </p:spPr>
        </p:cxnSp>
        <p:sp>
          <p:nvSpPr>
            <p:cNvPr id="254" name="正方形/長方形 253">
              <a:extLst>
                <a:ext uri="{FF2B5EF4-FFF2-40B4-BE49-F238E27FC236}">
                  <a16:creationId xmlns:a16="http://schemas.microsoft.com/office/drawing/2014/main" id="{C9B88A9C-1B9A-390F-CF76-D4E71A57C445}"/>
                </a:ext>
              </a:extLst>
            </p:cNvPr>
            <p:cNvSpPr/>
            <p:nvPr/>
          </p:nvSpPr>
          <p:spPr bwMode="gray">
            <a:xfrm>
              <a:off x="2768146" y="5235534"/>
              <a:ext cx="830114" cy="184666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200" b="1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10</a:t>
              </a:r>
              <a:r>
                <a:rPr kumimoji="0" lang="ja-JP" altLang="en-US" sz="1200" b="1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分</a:t>
              </a:r>
              <a:r>
                <a:rPr kumimoji="0" lang="en-US" altLang="ja-JP" sz="11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/</a:t>
              </a:r>
              <a:r>
                <a:rPr kumimoji="0" lang="ja-JP" altLang="en-US" sz="11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回</a:t>
              </a:r>
              <a:endParaRPr kumimoji="0" lang="ja-JP" altLang="en-US" sz="1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endParaRPr>
            </a:p>
          </p:txBody>
        </p:sp>
      </p:grpSp>
      <p:grpSp>
        <p:nvGrpSpPr>
          <p:cNvPr id="255" name="グループ化 254">
            <a:extLst>
              <a:ext uri="{FF2B5EF4-FFF2-40B4-BE49-F238E27FC236}">
                <a16:creationId xmlns:a16="http://schemas.microsoft.com/office/drawing/2014/main" id="{A4696799-DDF8-8A98-9437-8A4D3884EBAA}"/>
              </a:ext>
            </a:extLst>
          </p:cNvPr>
          <p:cNvGrpSpPr/>
          <p:nvPr/>
        </p:nvGrpSpPr>
        <p:grpSpPr>
          <a:xfrm>
            <a:off x="7182784" y="2351878"/>
            <a:ext cx="745162" cy="243204"/>
            <a:chOff x="7272176" y="3390055"/>
            <a:chExt cx="531257" cy="243204"/>
          </a:xfrm>
        </p:grpSpPr>
        <p:cxnSp>
          <p:nvCxnSpPr>
            <p:cNvPr id="256" name="直線矢印コネクタ 255">
              <a:extLst>
                <a:ext uri="{FF2B5EF4-FFF2-40B4-BE49-F238E27FC236}">
                  <a16:creationId xmlns:a16="http://schemas.microsoft.com/office/drawing/2014/main" id="{2246E06C-CCDB-E06F-E66E-29D7D92E48D8}"/>
                </a:ext>
              </a:extLst>
            </p:cNvPr>
            <p:cNvCxnSpPr>
              <a:cxnSpLocks/>
            </p:cNvCxnSpPr>
            <p:nvPr/>
          </p:nvCxnSpPr>
          <p:spPr>
            <a:xfrm>
              <a:off x="7272176" y="3633259"/>
              <a:ext cx="531257" cy="0"/>
            </a:xfrm>
            <a:prstGeom prst="straightConnector1">
              <a:avLst/>
            </a:prstGeom>
            <a:noFill/>
            <a:ln w="19050" cap="flat" cmpd="sng" algn="ctr">
              <a:solidFill>
                <a:srgbClr val="94CFEC"/>
              </a:solidFill>
              <a:prstDash val="solid"/>
              <a:headEnd type="arrow" w="lg" len="med"/>
              <a:tailEnd type="arrow" w="lg" len="med"/>
            </a:ln>
            <a:effectLst/>
          </p:spPr>
        </p:cxnSp>
        <p:sp>
          <p:nvSpPr>
            <p:cNvPr id="257" name="正方形/長方形 256">
              <a:extLst>
                <a:ext uri="{FF2B5EF4-FFF2-40B4-BE49-F238E27FC236}">
                  <a16:creationId xmlns:a16="http://schemas.microsoft.com/office/drawing/2014/main" id="{0134508D-038E-D32E-4320-D20C69CA0B4F}"/>
                </a:ext>
              </a:extLst>
            </p:cNvPr>
            <p:cNvSpPr/>
            <p:nvPr/>
          </p:nvSpPr>
          <p:spPr bwMode="gray">
            <a:xfrm>
              <a:off x="7310558" y="3390055"/>
              <a:ext cx="473142" cy="184666"/>
            </a:xfrm>
            <a:prstGeom prst="rect">
              <a:avLst/>
            </a:prstGeom>
            <a:solidFill>
              <a:schemeClr val="bg1"/>
            </a:solidFill>
            <a:ln w="6350">
              <a:noFill/>
              <a:miter lim="800000"/>
              <a:headEnd/>
              <a:tailEnd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algn="ctr" fontAlgn="base">
                <a:spcAft>
                  <a:spcPts val="300"/>
                </a:spcAft>
              </a:pPr>
              <a:r>
                <a:rPr lang="en-US" altLang="ja-JP" sz="1200" b="1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1</a:t>
              </a:r>
              <a:r>
                <a:rPr lang="ja-JP" altLang="en-US" sz="1200" b="1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分</a:t>
              </a:r>
              <a:r>
                <a:rPr lang="en-US" altLang="ja-JP" sz="1100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/</a:t>
              </a:r>
              <a:r>
                <a:rPr lang="ja-JP" altLang="en-US" sz="1100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回</a:t>
              </a:r>
              <a:endParaRPr lang="ja-JP" altLang="en-US" sz="1400" b="1" kern="0"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endParaRPr>
            </a:p>
          </p:txBody>
        </p:sp>
      </p:grpSp>
      <p:grpSp>
        <p:nvGrpSpPr>
          <p:cNvPr id="258" name="グループ化 257">
            <a:extLst>
              <a:ext uri="{FF2B5EF4-FFF2-40B4-BE49-F238E27FC236}">
                <a16:creationId xmlns:a16="http://schemas.microsoft.com/office/drawing/2014/main" id="{B20F0E69-6BEA-24DE-30BB-820B6DA98405}"/>
              </a:ext>
            </a:extLst>
          </p:cNvPr>
          <p:cNvGrpSpPr/>
          <p:nvPr/>
        </p:nvGrpSpPr>
        <p:grpSpPr>
          <a:xfrm>
            <a:off x="9728594" y="7776382"/>
            <a:ext cx="752583" cy="268287"/>
            <a:chOff x="2790602" y="5235534"/>
            <a:chExt cx="785196" cy="268287"/>
          </a:xfrm>
          <a:solidFill>
            <a:schemeClr val="bg1"/>
          </a:solidFill>
        </p:grpSpPr>
        <p:cxnSp>
          <p:nvCxnSpPr>
            <p:cNvPr id="259" name="直線矢印コネクタ 258">
              <a:extLst>
                <a:ext uri="{FF2B5EF4-FFF2-40B4-BE49-F238E27FC236}">
                  <a16:creationId xmlns:a16="http://schemas.microsoft.com/office/drawing/2014/main" id="{914518B8-319F-8A2A-DEB8-59E00F1DAB93}"/>
                </a:ext>
              </a:extLst>
            </p:cNvPr>
            <p:cNvCxnSpPr>
              <a:cxnSpLocks/>
            </p:cNvCxnSpPr>
            <p:nvPr/>
          </p:nvCxnSpPr>
          <p:spPr>
            <a:xfrm>
              <a:off x="2790602" y="5503821"/>
              <a:ext cx="785196" cy="0"/>
            </a:xfrm>
            <a:prstGeom prst="straightConnector1">
              <a:avLst/>
            </a:prstGeom>
            <a:grpFill/>
            <a:ln w="19050" cap="flat" cmpd="sng" algn="ctr">
              <a:solidFill>
                <a:sysClr val="windowText" lastClr="000000"/>
              </a:solidFill>
              <a:prstDash val="solid"/>
              <a:headEnd type="arrow" w="lg" len="med"/>
              <a:tailEnd type="arrow" w="lg" len="med"/>
            </a:ln>
            <a:effectLst/>
          </p:spPr>
        </p:cxnSp>
        <p:sp>
          <p:nvSpPr>
            <p:cNvPr id="260" name="正方形/長方形 259">
              <a:extLst>
                <a:ext uri="{FF2B5EF4-FFF2-40B4-BE49-F238E27FC236}">
                  <a16:creationId xmlns:a16="http://schemas.microsoft.com/office/drawing/2014/main" id="{7C893C62-5CDF-9FCF-3721-8208CF634830}"/>
                </a:ext>
              </a:extLst>
            </p:cNvPr>
            <p:cNvSpPr/>
            <p:nvPr/>
          </p:nvSpPr>
          <p:spPr bwMode="gray">
            <a:xfrm>
              <a:off x="2951567" y="5235534"/>
              <a:ext cx="463267" cy="184666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200" b="1" i="0" u="none" strike="noStrike" kern="0" cap="none" spc="0" normalizeH="0" baseline="0" noProof="0">
                  <a:ln>
                    <a:noFill/>
                  </a:ln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5</a:t>
              </a:r>
              <a:r>
                <a:rPr kumimoji="0" lang="ja-JP" altLang="en-US" sz="1200" b="1" i="0" u="none" strike="noStrike" kern="0" cap="none" spc="0" normalizeH="0" baseline="0" noProof="0">
                  <a:ln>
                    <a:noFill/>
                  </a:ln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分</a:t>
              </a:r>
              <a:r>
                <a:rPr kumimoji="0" lang="en-US" altLang="ja-JP" sz="11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/</a:t>
              </a:r>
              <a:r>
                <a:rPr kumimoji="0" lang="ja-JP" altLang="en-US" sz="11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回</a:t>
              </a:r>
              <a:endParaRPr kumimoji="0" lang="ja-JP" altLang="en-US" sz="1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endParaRPr>
            </a:p>
          </p:txBody>
        </p:sp>
      </p:grpSp>
      <p:sp>
        <p:nvSpPr>
          <p:cNvPr id="261" name="テキスト ボックス 260">
            <a:extLst>
              <a:ext uri="{FF2B5EF4-FFF2-40B4-BE49-F238E27FC236}">
                <a16:creationId xmlns:a16="http://schemas.microsoft.com/office/drawing/2014/main" id="{52B11701-FE17-A410-AC91-5357433D1EA9}"/>
              </a:ext>
            </a:extLst>
          </p:cNvPr>
          <p:cNvSpPr txBox="1"/>
          <p:nvPr/>
        </p:nvSpPr>
        <p:spPr>
          <a:xfrm>
            <a:off x="8546237" y="4566227"/>
            <a:ext cx="877163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 b="1"/>
              <a:t>人手による作業時間</a:t>
            </a:r>
          </a:p>
        </p:txBody>
      </p:sp>
      <p:sp>
        <p:nvSpPr>
          <p:cNvPr id="262" name="テキスト ボックス 261">
            <a:extLst>
              <a:ext uri="{FF2B5EF4-FFF2-40B4-BE49-F238E27FC236}">
                <a16:creationId xmlns:a16="http://schemas.microsoft.com/office/drawing/2014/main" id="{B4A6309E-B322-911D-A7BE-8EA1A3E9DE80}"/>
              </a:ext>
            </a:extLst>
          </p:cNvPr>
          <p:cNvSpPr txBox="1"/>
          <p:nvPr/>
        </p:nvSpPr>
        <p:spPr>
          <a:xfrm>
            <a:off x="8550959" y="4375420"/>
            <a:ext cx="877163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 b="1"/>
              <a:t>機器による処理時間</a:t>
            </a:r>
          </a:p>
        </p:txBody>
      </p:sp>
      <p:cxnSp>
        <p:nvCxnSpPr>
          <p:cNvPr id="263" name="直線矢印コネクタ 262">
            <a:extLst>
              <a:ext uri="{FF2B5EF4-FFF2-40B4-BE49-F238E27FC236}">
                <a16:creationId xmlns:a16="http://schemas.microsoft.com/office/drawing/2014/main" id="{E61D6CD3-6299-C6F8-EA06-B79642F72224}"/>
              </a:ext>
            </a:extLst>
          </p:cNvPr>
          <p:cNvCxnSpPr>
            <a:cxnSpLocks/>
          </p:cNvCxnSpPr>
          <p:nvPr/>
        </p:nvCxnSpPr>
        <p:spPr>
          <a:xfrm>
            <a:off x="8060531" y="4657178"/>
            <a:ext cx="537028" cy="0"/>
          </a:xfrm>
          <a:prstGeom prst="straightConnector1">
            <a:avLst/>
          </a:prstGeom>
          <a:noFill/>
          <a:ln w="19050" cap="flat" cmpd="sng" algn="ctr">
            <a:solidFill>
              <a:srgbClr val="94CFEC"/>
            </a:solidFill>
            <a:prstDash val="solid"/>
            <a:headEnd type="arrow" w="lg" len="med"/>
            <a:tailEnd type="arrow" w="lg" len="med"/>
          </a:ln>
          <a:effectLst/>
        </p:spPr>
      </p:cxnSp>
      <p:cxnSp>
        <p:nvCxnSpPr>
          <p:cNvPr id="264" name="直線矢印コネクタ 263">
            <a:extLst>
              <a:ext uri="{FF2B5EF4-FFF2-40B4-BE49-F238E27FC236}">
                <a16:creationId xmlns:a16="http://schemas.microsoft.com/office/drawing/2014/main" id="{958399B6-F1FE-5A53-043C-0A7C8C034FFE}"/>
              </a:ext>
            </a:extLst>
          </p:cNvPr>
          <p:cNvCxnSpPr>
            <a:cxnSpLocks/>
          </p:cNvCxnSpPr>
          <p:nvPr/>
        </p:nvCxnSpPr>
        <p:spPr>
          <a:xfrm>
            <a:off x="7493794" y="4657178"/>
            <a:ext cx="537028" cy="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headEnd type="arrow" w="lg" len="med"/>
            <a:tailEnd type="arrow" w="lg" len="med"/>
          </a:ln>
          <a:effectLst/>
        </p:spPr>
      </p:cxnSp>
      <p:cxnSp>
        <p:nvCxnSpPr>
          <p:cNvPr id="265" name="直線矢印コネクタ 264">
            <a:extLst>
              <a:ext uri="{FF2B5EF4-FFF2-40B4-BE49-F238E27FC236}">
                <a16:creationId xmlns:a16="http://schemas.microsoft.com/office/drawing/2014/main" id="{667B1AA3-8F70-2E89-91BA-D7F92F646B08}"/>
              </a:ext>
            </a:extLst>
          </p:cNvPr>
          <p:cNvCxnSpPr>
            <a:cxnSpLocks/>
          </p:cNvCxnSpPr>
          <p:nvPr/>
        </p:nvCxnSpPr>
        <p:spPr>
          <a:xfrm>
            <a:off x="8060531" y="4467753"/>
            <a:ext cx="537028" cy="0"/>
          </a:xfrm>
          <a:prstGeom prst="straightConnector1">
            <a:avLst/>
          </a:prstGeom>
          <a:noFill/>
          <a:ln w="19050" cap="flat" cmpd="sng" algn="ctr">
            <a:solidFill>
              <a:srgbClr val="94CFEC"/>
            </a:solidFill>
            <a:prstDash val="sysDot"/>
            <a:headEnd type="arrow" w="lg" len="med"/>
            <a:tailEnd type="arrow" w="lg" len="med"/>
          </a:ln>
          <a:effectLst/>
        </p:spPr>
      </p:cxnSp>
      <p:cxnSp>
        <p:nvCxnSpPr>
          <p:cNvPr id="266" name="直線矢印コネクタ 265">
            <a:extLst>
              <a:ext uri="{FF2B5EF4-FFF2-40B4-BE49-F238E27FC236}">
                <a16:creationId xmlns:a16="http://schemas.microsoft.com/office/drawing/2014/main" id="{D259C749-5D7F-0B46-ED41-90904B0A58C8}"/>
              </a:ext>
            </a:extLst>
          </p:cNvPr>
          <p:cNvCxnSpPr>
            <a:cxnSpLocks/>
          </p:cNvCxnSpPr>
          <p:nvPr/>
        </p:nvCxnSpPr>
        <p:spPr>
          <a:xfrm>
            <a:off x="7493794" y="4467753"/>
            <a:ext cx="537028" cy="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ysDot"/>
            <a:headEnd type="arrow" w="lg" len="med"/>
            <a:tailEnd type="arrow" w="lg" len="med"/>
          </a:ln>
          <a:effectLst/>
        </p:spPr>
      </p:cxnSp>
      <p:sp>
        <p:nvSpPr>
          <p:cNvPr id="267" name="正方形/長方形 266">
            <a:extLst>
              <a:ext uri="{FF2B5EF4-FFF2-40B4-BE49-F238E27FC236}">
                <a16:creationId xmlns:a16="http://schemas.microsoft.com/office/drawing/2014/main" id="{3FDD9384-BEAE-C6EC-7F84-5187CC9E226F}"/>
              </a:ext>
            </a:extLst>
          </p:cNvPr>
          <p:cNvSpPr/>
          <p:nvPr/>
        </p:nvSpPr>
        <p:spPr bwMode="gray">
          <a:xfrm>
            <a:off x="9641787" y="3906443"/>
            <a:ext cx="785196" cy="540000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移動</a:t>
            </a:r>
            <a:endParaRPr kumimoji="0" lang="en-US" altLang="ja-JP" sz="1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grpSp>
        <p:nvGrpSpPr>
          <p:cNvPr id="268" name="グループ化 267">
            <a:extLst>
              <a:ext uri="{FF2B5EF4-FFF2-40B4-BE49-F238E27FC236}">
                <a16:creationId xmlns:a16="http://schemas.microsoft.com/office/drawing/2014/main" id="{1B838AAF-8D26-265B-99D3-9B6C204D1E0E}"/>
              </a:ext>
            </a:extLst>
          </p:cNvPr>
          <p:cNvGrpSpPr/>
          <p:nvPr/>
        </p:nvGrpSpPr>
        <p:grpSpPr>
          <a:xfrm>
            <a:off x="10689565" y="2314073"/>
            <a:ext cx="780011" cy="243204"/>
            <a:chOff x="4089410" y="2398712"/>
            <a:chExt cx="1878277" cy="243204"/>
          </a:xfrm>
        </p:grpSpPr>
        <p:cxnSp>
          <p:nvCxnSpPr>
            <p:cNvPr id="269" name="直線矢印コネクタ 268">
              <a:extLst>
                <a:ext uri="{FF2B5EF4-FFF2-40B4-BE49-F238E27FC236}">
                  <a16:creationId xmlns:a16="http://schemas.microsoft.com/office/drawing/2014/main" id="{CA84D57D-26E2-F138-D4B4-018C962243A7}"/>
                </a:ext>
              </a:extLst>
            </p:cNvPr>
            <p:cNvCxnSpPr>
              <a:cxnSpLocks/>
            </p:cNvCxnSpPr>
            <p:nvPr/>
          </p:nvCxnSpPr>
          <p:spPr>
            <a:xfrm>
              <a:off x="4089410" y="2641916"/>
              <a:ext cx="1878277" cy="0"/>
            </a:xfrm>
            <a:prstGeom prst="straightConnector1">
              <a:avLst/>
            </a:prstGeom>
            <a:noFill/>
            <a:ln w="19050" cap="flat" cmpd="sng" algn="ctr">
              <a:solidFill>
                <a:srgbClr val="94CFEC"/>
              </a:solidFill>
              <a:prstDash val="solid"/>
              <a:headEnd type="arrow" w="lg" len="med"/>
              <a:tailEnd type="arrow" w="lg" len="med"/>
            </a:ln>
            <a:effectLst/>
          </p:spPr>
        </p:cxnSp>
        <p:sp>
          <p:nvSpPr>
            <p:cNvPr id="270" name="正方形/長方形 269">
              <a:extLst>
                <a:ext uri="{FF2B5EF4-FFF2-40B4-BE49-F238E27FC236}">
                  <a16:creationId xmlns:a16="http://schemas.microsoft.com/office/drawing/2014/main" id="{38BA5796-9CA2-4A2E-6278-25765CBDCDB8}"/>
                </a:ext>
              </a:extLst>
            </p:cNvPr>
            <p:cNvSpPr/>
            <p:nvPr/>
          </p:nvSpPr>
          <p:spPr bwMode="gray">
            <a:xfrm>
              <a:off x="4189550" y="2398712"/>
              <a:ext cx="1512124" cy="184666"/>
            </a:xfrm>
            <a:prstGeom prst="rect">
              <a:avLst/>
            </a:prstGeom>
            <a:solidFill>
              <a:schemeClr val="bg1"/>
            </a:solidFill>
            <a:ln w="6350">
              <a:noFill/>
              <a:miter lim="800000"/>
              <a:headEnd/>
              <a:tailEnd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algn="ctr" fontAlgn="base">
                <a:spcAft>
                  <a:spcPts val="300"/>
                </a:spcAft>
              </a:pPr>
              <a:r>
                <a:rPr lang="en-US" altLang="ja-JP" sz="1200" b="1" kern="0" dirty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15</a:t>
              </a:r>
              <a:r>
                <a:rPr lang="ja-JP" altLang="en-US" sz="1200" b="1" kern="0" dirty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分</a:t>
              </a:r>
              <a:r>
                <a:rPr lang="en-US" altLang="ja-JP" sz="1100" kern="0" dirty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/</a:t>
              </a:r>
              <a:r>
                <a:rPr lang="ja-JP" altLang="en-US" sz="1100" kern="0" dirty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回</a:t>
              </a:r>
              <a:endParaRPr lang="ja-JP" altLang="en-US" sz="1400" b="1" kern="0" dirty="0"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endParaRPr>
            </a:p>
          </p:txBody>
        </p:sp>
      </p:grpSp>
      <p:grpSp>
        <p:nvGrpSpPr>
          <p:cNvPr id="271" name="グループ化 270">
            <a:extLst>
              <a:ext uri="{FF2B5EF4-FFF2-40B4-BE49-F238E27FC236}">
                <a16:creationId xmlns:a16="http://schemas.microsoft.com/office/drawing/2014/main" id="{814669CC-E1EF-6498-280C-12F31459169D}"/>
              </a:ext>
            </a:extLst>
          </p:cNvPr>
          <p:cNvGrpSpPr/>
          <p:nvPr/>
        </p:nvGrpSpPr>
        <p:grpSpPr>
          <a:xfrm>
            <a:off x="9636602" y="3521339"/>
            <a:ext cx="785196" cy="268287"/>
            <a:chOff x="2790602" y="5235534"/>
            <a:chExt cx="785196" cy="268287"/>
          </a:xfrm>
          <a:solidFill>
            <a:schemeClr val="bg1"/>
          </a:solidFill>
        </p:grpSpPr>
        <p:cxnSp>
          <p:nvCxnSpPr>
            <p:cNvPr id="272" name="直線矢印コネクタ 271">
              <a:extLst>
                <a:ext uri="{FF2B5EF4-FFF2-40B4-BE49-F238E27FC236}">
                  <a16:creationId xmlns:a16="http://schemas.microsoft.com/office/drawing/2014/main" id="{EF428406-2363-8B60-D5DD-834289579333}"/>
                </a:ext>
              </a:extLst>
            </p:cNvPr>
            <p:cNvCxnSpPr>
              <a:cxnSpLocks/>
            </p:cNvCxnSpPr>
            <p:nvPr/>
          </p:nvCxnSpPr>
          <p:spPr>
            <a:xfrm>
              <a:off x="2790602" y="5503821"/>
              <a:ext cx="785196" cy="0"/>
            </a:xfrm>
            <a:prstGeom prst="straightConnector1">
              <a:avLst/>
            </a:prstGeom>
            <a:grpFill/>
            <a:ln w="19050" cap="flat" cmpd="sng" algn="ctr">
              <a:solidFill>
                <a:sysClr val="windowText" lastClr="000000"/>
              </a:solidFill>
              <a:prstDash val="solid"/>
              <a:headEnd type="arrow" w="lg" len="med"/>
              <a:tailEnd type="arrow" w="lg" len="med"/>
            </a:ln>
            <a:effectLst/>
          </p:spPr>
        </p:cxnSp>
        <p:sp>
          <p:nvSpPr>
            <p:cNvPr id="273" name="正方形/長方形 272">
              <a:extLst>
                <a:ext uri="{FF2B5EF4-FFF2-40B4-BE49-F238E27FC236}">
                  <a16:creationId xmlns:a16="http://schemas.microsoft.com/office/drawing/2014/main" id="{1D8C8A1D-575C-9ECC-4518-DB1D7D66702C}"/>
                </a:ext>
              </a:extLst>
            </p:cNvPr>
            <p:cNvSpPr/>
            <p:nvPr/>
          </p:nvSpPr>
          <p:spPr bwMode="gray">
            <a:xfrm>
              <a:off x="2899468" y="5235534"/>
              <a:ext cx="567463" cy="184666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200" b="1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30</a:t>
              </a:r>
              <a:r>
                <a:rPr kumimoji="0" lang="ja-JP" altLang="en-US" sz="1200" b="1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分</a:t>
              </a:r>
              <a:r>
                <a:rPr kumimoji="0" lang="en-US" altLang="ja-JP" sz="11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/</a:t>
              </a:r>
              <a:r>
                <a:rPr kumimoji="0" lang="ja-JP" altLang="en-US" sz="11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回</a:t>
              </a:r>
              <a:endParaRPr kumimoji="0" lang="ja-JP" altLang="en-US" sz="1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endParaRPr>
            </a:p>
          </p:txBody>
        </p:sp>
      </p:grpSp>
      <p:sp>
        <p:nvSpPr>
          <p:cNvPr id="274" name="四角形: 角を丸くする 273">
            <a:extLst>
              <a:ext uri="{FF2B5EF4-FFF2-40B4-BE49-F238E27FC236}">
                <a16:creationId xmlns:a16="http://schemas.microsoft.com/office/drawing/2014/main" id="{2B6CEE2C-A67F-3188-BAFD-39C06EB32143}"/>
              </a:ext>
            </a:extLst>
          </p:cNvPr>
          <p:cNvSpPr/>
          <p:nvPr/>
        </p:nvSpPr>
        <p:spPr bwMode="gray">
          <a:xfrm>
            <a:off x="10689565" y="1679613"/>
            <a:ext cx="780011" cy="539995"/>
          </a:xfrm>
          <a:prstGeom prst="roundRect">
            <a:avLst/>
          </a:prstGeom>
          <a:solidFill>
            <a:srgbClr val="94CFEC">
              <a:lumMod val="20000"/>
              <a:lumOff val="80000"/>
            </a:srgbClr>
          </a:solidFill>
          <a:ln w="31750" cmpd="dbl">
            <a:solidFill>
              <a:srgbClr val="94CFEC"/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機器処理</a:t>
            </a:r>
            <a:endParaRPr kumimoji="0" lang="en-US" altLang="ja-JP" sz="14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275" name="正方形/長方形 274">
            <a:extLst>
              <a:ext uri="{FF2B5EF4-FFF2-40B4-BE49-F238E27FC236}">
                <a16:creationId xmlns:a16="http://schemas.microsoft.com/office/drawing/2014/main" id="{6726686C-84F7-7FCF-5646-00128B6B466D}"/>
              </a:ext>
            </a:extLst>
          </p:cNvPr>
          <p:cNvSpPr/>
          <p:nvPr/>
        </p:nvSpPr>
        <p:spPr bwMode="gray">
          <a:xfrm>
            <a:off x="10707481" y="3906443"/>
            <a:ext cx="726628" cy="540000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機器操作</a:t>
            </a:r>
            <a:endParaRPr kumimoji="0" lang="en-US" altLang="ja-JP" sz="1400" ker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現地確認</a:t>
            </a:r>
            <a:endParaRPr kumimoji="0" lang="en-US" altLang="ja-JP" sz="1400" ker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grpSp>
        <p:nvGrpSpPr>
          <p:cNvPr id="276" name="グループ化 275">
            <a:extLst>
              <a:ext uri="{FF2B5EF4-FFF2-40B4-BE49-F238E27FC236}">
                <a16:creationId xmlns:a16="http://schemas.microsoft.com/office/drawing/2014/main" id="{54041F2F-63EB-ABCB-B9D0-1A8A10D12B05}"/>
              </a:ext>
            </a:extLst>
          </p:cNvPr>
          <p:cNvGrpSpPr/>
          <p:nvPr/>
        </p:nvGrpSpPr>
        <p:grpSpPr>
          <a:xfrm>
            <a:off x="10713379" y="3521339"/>
            <a:ext cx="720730" cy="268287"/>
            <a:chOff x="2790602" y="5235534"/>
            <a:chExt cx="785196" cy="268287"/>
          </a:xfrm>
          <a:solidFill>
            <a:schemeClr val="bg1"/>
          </a:solidFill>
        </p:grpSpPr>
        <p:cxnSp>
          <p:nvCxnSpPr>
            <p:cNvPr id="277" name="直線矢印コネクタ 276">
              <a:extLst>
                <a:ext uri="{FF2B5EF4-FFF2-40B4-BE49-F238E27FC236}">
                  <a16:creationId xmlns:a16="http://schemas.microsoft.com/office/drawing/2014/main" id="{ECEC0221-011D-84B8-C574-2EBB1E137D1E}"/>
                </a:ext>
              </a:extLst>
            </p:cNvPr>
            <p:cNvCxnSpPr>
              <a:cxnSpLocks/>
            </p:cNvCxnSpPr>
            <p:nvPr/>
          </p:nvCxnSpPr>
          <p:spPr>
            <a:xfrm>
              <a:off x="2790602" y="5503821"/>
              <a:ext cx="785196" cy="0"/>
            </a:xfrm>
            <a:prstGeom prst="straightConnector1">
              <a:avLst/>
            </a:prstGeom>
            <a:grpFill/>
            <a:ln w="19050" cap="flat" cmpd="sng" algn="ctr">
              <a:solidFill>
                <a:sysClr val="windowText" lastClr="000000"/>
              </a:solidFill>
              <a:prstDash val="solid"/>
              <a:headEnd type="arrow" w="lg" len="med"/>
              <a:tailEnd type="arrow" w="lg" len="med"/>
            </a:ln>
            <a:effectLst/>
          </p:spPr>
        </p:cxnSp>
        <p:sp>
          <p:nvSpPr>
            <p:cNvPr id="278" name="正方形/長方形 277">
              <a:extLst>
                <a:ext uri="{FF2B5EF4-FFF2-40B4-BE49-F238E27FC236}">
                  <a16:creationId xmlns:a16="http://schemas.microsoft.com/office/drawing/2014/main" id="{421D4D66-0162-48AB-C99E-C3FB1708FD46}"/>
                </a:ext>
              </a:extLst>
            </p:cNvPr>
            <p:cNvSpPr/>
            <p:nvPr/>
          </p:nvSpPr>
          <p:spPr bwMode="gray">
            <a:xfrm>
              <a:off x="2874092" y="5235534"/>
              <a:ext cx="618220" cy="184666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200" b="1" ker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15</a:t>
              </a:r>
              <a:r>
                <a:rPr kumimoji="0" lang="ja-JP" altLang="en-US" sz="1200" b="1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分</a:t>
              </a:r>
              <a:r>
                <a:rPr kumimoji="0" lang="en-US" altLang="ja-JP" sz="11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/</a:t>
              </a:r>
              <a:r>
                <a:rPr kumimoji="0" lang="ja-JP" altLang="en-US" sz="11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回</a:t>
              </a:r>
              <a:endParaRPr kumimoji="0" lang="ja-JP" altLang="en-US" sz="1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endParaRPr>
            </a:p>
          </p:txBody>
        </p:sp>
      </p:grpSp>
      <p:cxnSp>
        <p:nvCxnSpPr>
          <p:cNvPr id="279" name="直線矢印コネクタ 278">
            <a:extLst>
              <a:ext uri="{FF2B5EF4-FFF2-40B4-BE49-F238E27FC236}">
                <a16:creationId xmlns:a16="http://schemas.microsoft.com/office/drawing/2014/main" id="{9D9C5995-8475-AC41-53C0-79FE5673A8F5}"/>
              </a:ext>
            </a:extLst>
          </p:cNvPr>
          <p:cNvCxnSpPr>
            <a:cxnSpLocks/>
            <a:stCxn id="267" idx="3"/>
            <a:endCxn id="275" idx="1"/>
          </p:cNvCxnSpPr>
          <p:nvPr/>
        </p:nvCxnSpPr>
        <p:spPr>
          <a:xfrm>
            <a:off x="10426983" y="4176443"/>
            <a:ext cx="280498" cy="0"/>
          </a:xfrm>
          <a:prstGeom prst="straightConnector1">
            <a:avLst/>
          </a:prstGeom>
          <a:noFill/>
          <a:ln w="12700" cap="flat" cmpd="sng" algn="ctr">
            <a:solidFill>
              <a:srgbClr val="9E9E9E"/>
            </a:solidFill>
            <a:prstDash val="solid"/>
            <a:miter lim="800000"/>
            <a:tailEnd type="triangle"/>
          </a:ln>
          <a:effectLst/>
        </p:spPr>
      </p:cxnSp>
      <p:sp>
        <p:nvSpPr>
          <p:cNvPr id="280" name="正方形/長方形 279">
            <a:extLst>
              <a:ext uri="{FF2B5EF4-FFF2-40B4-BE49-F238E27FC236}">
                <a16:creationId xmlns:a16="http://schemas.microsoft.com/office/drawing/2014/main" id="{6FD3CBB0-DD6D-BE6A-3EC3-FDFE0896B99D}"/>
              </a:ext>
            </a:extLst>
          </p:cNvPr>
          <p:cNvSpPr/>
          <p:nvPr/>
        </p:nvSpPr>
        <p:spPr bwMode="gray">
          <a:xfrm>
            <a:off x="9650271" y="4485701"/>
            <a:ext cx="771526" cy="189524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100" b="0" i="0" u="none" strike="noStrike" kern="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x1</a:t>
            </a:r>
            <a:endParaRPr kumimoji="0" lang="ja-JP" altLang="en-US" sz="1100" b="0" i="0" u="none" strike="noStrike" kern="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281" name="正方形/長方形 280">
            <a:extLst>
              <a:ext uri="{FF2B5EF4-FFF2-40B4-BE49-F238E27FC236}">
                <a16:creationId xmlns:a16="http://schemas.microsoft.com/office/drawing/2014/main" id="{7612C12F-0EFE-8460-553F-0BBCBDE05DC8}"/>
              </a:ext>
            </a:extLst>
          </p:cNvPr>
          <p:cNvSpPr/>
          <p:nvPr/>
        </p:nvSpPr>
        <p:spPr bwMode="gray">
          <a:xfrm>
            <a:off x="10692930" y="2645284"/>
            <a:ext cx="739991" cy="539995"/>
          </a:xfrm>
          <a:prstGeom prst="rect">
            <a:avLst/>
          </a:prstGeom>
          <a:solidFill>
            <a:srgbClr val="94CFEC">
              <a:lumMod val="20000"/>
              <a:lumOff val="80000"/>
            </a:srgbClr>
          </a:solidFill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機器操作</a:t>
            </a:r>
            <a:endParaRPr kumimoji="0" lang="en-US" altLang="ja-JP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遠隔確認</a:t>
            </a:r>
            <a:endParaRPr kumimoji="0" lang="ja-JP" alt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282" name="正方形/長方形 281">
            <a:extLst>
              <a:ext uri="{FF2B5EF4-FFF2-40B4-BE49-F238E27FC236}">
                <a16:creationId xmlns:a16="http://schemas.microsoft.com/office/drawing/2014/main" id="{3E4D0496-AD6F-7D96-4772-3E20EA3F2758}"/>
              </a:ext>
            </a:extLst>
          </p:cNvPr>
          <p:cNvSpPr/>
          <p:nvPr/>
        </p:nvSpPr>
        <p:spPr bwMode="gray">
          <a:xfrm>
            <a:off x="11691067" y="3906443"/>
            <a:ext cx="785196" cy="540000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移動</a:t>
            </a:r>
            <a:endParaRPr kumimoji="0" lang="en-US" altLang="ja-JP" sz="1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grpSp>
        <p:nvGrpSpPr>
          <p:cNvPr id="283" name="グループ化 282">
            <a:extLst>
              <a:ext uri="{FF2B5EF4-FFF2-40B4-BE49-F238E27FC236}">
                <a16:creationId xmlns:a16="http://schemas.microsoft.com/office/drawing/2014/main" id="{1FCD7AF3-FE2C-46BF-4075-4E78180BE893}"/>
              </a:ext>
            </a:extLst>
          </p:cNvPr>
          <p:cNvGrpSpPr/>
          <p:nvPr/>
        </p:nvGrpSpPr>
        <p:grpSpPr>
          <a:xfrm>
            <a:off x="11685882" y="3521339"/>
            <a:ext cx="785196" cy="268287"/>
            <a:chOff x="2790602" y="5235534"/>
            <a:chExt cx="785196" cy="268287"/>
          </a:xfrm>
          <a:solidFill>
            <a:schemeClr val="bg1"/>
          </a:solidFill>
        </p:grpSpPr>
        <p:cxnSp>
          <p:nvCxnSpPr>
            <p:cNvPr id="284" name="直線矢印コネクタ 283">
              <a:extLst>
                <a:ext uri="{FF2B5EF4-FFF2-40B4-BE49-F238E27FC236}">
                  <a16:creationId xmlns:a16="http://schemas.microsoft.com/office/drawing/2014/main" id="{8EE7BA4A-7EE9-0C99-0886-5ABE2B0AE587}"/>
                </a:ext>
              </a:extLst>
            </p:cNvPr>
            <p:cNvCxnSpPr>
              <a:cxnSpLocks/>
            </p:cNvCxnSpPr>
            <p:nvPr/>
          </p:nvCxnSpPr>
          <p:spPr>
            <a:xfrm>
              <a:off x="2790602" y="5503821"/>
              <a:ext cx="785196" cy="0"/>
            </a:xfrm>
            <a:prstGeom prst="straightConnector1">
              <a:avLst/>
            </a:prstGeom>
            <a:grpFill/>
            <a:ln w="19050" cap="flat" cmpd="sng" algn="ctr">
              <a:solidFill>
                <a:sysClr val="windowText" lastClr="000000"/>
              </a:solidFill>
              <a:prstDash val="solid"/>
              <a:headEnd type="arrow" w="lg" len="med"/>
              <a:tailEnd type="arrow" w="lg" len="med"/>
            </a:ln>
            <a:effectLst/>
          </p:spPr>
        </p:cxnSp>
        <p:sp>
          <p:nvSpPr>
            <p:cNvPr id="285" name="正方形/長方形 284">
              <a:extLst>
                <a:ext uri="{FF2B5EF4-FFF2-40B4-BE49-F238E27FC236}">
                  <a16:creationId xmlns:a16="http://schemas.microsoft.com/office/drawing/2014/main" id="{D66A76FA-62F6-3356-430C-240BC932A8D6}"/>
                </a:ext>
              </a:extLst>
            </p:cNvPr>
            <p:cNvSpPr/>
            <p:nvPr/>
          </p:nvSpPr>
          <p:spPr bwMode="gray">
            <a:xfrm>
              <a:off x="2899468" y="5235534"/>
              <a:ext cx="567463" cy="184666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200" b="1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30</a:t>
              </a:r>
              <a:r>
                <a:rPr kumimoji="0" lang="ja-JP" altLang="en-US" sz="1200" b="1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分</a:t>
              </a:r>
              <a:r>
                <a:rPr kumimoji="0" lang="en-US" altLang="ja-JP" sz="11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/</a:t>
              </a:r>
              <a:r>
                <a:rPr kumimoji="0" lang="ja-JP" altLang="en-US" sz="11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回</a:t>
              </a:r>
              <a:endParaRPr kumimoji="0" lang="ja-JP" altLang="en-US" sz="1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endParaRPr>
            </a:p>
          </p:txBody>
        </p:sp>
      </p:grpSp>
      <p:sp>
        <p:nvSpPr>
          <p:cNvPr id="286" name="正方形/長方形 285">
            <a:extLst>
              <a:ext uri="{FF2B5EF4-FFF2-40B4-BE49-F238E27FC236}">
                <a16:creationId xmlns:a16="http://schemas.microsoft.com/office/drawing/2014/main" id="{2688FA13-6763-B02B-C657-8CF0C7340836}"/>
              </a:ext>
            </a:extLst>
          </p:cNvPr>
          <p:cNvSpPr/>
          <p:nvPr/>
        </p:nvSpPr>
        <p:spPr bwMode="gray">
          <a:xfrm>
            <a:off x="11699551" y="4485701"/>
            <a:ext cx="771526" cy="189524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100" b="0" i="0" u="none" strike="noStrike" kern="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x2</a:t>
            </a:r>
            <a:endParaRPr kumimoji="0" lang="ja-JP" altLang="en-US" sz="1100" b="0" i="0" u="none" strike="noStrike" kern="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cxnSp>
        <p:nvCxnSpPr>
          <p:cNvPr id="287" name="直線矢印コネクタ 286">
            <a:extLst>
              <a:ext uri="{FF2B5EF4-FFF2-40B4-BE49-F238E27FC236}">
                <a16:creationId xmlns:a16="http://schemas.microsoft.com/office/drawing/2014/main" id="{FEF07C00-4095-FA91-8BE0-F15CB83C4822}"/>
              </a:ext>
            </a:extLst>
          </p:cNvPr>
          <p:cNvCxnSpPr>
            <a:cxnSpLocks/>
            <a:endCxn id="282" idx="1"/>
          </p:cNvCxnSpPr>
          <p:nvPr/>
        </p:nvCxnSpPr>
        <p:spPr>
          <a:xfrm>
            <a:off x="11431333" y="4176443"/>
            <a:ext cx="259734" cy="0"/>
          </a:xfrm>
          <a:prstGeom prst="straightConnector1">
            <a:avLst/>
          </a:prstGeom>
          <a:noFill/>
          <a:ln w="12700" cap="flat" cmpd="sng" algn="ctr">
            <a:solidFill>
              <a:srgbClr val="9E9E9E"/>
            </a:solidFill>
            <a:prstDash val="solid"/>
            <a:miter lim="800000"/>
            <a:tailEnd type="triangle"/>
          </a:ln>
          <a:effectLst/>
        </p:spPr>
      </p:cxnSp>
      <p:sp>
        <p:nvSpPr>
          <p:cNvPr id="288" name="正方形/長方形 287">
            <a:extLst>
              <a:ext uri="{FF2B5EF4-FFF2-40B4-BE49-F238E27FC236}">
                <a16:creationId xmlns:a16="http://schemas.microsoft.com/office/drawing/2014/main" id="{C822E7C0-8AC7-A2FB-B912-D9DFA2159EEB}"/>
              </a:ext>
            </a:extLst>
          </p:cNvPr>
          <p:cNvSpPr/>
          <p:nvPr/>
        </p:nvSpPr>
        <p:spPr>
          <a:xfrm>
            <a:off x="9588781" y="1314918"/>
            <a:ext cx="2987468" cy="351511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89" name="コネクタ: カギ線 288">
            <a:extLst>
              <a:ext uri="{FF2B5EF4-FFF2-40B4-BE49-F238E27FC236}">
                <a16:creationId xmlns:a16="http://schemas.microsoft.com/office/drawing/2014/main" id="{2D2FD56F-5CB3-69F9-0224-22F9F0C7438D}"/>
              </a:ext>
            </a:extLst>
          </p:cNvPr>
          <p:cNvCxnSpPr>
            <a:cxnSpLocks/>
            <a:stCxn id="291" idx="3"/>
            <a:endCxn id="274" idx="1"/>
          </p:cNvCxnSpPr>
          <p:nvPr/>
        </p:nvCxnSpPr>
        <p:spPr>
          <a:xfrm flipV="1">
            <a:off x="10411251" y="1949611"/>
            <a:ext cx="278314" cy="965671"/>
          </a:xfrm>
          <a:prstGeom prst="bentConnector3">
            <a:avLst>
              <a:gd name="adj1" fmla="val 50000"/>
            </a:avLst>
          </a:prstGeom>
          <a:noFill/>
          <a:ln w="12700" cap="flat" cmpd="sng" algn="ctr">
            <a:solidFill>
              <a:srgbClr val="9E9E9E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290" name="コネクタ: カギ線 289">
            <a:extLst>
              <a:ext uri="{FF2B5EF4-FFF2-40B4-BE49-F238E27FC236}">
                <a16:creationId xmlns:a16="http://schemas.microsoft.com/office/drawing/2014/main" id="{156CAE68-1CAA-9535-1413-19E8950FFC83}"/>
              </a:ext>
            </a:extLst>
          </p:cNvPr>
          <p:cNvCxnSpPr>
            <a:cxnSpLocks/>
            <a:stCxn id="274" idx="3"/>
            <a:endCxn id="292" idx="1"/>
          </p:cNvCxnSpPr>
          <p:nvPr/>
        </p:nvCxnSpPr>
        <p:spPr>
          <a:xfrm>
            <a:off x="11469576" y="1949611"/>
            <a:ext cx="288139" cy="965671"/>
          </a:xfrm>
          <a:prstGeom prst="bentConnector3">
            <a:avLst>
              <a:gd name="adj1" fmla="val 50000"/>
            </a:avLst>
          </a:prstGeom>
          <a:noFill/>
          <a:ln w="12700" cap="flat" cmpd="sng" algn="ctr">
            <a:solidFill>
              <a:srgbClr val="9E9E9E"/>
            </a:solidFill>
            <a:prstDash val="solid"/>
            <a:miter lim="800000"/>
            <a:tailEnd type="triangle"/>
          </a:ln>
          <a:effectLst/>
        </p:spPr>
      </p:cxnSp>
      <p:sp>
        <p:nvSpPr>
          <p:cNvPr id="291" name="正方形/長方形 290">
            <a:extLst>
              <a:ext uri="{FF2B5EF4-FFF2-40B4-BE49-F238E27FC236}">
                <a16:creationId xmlns:a16="http://schemas.microsoft.com/office/drawing/2014/main" id="{1D650EED-9571-AC76-870A-61DE009EEF47}"/>
              </a:ext>
            </a:extLst>
          </p:cNvPr>
          <p:cNvSpPr/>
          <p:nvPr/>
        </p:nvSpPr>
        <p:spPr bwMode="gray">
          <a:xfrm>
            <a:off x="9671260" y="2645284"/>
            <a:ext cx="739991" cy="539995"/>
          </a:xfrm>
          <a:prstGeom prst="rect">
            <a:avLst/>
          </a:prstGeom>
          <a:noFill/>
          <a:ln w="6350">
            <a:solidFill>
              <a:sysClr val="windowText" lastClr="000000">
                <a:lumMod val="65000"/>
                <a:lumOff val="35000"/>
              </a:sysClr>
            </a:solidFill>
            <a:prstDash val="dash"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292" name="正方形/長方形 291">
            <a:extLst>
              <a:ext uri="{FF2B5EF4-FFF2-40B4-BE49-F238E27FC236}">
                <a16:creationId xmlns:a16="http://schemas.microsoft.com/office/drawing/2014/main" id="{CBF7C7A0-E5B0-3522-F9E6-DE560522B235}"/>
              </a:ext>
            </a:extLst>
          </p:cNvPr>
          <p:cNvSpPr/>
          <p:nvPr/>
        </p:nvSpPr>
        <p:spPr bwMode="gray">
          <a:xfrm>
            <a:off x="11757715" y="2645284"/>
            <a:ext cx="739991" cy="539995"/>
          </a:xfrm>
          <a:prstGeom prst="rect">
            <a:avLst/>
          </a:prstGeom>
          <a:noFill/>
          <a:ln w="6350">
            <a:solidFill>
              <a:sysClr val="windowText" lastClr="000000">
                <a:lumMod val="65000"/>
                <a:lumOff val="35000"/>
              </a:sysClr>
            </a:solidFill>
            <a:prstDash val="dash"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293" name="テキスト ボックス 292">
            <a:extLst>
              <a:ext uri="{FF2B5EF4-FFF2-40B4-BE49-F238E27FC236}">
                <a16:creationId xmlns:a16="http://schemas.microsoft.com/office/drawing/2014/main" id="{CAC7146D-5908-A1B2-4776-991092B8F694}"/>
              </a:ext>
            </a:extLst>
          </p:cNvPr>
          <p:cNvSpPr txBox="1"/>
          <p:nvPr/>
        </p:nvSpPr>
        <p:spPr>
          <a:xfrm>
            <a:off x="9588781" y="1036602"/>
            <a:ext cx="2987468" cy="276999"/>
          </a:xfrm>
          <a:prstGeom prst="rect">
            <a:avLst/>
          </a:prstGeom>
          <a:solidFill>
            <a:srgbClr val="D9DFE7"/>
          </a:solidFill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200" b="1">
                <a:latin typeface="+mn-ea"/>
              </a:rPr>
              <a:t>■遠隔化</a:t>
            </a:r>
            <a:r>
              <a:rPr lang="ja-JP" altLang="en-US" sz="1100" b="1">
                <a:latin typeface="+mn-ea"/>
              </a:rPr>
              <a:t>に</a:t>
            </a:r>
            <a:r>
              <a:rPr lang="ja-JP" altLang="en-US" sz="1050" b="1">
                <a:latin typeface="+mn-ea"/>
              </a:rPr>
              <a:t>よる</a:t>
            </a:r>
            <a:r>
              <a:rPr kumimoji="1" lang="ja-JP" altLang="en-US" sz="1050" b="1">
                <a:latin typeface="+mn-ea"/>
              </a:rPr>
              <a:t>人手作業の削減</a:t>
            </a:r>
            <a:endParaRPr kumimoji="1" lang="en-US" altLang="ja-JP" sz="1200" b="1">
              <a:latin typeface="+mn-ea"/>
            </a:endParaRPr>
          </a:p>
        </p:txBody>
      </p:sp>
      <p:sp>
        <p:nvSpPr>
          <p:cNvPr id="294" name="正方形/長方形 293">
            <a:extLst>
              <a:ext uri="{FF2B5EF4-FFF2-40B4-BE49-F238E27FC236}">
                <a16:creationId xmlns:a16="http://schemas.microsoft.com/office/drawing/2014/main" id="{E16EF4DF-FFF6-A999-56F9-C0538EC0EF02}"/>
              </a:ext>
            </a:extLst>
          </p:cNvPr>
          <p:cNvSpPr/>
          <p:nvPr/>
        </p:nvSpPr>
        <p:spPr>
          <a:xfrm>
            <a:off x="928192" y="5245407"/>
            <a:ext cx="2923230" cy="418658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5" name="テキスト ボックス 294">
            <a:extLst>
              <a:ext uri="{FF2B5EF4-FFF2-40B4-BE49-F238E27FC236}">
                <a16:creationId xmlns:a16="http://schemas.microsoft.com/office/drawing/2014/main" id="{5BB0253E-4CD7-ABFD-94E4-8988D0B5B00C}"/>
              </a:ext>
            </a:extLst>
          </p:cNvPr>
          <p:cNvSpPr txBox="1"/>
          <p:nvPr/>
        </p:nvSpPr>
        <p:spPr>
          <a:xfrm>
            <a:off x="928192" y="4968408"/>
            <a:ext cx="2916879" cy="2769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200" b="1">
                <a:latin typeface="+mn-ea"/>
              </a:rPr>
              <a:t>■高速化・機器補助</a:t>
            </a:r>
            <a:r>
              <a:rPr lang="ja-JP" altLang="en-US" sz="1000" b="1">
                <a:latin typeface="+mn-ea"/>
              </a:rPr>
              <a:t>による</a:t>
            </a:r>
            <a:r>
              <a:rPr kumimoji="1" lang="ja-JP" altLang="en-US" sz="1000" b="1">
                <a:latin typeface="+mn-ea"/>
              </a:rPr>
              <a:t>人手作業の削減</a:t>
            </a:r>
            <a:endParaRPr kumimoji="1" lang="en-US" altLang="ja-JP" sz="1200" b="1">
              <a:latin typeface="+mn-ea"/>
            </a:endParaRPr>
          </a:p>
        </p:txBody>
      </p:sp>
      <p:sp>
        <p:nvSpPr>
          <p:cNvPr id="296" name="正方形/長方形 295">
            <a:extLst>
              <a:ext uri="{FF2B5EF4-FFF2-40B4-BE49-F238E27FC236}">
                <a16:creationId xmlns:a16="http://schemas.microsoft.com/office/drawing/2014/main" id="{58FA42B0-8488-BBA3-9847-F1601AF01DE9}"/>
              </a:ext>
            </a:extLst>
          </p:cNvPr>
          <p:cNvSpPr/>
          <p:nvPr/>
        </p:nvSpPr>
        <p:spPr bwMode="gray">
          <a:xfrm>
            <a:off x="2016034" y="8163666"/>
            <a:ext cx="785195" cy="643451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人手処理</a:t>
            </a:r>
            <a:endParaRPr kumimoji="0" lang="en-US" altLang="ja-JP" sz="1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cxnSp>
        <p:nvCxnSpPr>
          <p:cNvPr id="297" name="コネクタ: カギ線 296">
            <a:extLst>
              <a:ext uri="{FF2B5EF4-FFF2-40B4-BE49-F238E27FC236}">
                <a16:creationId xmlns:a16="http://schemas.microsoft.com/office/drawing/2014/main" id="{9B2364EA-ED3B-9881-31A2-31F3C377505F}"/>
              </a:ext>
            </a:extLst>
          </p:cNvPr>
          <p:cNvCxnSpPr>
            <a:cxnSpLocks/>
            <a:stCxn id="306" idx="3"/>
            <a:endCxn id="305" idx="1"/>
          </p:cNvCxnSpPr>
          <p:nvPr/>
        </p:nvCxnSpPr>
        <p:spPr>
          <a:xfrm flipV="1">
            <a:off x="1772158" y="5829123"/>
            <a:ext cx="249061" cy="1107790"/>
          </a:xfrm>
          <a:prstGeom prst="bentConnector3">
            <a:avLst>
              <a:gd name="adj1" fmla="val 50000"/>
            </a:avLst>
          </a:prstGeom>
          <a:noFill/>
          <a:ln w="12700" cap="flat" cmpd="sng" algn="ctr">
            <a:solidFill>
              <a:srgbClr val="9E9E9E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298" name="コネクタ: カギ線 297">
            <a:extLst>
              <a:ext uri="{FF2B5EF4-FFF2-40B4-BE49-F238E27FC236}">
                <a16:creationId xmlns:a16="http://schemas.microsoft.com/office/drawing/2014/main" id="{C9E832F0-0042-FD4C-99B9-5F527D73B7E8}"/>
              </a:ext>
            </a:extLst>
          </p:cNvPr>
          <p:cNvCxnSpPr>
            <a:cxnSpLocks/>
            <a:stCxn id="305" idx="3"/>
            <a:endCxn id="310" idx="1"/>
          </p:cNvCxnSpPr>
          <p:nvPr/>
        </p:nvCxnSpPr>
        <p:spPr>
          <a:xfrm>
            <a:off x="2801230" y="5829123"/>
            <a:ext cx="209483" cy="1107790"/>
          </a:xfrm>
          <a:prstGeom prst="bentConnector3">
            <a:avLst>
              <a:gd name="adj1" fmla="val 50000"/>
            </a:avLst>
          </a:prstGeom>
          <a:noFill/>
          <a:ln w="12700" cap="flat" cmpd="sng" algn="ctr">
            <a:solidFill>
              <a:srgbClr val="9E9E9E"/>
            </a:solidFill>
            <a:prstDash val="solid"/>
            <a:miter lim="800000"/>
            <a:tailEnd type="triangle"/>
          </a:ln>
          <a:effectLst/>
        </p:spPr>
      </p:cxnSp>
      <p:grpSp>
        <p:nvGrpSpPr>
          <p:cNvPr id="299" name="グループ化 298">
            <a:extLst>
              <a:ext uri="{FF2B5EF4-FFF2-40B4-BE49-F238E27FC236}">
                <a16:creationId xmlns:a16="http://schemas.microsoft.com/office/drawing/2014/main" id="{A46D3DA4-5677-410E-AC28-9C6324C86CA5}"/>
              </a:ext>
            </a:extLst>
          </p:cNvPr>
          <p:cNvGrpSpPr/>
          <p:nvPr/>
        </p:nvGrpSpPr>
        <p:grpSpPr>
          <a:xfrm>
            <a:off x="1996505" y="6241462"/>
            <a:ext cx="780011" cy="289796"/>
            <a:chOff x="4089410" y="2398712"/>
            <a:chExt cx="1878277" cy="243204"/>
          </a:xfrm>
        </p:grpSpPr>
        <p:cxnSp>
          <p:nvCxnSpPr>
            <p:cNvPr id="300" name="直線矢印コネクタ 299">
              <a:extLst>
                <a:ext uri="{FF2B5EF4-FFF2-40B4-BE49-F238E27FC236}">
                  <a16:creationId xmlns:a16="http://schemas.microsoft.com/office/drawing/2014/main" id="{12181129-F168-273B-3E3E-A4C8112524ED}"/>
                </a:ext>
              </a:extLst>
            </p:cNvPr>
            <p:cNvCxnSpPr>
              <a:cxnSpLocks/>
            </p:cNvCxnSpPr>
            <p:nvPr/>
          </p:nvCxnSpPr>
          <p:spPr>
            <a:xfrm>
              <a:off x="4089410" y="2641916"/>
              <a:ext cx="1878277" cy="0"/>
            </a:xfrm>
            <a:prstGeom prst="straightConnector1">
              <a:avLst/>
            </a:prstGeom>
            <a:noFill/>
            <a:ln w="19050" cap="flat" cmpd="sng" algn="ctr">
              <a:solidFill>
                <a:srgbClr val="94CFEC"/>
              </a:solidFill>
              <a:prstDash val="solid"/>
              <a:headEnd type="arrow" w="lg" len="med"/>
              <a:tailEnd type="arrow" w="lg" len="med"/>
            </a:ln>
            <a:effectLst/>
          </p:spPr>
        </p:cxnSp>
        <p:sp>
          <p:nvSpPr>
            <p:cNvPr id="301" name="正方形/長方形 300">
              <a:extLst>
                <a:ext uri="{FF2B5EF4-FFF2-40B4-BE49-F238E27FC236}">
                  <a16:creationId xmlns:a16="http://schemas.microsoft.com/office/drawing/2014/main" id="{1F9F60BB-3CAD-69E8-0D24-967CC8F66A44}"/>
                </a:ext>
              </a:extLst>
            </p:cNvPr>
            <p:cNvSpPr/>
            <p:nvPr/>
          </p:nvSpPr>
          <p:spPr bwMode="gray">
            <a:xfrm>
              <a:off x="4189550" y="2398712"/>
              <a:ext cx="1512124" cy="184666"/>
            </a:xfrm>
            <a:prstGeom prst="rect">
              <a:avLst/>
            </a:prstGeom>
            <a:solidFill>
              <a:schemeClr val="bg1"/>
            </a:solidFill>
            <a:ln w="6350">
              <a:noFill/>
              <a:miter lim="800000"/>
              <a:headEnd/>
              <a:tailEnd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algn="ctr" fontAlgn="base">
                <a:spcAft>
                  <a:spcPts val="300"/>
                </a:spcAft>
              </a:pPr>
              <a:r>
                <a:rPr lang="en-US" altLang="ja-JP" sz="1200" b="1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50</a:t>
              </a:r>
              <a:r>
                <a:rPr lang="ja-JP" altLang="en-US" sz="1200" b="1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秒</a:t>
              </a:r>
              <a:r>
                <a:rPr lang="en-US" altLang="ja-JP" sz="1100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/</a:t>
              </a:r>
              <a:r>
                <a:rPr lang="ja-JP" altLang="en-US" sz="1100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回</a:t>
              </a:r>
              <a:endParaRPr lang="ja-JP" altLang="en-US" sz="1400" b="1" kern="0"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endParaRPr>
            </a:p>
          </p:txBody>
        </p:sp>
      </p:grpSp>
      <p:grpSp>
        <p:nvGrpSpPr>
          <p:cNvPr id="302" name="グループ化 301">
            <a:extLst>
              <a:ext uri="{FF2B5EF4-FFF2-40B4-BE49-F238E27FC236}">
                <a16:creationId xmlns:a16="http://schemas.microsoft.com/office/drawing/2014/main" id="{A297C35A-13E6-7D79-7E8B-7F8406622229}"/>
              </a:ext>
            </a:extLst>
          </p:cNvPr>
          <p:cNvGrpSpPr/>
          <p:nvPr/>
        </p:nvGrpSpPr>
        <p:grpSpPr>
          <a:xfrm>
            <a:off x="2016034" y="7778563"/>
            <a:ext cx="785196" cy="319684"/>
            <a:chOff x="2790602" y="5235534"/>
            <a:chExt cx="785196" cy="268287"/>
          </a:xfrm>
          <a:solidFill>
            <a:schemeClr val="bg1"/>
          </a:solidFill>
        </p:grpSpPr>
        <p:cxnSp>
          <p:nvCxnSpPr>
            <p:cNvPr id="303" name="直線矢印コネクタ 302">
              <a:extLst>
                <a:ext uri="{FF2B5EF4-FFF2-40B4-BE49-F238E27FC236}">
                  <a16:creationId xmlns:a16="http://schemas.microsoft.com/office/drawing/2014/main" id="{13DD8120-FCD1-BDC1-2319-479A4B4EAB3E}"/>
                </a:ext>
              </a:extLst>
            </p:cNvPr>
            <p:cNvCxnSpPr>
              <a:cxnSpLocks/>
            </p:cNvCxnSpPr>
            <p:nvPr/>
          </p:nvCxnSpPr>
          <p:spPr>
            <a:xfrm>
              <a:off x="2790602" y="5503821"/>
              <a:ext cx="785196" cy="0"/>
            </a:xfrm>
            <a:prstGeom prst="straightConnector1">
              <a:avLst/>
            </a:prstGeom>
            <a:grpFill/>
            <a:ln w="19050" cap="flat" cmpd="sng" algn="ctr">
              <a:solidFill>
                <a:sysClr val="windowText" lastClr="000000"/>
              </a:solidFill>
              <a:prstDash val="solid"/>
              <a:headEnd type="arrow" w="lg" len="med"/>
              <a:tailEnd type="arrow" w="lg" len="med"/>
            </a:ln>
            <a:effectLst/>
          </p:spPr>
        </p:cxnSp>
        <p:sp>
          <p:nvSpPr>
            <p:cNvPr id="304" name="正方形/長方形 303">
              <a:extLst>
                <a:ext uri="{FF2B5EF4-FFF2-40B4-BE49-F238E27FC236}">
                  <a16:creationId xmlns:a16="http://schemas.microsoft.com/office/drawing/2014/main" id="{0A488249-44DE-822D-EB0B-B3CDBAA39709}"/>
                </a:ext>
              </a:extLst>
            </p:cNvPr>
            <p:cNvSpPr/>
            <p:nvPr/>
          </p:nvSpPr>
          <p:spPr bwMode="gray">
            <a:xfrm>
              <a:off x="2847372" y="5235534"/>
              <a:ext cx="671659" cy="184666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200" b="1" ker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180</a:t>
              </a:r>
              <a:r>
                <a:rPr kumimoji="0" lang="ja-JP" altLang="en-US" sz="1200" b="1" ker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秒</a:t>
              </a:r>
              <a:r>
                <a:rPr kumimoji="0" lang="en-US" altLang="ja-JP" sz="11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/</a:t>
              </a:r>
              <a:r>
                <a:rPr kumimoji="0" lang="ja-JP" altLang="en-US" sz="11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回</a:t>
              </a:r>
              <a:endParaRPr kumimoji="0" lang="ja-JP" altLang="en-US" sz="1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endParaRPr>
            </a:p>
          </p:txBody>
        </p:sp>
      </p:grpSp>
      <p:sp>
        <p:nvSpPr>
          <p:cNvPr id="305" name="四角形: 角を丸くする 304">
            <a:extLst>
              <a:ext uri="{FF2B5EF4-FFF2-40B4-BE49-F238E27FC236}">
                <a16:creationId xmlns:a16="http://schemas.microsoft.com/office/drawing/2014/main" id="{C01A3EC3-02D8-3AC4-EBF0-AA3FDEE807A2}"/>
              </a:ext>
            </a:extLst>
          </p:cNvPr>
          <p:cNvSpPr/>
          <p:nvPr/>
        </p:nvSpPr>
        <p:spPr bwMode="gray">
          <a:xfrm>
            <a:off x="2021219" y="5507400"/>
            <a:ext cx="780011" cy="643445"/>
          </a:xfrm>
          <a:prstGeom prst="roundRect">
            <a:avLst/>
          </a:prstGeom>
          <a:solidFill>
            <a:srgbClr val="94CFEC">
              <a:lumMod val="20000"/>
              <a:lumOff val="80000"/>
            </a:srgbClr>
          </a:solidFill>
          <a:ln w="31750" cmpd="dbl">
            <a:solidFill>
              <a:srgbClr val="94CFEC"/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機器処理</a:t>
            </a:r>
            <a:endParaRPr kumimoji="0" lang="en-US" altLang="ja-JP" sz="1400" ker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306" name="正方形/長方形 305">
            <a:extLst>
              <a:ext uri="{FF2B5EF4-FFF2-40B4-BE49-F238E27FC236}">
                <a16:creationId xmlns:a16="http://schemas.microsoft.com/office/drawing/2014/main" id="{ED2B4A3A-2DBD-999C-1273-3B78455CC93A}"/>
              </a:ext>
            </a:extLst>
          </p:cNvPr>
          <p:cNvSpPr/>
          <p:nvPr/>
        </p:nvSpPr>
        <p:spPr bwMode="gray">
          <a:xfrm>
            <a:off x="1032167" y="6615190"/>
            <a:ext cx="739991" cy="643445"/>
          </a:xfrm>
          <a:prstGeom prst="rect">
            <a:avLst/>
          </a:prstGeom>
          <a:noFill/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運搬・設置</a:t>
            </a:r>
            <a:endParaRPr kumimoji="0" lang="en-US" altLang="ja-JP" sz="1200" ker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準備</a:t>
            </a:r>
            <a:endParaRPr kumimoji="0" lang="en-US" altLang="ja-JP" sz="1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grpSp>
        <p:nvGrpSpPr>
          <p:cNvPr id="307" name="グループ化 306">
            <a:extLst>
              <a:ext uri="{FF2B5EF4-FFF2-40B4-BE49-F238E27FC236}">
                <a16:creationId xmlns:a16="http://schemas.microsoft.com/office/drawing/2014/main" id="{1D860C10-04FB-DD58-B790-54BC557A63BA}"/>
              </a:ext>
            </a:extLst>
          </p:cNvPr>
          <p:cNvGrpSpPr/>
          <p:nvPr/>
        </p:nvGrpSpPr>
        <p:grpSpPr>
          <a:xfrm>
            <a:off x="1034689" y="6268975"/>
            <a:ext cx="792206" cy="289796"/>
            <a:chOff x="2856500" y="3390055"/>
            <a:chExt cx="792206" cy="243204"/>
          </a:xfrm>
        </p:grpSpPr>
        <p:cxnSp>
          <p:nvCxnSpPr>
            <p:cNvPr id="308" name="直線矢印コネクタ 307">
              <a:extLst>
                <a:ext uri="{FF2B5EF4-FFF2-40B4-BE49-F238E27FC236}">
                  <a16:creationId xmlns:a16="http://schemas.microsoft.com/office/drawing/2014/main" id="{6885DB1A-9E0C-BCC3-28C5-8D61BB8C6648}"/>
                </a:ext>
              </a:extLst>
            </p:cNvPr>
            <p:cNvCxnSpPr>
              <a:cxnSpLocks/>
            </p:cNvCxnSpPr>
            <p:nvPr/>
          </p:nvCxnSpPr>
          <p:spPr>
            <a:xfrm>
              <a:off x="2856500" y="3633259"/>
              <a:ext cx="792206" cy="0"/>
            </a:xfrm>
            <a:prstGeom prst="straightConnector1">
              <a:avLst/>
            </a:prstGeom>
            <a:noFill/>
            <a:ln w="19050" cap="flat" cmpd="sng" algn="ctr">
              <a:solidFill>
                <a:srgbClr val="94CFEC"/>
              </a:solidFill>
              <a:prstDash val="solid"/>
              <a:headEnd type="arrow" w="lg" len="med"/>
              <a:tailEnd type="arrow" w="lg" len="med"/>
            </a:ln>
            <a:effectLst/>
          </p:spPr>
        </p:cxnSp>
        <p:sp>
          <p:nvSpPr>
            <p:cNvPr id="309" name="正方形/長方形 308">
              <a:extLst>
                <a:ext uri="{FF2B5EF4-FFF2-40B4-BE49-F238E27FC236}">
                  <a16:creationId xmlns:a16="http://schemas.microsoft.com/office/drawing/2014/main" id="{97DC4F73-FE19-5796-1070-179C9D694307}"/>
                </a:ext>
              </a:extLst>
            </p:cNvPr>
            <p:cNvSpPr/>
            <p:nvPr/>
          </p:nvSpPr>
          <p:spPr bwMode="gray">
            <a:xfrm>
              <a:off x="2943182" y="3390055"/>
              <a:ext cx="648265" cy="184666"/>
            </a:xfrm>
            <a:prstGeom prst="rect">
              <a:avLst/>
            </a:prstGeom>
            <a:solidFill>
              <a:schemeClr val="bg1"/>
            </a:solidFill>
            <a:ln w="6350">
              <a:noFill/>
              <a:miter lim="800000"/>
              <a:headEnd/>
              <a:tailEnd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algn="ctr" fontAlgn="base">
                <a:spcAft>
                  <a:spcPts val="300"/>
                </a:spcAft>
              </a:pPr>
              <a:r>
                <a:rPr lang="en-US" altLang="ja-JP" sz="1200" b="1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30</a:t>
              </a:r>
              <a:r>
                <a:rPr lang="ja-JP" altLang="en-US" sz="1200" b="1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秒</a:t>
              </a:r>
              <a:r>
                <a:rPr lang="en-US" altLang="ja-JP" sz="1100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/</a:t>
              </a:r>
              <a:r>
                <a:rPr lang="ja-JP" altLang="en-US" sz="1100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回</a:t>
              </a:r>
              <a:endParaRPr lang="ja-JP" altLang="en-US" sz="1400" b="1" kern="0"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endParaRPr>
            </a:p>
          </p:txBody>
        </p:sp>
      </p:grpSp>
      <p:sp>
        <p:nvSpPr>
          <p:cNvPr id="310" name="正方形/長方形 309">
            <a:extLst>
              <a:ext uri="{FF2B5EF4-FFF2-40B4-BE49-F238E27FC236}">
                <a16:creationId xmlns:a16="http://schemas.microsoft.com/office/drawing/2014/main" id="{6C36EC90-F09D-784D-D9E8-93EEA795ED37}"/>
              </a:ext>
            </a:extLst>
          </p:cNvPr>
          <p:cNvSpPr/>
          <p:nvPr/>
        </p:nvSpPr>
        <p:spPr bwMode="gray">
          <a:xfrm>
            <a:off x="3010713" y="6615190"/>
            <a:ext cx="726628" cy="643445"/>
          </a:xfrm>
          <a:prstGeom prst="rect">
            <a:avLst/>
          </a:prstGeom>
          <a:noFill/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運搬・設置</a:t>
            </a:r>
            <a:endParaRPr kumimoji="0" lang="en-US" altLang="ja-JP" sz="1200" ker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確認</a:t>
            </a:r>
          </a:p>
        </p:txBody>
      </p:sp>
      <p:grpSp>
        <p:nvGrpSpPr>
          <p:cNvPr id="311" name="グループ化 310">
            <a:extLst>
              <a:ext uri="{FF2B5EF4-FFF2-40B4-BE49-F238E27FC236}">
                <a16:creationId xmlns:a16="http://schemas.microsoft.com/office/drawing/2014/main" id="{D0D1B16F-80B8-3073-055C-A0650C0037F5}"/>
              </a:ext>
            </a:extLst>
          </p:cNvPr>
          <p:cNvGrpSpPr/>
          <p:nvPr/>
        </p:nvGrpSpPr>
        <p:grpSpPr>
          <a:xfrm>
            <a:off x="3010713" y="6268975"/>
            <a:ext cx="745162" cy="289796"/>
            <a:chOff x="7272176" y="3390055"/>
            <a:chExt cx="531257" cy="243204"/>
          </a:xfrm>
        </p:grpSpPr>
        <p:cxnSp>
          <p:nvCxnSpPr>
            <p:cNvPr id="312" name="直線矢印コネクタ 311">
              <a:extLst>
                <a:ext uri="{FF2B5EF4-FFF2-40B4-BE49-F238E27FC236}">
                  <a16:creationId xmlns:a16="http://schemas.microsoft.com/office/drawing/2014/main" id="{ED9EBFAC-72E0-EEF7-B5C8-C966EDD16AC4}"/>
                </a:ext>
              </a:extLst>
            </p:cNvPr>
            <p:cNvCxnSpPr>
              <a:cxnSpLocks/>
            </p:cNvCxnSpPr>
            <p:nvPr/>
          </p:nvCxnSpPr>
          <p:spPr>
            <a:xfrm>
              <a:off x="7272176" y="3633259"/>
              <a:ext cx="531257" cy="0"/>
            </a:xfrm>
            <a:prstGeom prst="straightConnector1">
              <a:avLst/>
            </a:prstGeom>
            <a:noFill/>
            <a:ln w="19050" cap="flat" cmpd="sng" algn="ctr">
              <a:solidFill>
                <a:srgbClr val="94CFEC"/>
              </a:solidFill>
              <a:prstDash val="solid"/>
              <a:headEnd type="arrow" w="lg" len="med"/>
              <a:tailEnd type="arrow" w="lg" len="med"/>
            </a:ln>
            <a:effectLst/>
          </p:spPr>
        </p:cxnSp>
        <p:sp>
          <p:nvSpPr>
            <p:cNvPr id="313" name="正方形/長方形 312">
              <a:extLst>
                <a:ext uri="{FF2B5EF4-FFF2-40B4-BE49-F238E27FC236}">
                  <a16:creationId xmlns:a16="http://schemas.microsoft.com/office/drawing/2014/main" id="{56156865-9DAD-A3DC-1F50-87AD5DA58AFD}"/>
                </a:ext>
              </a:extLst>
            </p:cNvPr>
            <p:cNvSpPr/>
            <p:nvPr/>
          </p:nvSpPr>
          <p:spPr bwMode="gray">
            <a:xfrm>
              <a:off x="7317077" y="3390055"/>
              <a:ext cx="473142" cy="184666"/>
            </a:xfrm>
            <a:prstGeom prst="rect">
              <a:avLst/>
            </a:prstGeom>
            <a:solidFill>
              <a:schemeClr val="bg1"/>
            </a:solidFill>
            <a:ln w="6350">
              <a:noFill/>
              <a:miter lim="800000"/>
              <a:headEnd/>
              <a:tailEnd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algn="ctr" fontAlgn="base">
                <a:spcAft>
                  <a:spcPts val="300"/>
                </a:spcAft>
              </a:pPr>
              <a:r>
                <a:rPr lang="en-US" altLang="ja-JP" sz="1200" b="1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20</a:t>
              </a:r>
              <a:r>
                <a:rPr lang="ja-JP" altLang="en-US" sz="1200" b="1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秒</a:t>
              </a:r>
              <a:r>
                <a:rPr lang="en-US" altLang="ja-JP" sz="1100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/</a:t>
              </a:r>
              <a:r>
                <a:rPr lang="ja-JP" altLang="en-US" sz="1100" kern="0"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回</a:t>
              </a:r>
              <a:endParaRPr lang="ja-JP" altLang="en-US" sz="1400" b="1" kern="0"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endParaRPr>
            </a:p>
          </p:txBody>
        </p:sp>
      </p:grpSp>
      <p:grpSp>
        <p:nvGrpSpPr>
          <p:cNvPr id="314" name="グループ化 313">
            <a:extLst>
              <a:ext uri="{FF2B5EF4-FFF2-40B4-BE49-F238E27FC236}">
                <a16:creationId xmlns:a16="http://schemas.microsoft.com/office/drawing/2014/main" id="{BBDE9C60-49F5-5B9D-351F-AD910DA698FA}"/>
              </a:ext>
            </a:extLst>
          </p:cNvPr>
          <p:cNvGrpSpPr/>
          <p:nvPr/>
        </p:nvGrpSpPr>
        <p:grpSpPr>
          <a:xfrm>
            <a:off x="3016611" y="7778563"/>
            <a:ext cx="720730" cy="319684"/>
            <a:chOff x="2790602" y="5235534"/>
            <a:chExt cx="785196" cy="268287"/>
          </a:xfrm>
          <a:solidFill>
            <a:schemeClr val="bg1"/>
          </a:solidFill>
        </p:grpSpPr>
        <p:cxnSp>
          <p:nvCxnSpPr>
            <p:cNvPr id="315" name="直線矢印コネクタ 314">
              <a:extLst>
                <a:ext uri="{FF2B5EF4-FFF2-40B4-BE49-F238E27FC236}">
                  <a16:creationId xmlns:a16="http://schemas.microsoft.com/office/drawing/2014/main" id="{103B9FC9-AA16-0425-0A5E-A8466A26D1EE}"/>
                </a:ext>
              </a:extLst>
            </p:cNvPr>
            <p:cNvCxnSpPr>
              <a:cxnSpLocks/>
            </p:cNvCxnSpPr>
            <p:nvPr/>
          </p:nvCxnSpPr>
          <p:spPr>
            <a:xfrm>
              <a:off x="2790602" y="5503821"/>
              <a:ext cx="785196" cy="0"/>
            </a:xfrm>
            <a:prstGeom prst="straightConnector1">
              <a:avLst/>
            </a:prstGeom>
            <a:grpFill/>
            <a:ln w="19050" cap="flat" cmpd="sng" algn="ctr">
              <a:solidFill>
                <a:sysClr val="windowText" lastClr="000000"/>
              </a:solidFill>
              <a:prstDash val="solid"/>
              <a:headEnd type="arrow" w="lg" len="med"/>
              <a:tailEnd type="arrow" w="lg" len="med"/>
            </a:ln>
            <a:effectLst/>
          </p:spPr>
        </p:cxnSp>
        <p:sp>
          <p:nvSpPr>
            <p:cNvPr id="316" name="正方形/長方形 315">
              <a:extLst>
                <a:ext uri="{FF2B5EF4-FFF2-40B4-BE49-F238E27FC236}">
                  <a16:creationId xmlns:a16="http://schemas.microsoft.com/office/drawing/2014/main" id="{7E9CF5E9-0009-FEB2-CDE0-FE0463152C72}"/>
                </a:ext>
              </a:extLst>
            </p:cNvPr>
            <p:cNvSpPr/>
            <p:nvPr/>
          </p:nvSpPr>
          <p:spPr bwMode="gray">
            <a:xfrm>
              <a:off x="2874091" y="5235534"/>
              <a:ext cx="618220" cy="184666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200" b="1" ker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20</a:t>
              </a:r>
              <a:r>
                <a:rPr kumimoji="0" lang="ja-JP" altLang="en-US" sz="1200" b="1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秒</a:t>
              </a:r>
              <a:r>
                <a:rPr kumimoji="0" lang="en-US" altLang="ja-JP" sz="11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/</a:t>
              </a:r>
              <a:r>
                <a:rPr kumimoji="0" lang="ja-JP" altLang="en-US" sz="11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回</a:t>
              </a:r>
              <a:endParaRPr kumimoji="0" lang="ja-JP" altLang="en-US" sz="1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endParaRPr>
            </a:p>
          </p:txBody>
        </p:sp>
      </p:grpSp>
      <p:cxnSp>
        <p:nvCxnSpPr>
          <p:cNvPr id="317" name="直線矢印コネクタ 316">
            <a:extLst>
              <a:ext uri="{FF2B5EF4-FFF2-40B4-BE49-F238E27FC236}">
                <a16:creationId xmlns:a16="http://schemas.microsoft.com/office/drawing/2014/main" id="{C157A63C-C1F5-71C9-B681-245FDDB5CC27}"/>
              </a:ext>
            </a:extLst>
          </p:cNvPr>
          <p:cNvCxnSpPr>
            <a:cxnSpLocks/>
            <a:stCxn id="296" idx="3"/>
            <a:endCxn id="326" idx="1"/>
          </p:cNvCxnSpPr>
          <p:nvPr/>
        </p:nvCxnSpPr>
        <p:spPr>
          <a:xfrm flipV="1">
            <a:off x="2801229" y="8485383"/>
            <a:ext cx="209484" cy="9"/>
          </a:xfrm>
          <a:prstGeom prst="straightConnector1">
            <a:avLst/>
          </a:prstGeom>
          <a:noFill/>
          <a:ln w="12700" cap="flat" cmpd="sng" algn="ctr">
            <a:solidFill>
              <a:srgbClr val="9E9E9E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318" name="直線矢印コネクタ 317">
            <a:extLst>
              <a:ext uri="{FF2B5EF4-FFF2-40B4-BE49-F238E27FC236}">
                <a16:creationId xmlns:a16="http://schemas.microsoft.com/office/drawing/2014/main" id="{B690E53B-F513-285D-136F-6C025669396A}"/>
              </a:ext>
            </a:extLst>
          </p:cNvPr>
          <p:cNvCxnSpPr>
            <a:cxnSpLocks/>
            <a:stCxn id="321" idx="3"/>
            <a:endCxn id="296" idx="1"/>
          </p:cNvCxnSpPr>
          <p:nvPr/>
        </p:nvCxnSpPr>
        <p:spPr>
          <a:xfrm>
            <a:off x="1769636" y="8485392"/>
            <a:ext cx="246398" cy="0"/>
          </a:xfrm>
          <a:prstGeom prst="straightConnector1">
            <a:avLst/>
          </a:prstGeom>
          <a:noFill/>
          <a:ln w="12700" cap="flat" cmpd="sng" algn="ctr">
            <a:solidFill>
              <a:srgbClr val="9E9E9E"/>
            </a:solidFill>
            <a:prstDash val="solid"/>
            <a:miter lim="800000"/>
            <a:tailEnd type="triangle"/>
          </a:ln>
          <a:effectLst/>
        </p:spPr>
      </p:cxnSp>
      <p:sp>
        <p:nvSpPr>
          <p:cNvPr id="319" name="正方形/長方形 318">
            <a:extLst>
              <a:ext uri="{FF2B5EF4-FFF2-40B4-BE49-F238E27FC236}">
                <a16:creationId xmlns:a16="http://schemas.microsoft.com/office/drawing/2014/main" id="{E7D01E11-FCC3-8E2A-2824-A624C0102FC9}"/>
              </a:ext>
            </a:extLst>
          </p:cNvPr>
          <p:cNvSpPr/>
          <p:nvPr/>
        </p:nvSpPr>
        <p:spPr bwMode="gray">
          <a:xfrm>
            <a:off x="2029703" y="8866495"/>
            <a:ext cx="771526" cy="225832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100" b="0" i="0" u="none" strike="noStrike" kern="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x1</a:t>
            </a:r>
            <a:endParaRPr kumimoji="0" lang="ja-JP" altLang="en-US" sz="1100" b="0" i="0" u="none" strike="noStrike" kern="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320" name="正方形/長方形 319">
            <a:extLst>
              <a:ext uri="{FF2B5EF4-FFF2-40B4-BE49-F238E27FC236}">
                <a16:creationId xmlns:a16="http://schemas.microsoft.com/office/drawing/2014/main" id="{7B765ED8-323C-06B2-3DC2-385CE13761A6}"/>
              </a:ext>
            </a:extLst>
          </p:cNvPr>
          <p:cNvSpPr/>
          <p:nvPr/>
        </p:nvSpPr>
        <p:spPr bwMode="gray">
          <a:xfrm>
            <a:off x="2016034" y="7309159"/>
            <a:ext cx="767702" cy="225832"/>
          </a:xfrm>
          <a:prstGeom prst="rect">
            <a:avLst/>
          </a:prstGeom>
          <a:solidFill>
            <a:srgbClr val="EAF5FB">
              <a:alpha val="50196"/>
            </a:srgb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100" b="0" i="0" u="none" strike="noStrike" kern="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y1</a:t>
            </a:r>
            <a:endParaRPr kumimoji="0" lang="ja-JP" altLang="en-US" sz="1100" b="0" i="0" u="none" strike="noStrike" kern="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321" name="正方形/長方形 320">
            <a:extLst>
              <a:ext uri="{FF2B5EF4-FFF2-40B4-BE49-F238E27FC236}">
                <a16:creationId xmlns:a16="http://schemas.microsoft.com/office/drawing/2014/main" id="{7A10B7D4-1923-CB25-5ABE-F9BBA0F2129A}"/>
              </a:ext>
            </a:extLst>
          </p:cNvPr>
          <p:cNvSpPr/>
          <p:nvPr/>
        </p:nvSpPr>
        <p:spPr bwMode="gray">
          <a:xfrm>
            <a:off x="1029862" y="8163666"/>
            <a:ext cx="739774" cy="643451"/>
          </a:xfrm>
          <a:prstGeom prst="rect">
            <a:avLst/>
          </a:prstGeom>
          <a:noFill/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運搬・設置</a:t>
            </a:r>
            <a:endParaRPr kumimoji="0" lang="en-US" altLang="ja-JP" sz="1200" ker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準備</a:t>
            </a:r>
            <a:endParaRPr kumimoji="0" lang="en-US" altLang="ja-JP" sz="1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grpSp>
        <p:nvGrpSpPr>
          <p:cNvPr id="322" name="グループ化 321">
            <a:extLst>
              <a:ext uri="{FF2B5EF4-FFF2-40B4-BE49-F238E27FC236}">
                <a16:creationId xmlns:a16="http://schemas.microsoft.com/office/drawing/2014/main" id="{AF03E72C-1DF2-9B6D-CCF3-1C53E1398C94}"/>
              </a:ext>
            </a:extLst>
          </p:cNvPr>
          <p:cNvGrpSpPr/>
          <p:nvPr/>
        </p:nvGrpSpPr>
        <p:grpSpPr>
          <a:xfrm>
            <a:off x="1024677" y="7778563"/>
            <a:ext cx="785196" cy="319684"/>
            <a:chOff x="2790602" y="5235534"/>
            <a:chExt cx="785196" cy="268287"/>
          </a:xfrm>
          <a:solidFill>
            <a:schemeClr val="bg1"/>
          </a:solidFill>
        </p:grpSpPr>
        <p:cxnSp>
          <p:nvCxnSpPr>
            <p:cNvPr id="323" name="直線矢印コネクタ 322">
              <a:extLst>
                <a:ext uri="{FF2B5EF4-FFF2-40B4-BE49-F238E27FC236}">
                  <a16:creationId xmlns:a16="http://schemas.microsoft.com/office/drawing/2014/main" id="{FFDDB0CB-2941-872D-1149-A0AEFC165DFF}"/>
                </a:ext>
              </a:extLst>
            </p:cNvPr>
            <p:cNvCxnSpPr>
              <a:cxnSpLocks/>
            </p:cNvCxnSpPr>
            <p:nvPr/>
          </p:nvCxnSpPr>
          <p:spPr>
            <a:xfrm>
              <a:off x="2790602" y="5503821"/>
              <a:ext cx="785196" cy="0"/>
            </a:xfrm>
            <a:prstGeom prst="straightConnector1">
              <a:avLst/>
            </a:prstGeom>
            <a:grpFill/>
            <a:ln w="19050" cap="flat" cmpd="sng" algn="ctr">
              <a:solidFill>
                <a:sysClr val="windowText" lastClr="000000"/>
              </a:solidFill>
              <a:prstDash val="solid"/>
              <a:headEnd type="arrow" w="lg" len="med"/>
              <a:tailEnd type="arrow" w="lg" len="med"/>
            </a:ln>
            <a:effectLst/>
          </p:spPr>
        </p:cxnSp>
        <p:sp>
          <p:nvSpPr>
            <p:cNvPr id="324" name="正方形/長方形 323">
              <a:extLst>
                <a:ext uri="{FF2B5EF4-FFF2-40B4-BE49-F238E27FC236}">
                  <a16:creationId xmlns:a16="http://schemas.microsoft.com/office/drawing/2014/main" id="{479F9A44-B331-3C49-95F3-BC75BE4AF110}"/>
                </a:ext>
              </a:extLst>
            </p:cNvPr>
            <p:cNvSpPr/>
            <p:nvPr/>
          </p:nvSpPr>
          <p:spPr bwMode="gray">
            <a:xfrm>
              <a:off x="2899468" y="5235534"/>
              <a:ext cx="567463" cy="184666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200" b="1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30</a:t>
              </a:r>
              <a:r>
                <a:rPr kumimoji="0" lang="ja-JP" altLang="en-US" sz="1200" b="1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秒</a:t>
              </a:r>
              <a:r>
                <a:rPr kumimoji="0" lang="en-US" altLang="ja-JP" sz="11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/</a:t>
              </a:r>
              <a:r>
                <a:rPr kumimoji="0" lang="ja-JP" altLang="en-US" sz="11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Arial" pitchFamily="34" charset="0"/>
                </a:rPr>
                <a:t>回</a:t>
              </a:r>
              <a:endParaRPr kumimoji="0" lang="ja-JP" altLang="en-US" sz="1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endParaRPr>
            </a:p>
          </p:txBody>
        </p:sp>
      </p:grpSp>
      <p:sp>
        <p:nvSpPr>
          <p:cNvPr id="325" name="正方形/長方形 324">
            <a:extLst>
              <a:ext uri="{FF2B5EF4-FFF2-40B4-BE49-F238E27FC236}">
                <a16:creationId xmlns:a16="http://schemas.microsoft.com/office/drawing/2014/main" id="{3D81675A-1C5E-3AD2-07FB-9F7F9C23C85B}"/>
              </a:ext>
            </a:extLst>
          </p:cNvPr>
          <p:cNvSpPr/>
          <p:nvPr/>
        </p:nvSpPr>
        <p:spPr bwMode="gray">
          <a:xfrm>
            <a:off x="2006786" y="6615190"/>
            <a:ext cx="739991" cy="643445"/>
          </a:xfrm>
          <a:prstGeom prst="rect">
            <a:avLst/>
          </a:prstGeom>
          <a:solidFill>
            <a:srgbClr val="EAF5FB"/>
          </a:solidFill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補助・操作</a:t>
            </a:r>
            <a:endParaRPr kumimoji="0" lang="en-US" altLang="ja-JP" sz="1200" ker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326" name="正方形/長方形 325">
            <a:extLst>
              <a:ext uri="{FF2B5EF4-FFF2-40B4-BE49-F238E27FC236}">
                <a16:creationId xmlns:a16="http://schemas.microsoft.com/office/drawing/2014/main" id="{71794A1A-DBC5-71D7-DF13-3358C60F27B9}"/>
              </a:ext>
            </a:extLst>
          </p:cNvPr>
          <p:cNvSpPr/>
          <p:nvPr/>
        </p:nvSpPr>
        <p:spPr bwMode="gray">
          <a:xfrm>
            <a:off x="3010713" y="8163657"/>
            <a:ext cx="726628" cy="643451"/>
          </a:xfrm>
          <a:prstGeom prst="rect">
            <a:avLst/>
          </a:prstGeom>
          <a:noFill/>
          <a:ln w="6350">
            <a:solidFill>
              <a:sysClr val="windowText" lastClr="000000">
                <a:lumMod val="65000"/>
                <a:lumOff val="35000"/>
              </a:sysClr>
            </a:solidFill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運搬・設置</a:t>
            </a:r>
            <a:endParaRPr kumimoji="0" lang="en-US" altLang="ja-JP" sz="1200" ker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確認</a:t>
            </a:r>
          </a:p>
        </p:txBody>
      </p:sp>
      <p:sp>
        <p:nvSpPr>
          <p:cNvPr id="328" name="正方形/長方形 327">
            <a:extLst>
              <a:ext uri="{FF2B5EF4-FFF2-40B4-BE49-F238E27FC236}">
                <a16:creationId xmlns:a16="http://schemas.microsoft.com/office/drawing/2014/main" id="{E41BEAF5-FC42-4A10-C476-D2AD09400614}"/>
              </a:ext>
            </a:extLst>
          </p:cNvPr>
          <p:cNvSpPr/>
          <p:nvPr/>
        </p:nvSpPr>
        <p:spPr>
          <a:xfrm>
            <a:off x="0" y="0"/>
            <a:ext cx="12801600" cy="4331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b="1" dirty="0"/>
              <a:t>業務プロセス説明シート　「削減される人手による作業」の代表例</a:t>
            </a:r>
            <a:endParaRPr kumimoji="1" lang="ja-JP" altLang="en-US" sz="2000" b="1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5C58D53-7B74-AF19-16FE-7D967F4926B4}"/>
              </a:ext>
            </a:extLst>
          </p:cNvPr>
          <p:cNvSpPr/>
          <p:nvPr/>
        </p:nvSpPr>
        <p:spPr>
          <a:xfrm>
            <a:off x="169486" y="627614"/>
            <a:ext cx="12387127" cy="352139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b="1" dirty="0">
                <a:solidFill>
                  <a:schemeClr val="tx1"/>
                </a:solidFill>
              </a:rPr>
              <a:t>省力化指標上算出が可能な「削減される人手による作業」の代表例</a:t>
            </a:r>
            <a:r>
              <a:rPr lang="ja-JP" altLang="en-US" sz="1600" dirty="0">
                <a:solidFill>
                  <a:schemeClr val="tx1"/>
                </a:solidFill>
              </a:rPr>
              <a:t>を以下に示します。</a:t>
            </a:r>
            <a:r>
              <a:rPr lang="ja-JP" altLang="en-US" sz="1400" b="1" dirty="0">
                <a:solidFill>
                  <a:schemeClr val="tx1"/>
                </a:solidFill>
              </a:rPr>
              <a:t>業務プロセスイメージ作成</a:t>
            </a:r>
            <a:r>
              <a:rPr lang="ja-JP" altLang="en-US" sz="1400" dirty="0">
                <a:solidFill>
                  <a:schemeClr val="tx1"/>
                </a:solidFill>
              </a:rPr>
              <a:t>の際に参照ください。</a:t>
            </a:r>
            <a:endParaRPr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3" name="スライド番号プレースホルダー 5">
            <a:extLst>
              <a:ext uri="{FF2B5EF4-FFF2-40B4-BE49-F238E27FC236}">
                <a16:creationId xmlns:a16="http://schemas.microsoft.com/office/drawing/2014/main" id="{54B262F0-A16B-598B-7E9B-FD456F23A138}"/>
              </a:ext>
            </a:extLst>
          </p:cNvPr>
          <p:cNvSpPr txBox="1">
            <a:spLocks/>
          </p:cNvSpPr>
          <p:nvPr/>
        </p:nvSpPr>
        <p:spPr>
          <a:xfrm>
            <a:off x="11863136" y="-43687"/>
            <a:ext cx="835843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1075334" rtl="0" eaLnBrk="1" latinLnBrk="0" hangingPunct="1">
              <a:defRPr kumimoji="1" sz="126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kumimoji="1"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kumimoji="1"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kumimoji="1"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kumimoji="1"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kumimoji="1"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kumimoji="1"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kumimoji="1"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kumimoji="1"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2000" b="1" dirty="0">
                <a:solidFill>
                  <a:schemeClr val="bg1"/>
                </a:solidFill>
              </a:rPr>
              <a:t>3</a:t>
            </a:r>
            <a:endParaRPr lang="ja-JP" alt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68594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2">
      <a:majorFont>
        <a:latin typeface="游ゴシック"/>
        <a:ea typeface="游ゴシック"/>
        <a:cs typeface=""/>
      </a:majorFont>
      <a:minorFont>
        <a:latin typeface="游ゴシック"/>
        <a:ea typeface="游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1020</Words>
  <Application>Microsoft Office PowerPoint</Application>
  <PresentationFormat>A3 297x420 mm</PresentationFormat>
  <Paragraphs>282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Meiryo UI</vt:lpstr>
      <vt:lpstr>游ゴシック</vt:lpstr>
      <vt:lpstr>游ゴシック Medium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2024-08-07T07:59:11Z</dcterms:created>
  <dcterms:modified xsi:type="dcterms:W3CDTF">2024-08-07T07:59:16Z</dcterms:modified>
</cp:coreProperties>
</file>