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slideshow.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8" r:id="rId2"/>
    <p:sldId id="285" r:id="rId3"/>
    <p:sldId id="286" r:id="rId4"/>
    <p:sldId id="260" r:id="rId5"/>
    <p:sldId id="288" r:id="rId6"/>
    <p:sldId id="256" r:id="rId7"/>
    <p:sldId id="300" r:id="rId8"/>
    <p:sldId id="301" r:id="rId9"/>
    <p:sldId id="302" r:id="rId10"/>
    <p:sldId id="303" r:id="rId11"/>
    <p:sldId id="304" r:id="rId12"/>
    <p:sldId id="305" r:id="rId13"/>
    <p:sldId id="257" r:id="rId14"/>
    <p:sldId id="259" r:id="rId15"/>
    <p:sldId id="273" r:id="rId16"/>
    <p:sldId id="261" r:id="rId17"/>
    <p:sldId id="262" r:id="rId18"/>
    <p:sldId id="263" r:id="rId19"/>
    <p:sldId id="264" r:id="rId20"/>
    <p:sldId id="265" r:id="rId21"/>
    <p:sldId id="266" r:id="rId22"/>
    <p:sldId id="267" r:id="rId23"/>
    <p:sldId id="268" r:id="rId24"/>
    <p:sldId id="269" r:id="rId25"/>
    <p:sldId id="298" r:id="rId26"/>
    <p:sldId id="272" r:id="rId27"/>
    <p:sldId id="282" r:id="rId28"/>
    <p:sldId id="283" r:id="rId29"/>
    <p:sldId id="299" r:id="rId30"/>
    <p:sldId id="274" r:id="rId31"/>
    <p:sldId id="270" r:id="rId32"/>
    <p:sldId id="271" r:id="rId33"/>
    <p:sldId id="281" r:id="rId34"/>
    <p:sldId id="289" r:id="rId35"/>
    <p:sldId id="284" r:id="rId36"/>
    <p:sldId id="275" r:id="rId37"/>
    <p:sldId id="276" r:id="rId38"/>
    <p:sldId id="290" r:id="rId39"/>
    <p:sldId id="279" r:id="rId40"/>
    <p:sldId id="306" r:id="rId41"/>
    <p:sldId id="307" r:id="rId42"/>
    <p:sldId id="308" r:id="rId43"/>
    <p:sldId id="277" r:id="rId44"/>
    <p:sldId id="293" r:id="rId45"/>
    <p:sldId id="294" r:id="rId46"/>
    <p:sldId id="278" r:id="rId47"/>
    <p:sldId id="295" r:id="rId48"/>
    <p:sldId id="296" r:id="rId49"/>
    <p:sldId id="297" r:id="rId50"/>
    <p:sldId id="287" r:id="rId51"/>
    <p:sldId id="291" r:id="rId52"/>
    <p:sldId id="292" r:id="rId53"/>
    <p:sldId id="280" r:id="rId5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67" autoAdjust="0"/>
  </p:normalViewPr>
  <p:slideViewPr>
    <p:cSldViewPr>
      <p:cViewPr varScale="1">
        <p:scale>
          <a:sx n="75" d="100"/>
          <a:sy n="75" d="100"/>
        </p:scale>
        <p:origin x="-101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024C43F-FBBE-4270-97FC-E2976568BE1D}" type="datetimeFigureOut">
              <a:rPr lang="en-US"/>
              <a:pPr>
                <a:defRPr/>
              </a:pPr>
              <a:t>5/6/2012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910E84B-6452-4CFA-9713-D4A0E6ADFF3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597A804-F26C-4C32-8A1E-DA3F4B2D03A6}" type="slidenum">
              <a:rPr lang="en-US" smtClean="0"/>
              <a:pPr fontAlgn="base">
                <a:spcBef>
                  <a:spcPct val="0"/>
                </a:spcBef>
                <a:spcAft>
                  <a:spcPct val="0"/>
                </a:spcAft>
                <a:defRPr/>
              </a:pPr>
              <a:t>31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B2B99D-2E62-4FAE-B75E-9E0886931D4D}" type="slidenum">
              <a:rPr lang="en-US" smtClean="0"/>
              <a:pPr fontAlgn="base">
                <a:spcBef>
                  <a:spcPct val="0"/>
                </a:spcBef>
                <a:spcAft>
                  <a:spcPct val="0"/>
                </a:spcAft>
                <a:defRPr/>
              </a:pPr>
              <a:t>32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20BFFC-45C8-46EF-B1D3-10F0C2C582B5}" type="slidenum">
              <a:rPr lang="en-US" smtClean="0"/>
              <a:pPr fontAlgn="base">
                <a:spcBef>
                  <a:spcPct val="0"/>
                </a:spcBef>
                <a:spcAft>
                  <a:spcPct val="0"/>
                </a:spcAft>
                <a:defRPr/>
              </a:pPr>
              <a:t>33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79AD4A-8148-4167-AD5C-DB16B02CA477}" type="slidenum">
              <a:rPr lang="en-US" smtClean="0"/>
              <a:pPr fontAlgn="base">
                <a:spcBef>
                  <a:spcPct val="0"/>
                </a:spcBef>
                <a:spcAft>
                  <a:spcPct val="0"/>
                </a:spcAft>
                <a:defRPr/>
              </a:pPr>
              <a:t>35</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554A836-4A46-4EF7-BC21-03F7B6E7D84A}" type="slidenum">
              <a:rPr lang="en-US" smtClean="0"/>
              <a:pPr>
                <a:defRPr/>
              </a:pPr>
              <a:t>53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48534AD-B073-4AC5-A90B-FA13C3CFEEC2}" type="datetimeFigureOut">
              <a:rPr lang="en-US"/>
              <a:pPr>
                <a:defRPr/>
              </a:pPr>
              <a:t>5/6/2012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900B2D8-B806-4D6F-A3B6-9E29C9C9CDE3}" type="slidenum">
              <a:rPr lang="en-US"/>
              <a:pPr>
                <a:defRPr/>
              </a:pPr>
              <a:t>‹#›</a:t>
            </a:fld>
            <a:endParaRPr 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D8A6565-C3EF-4DDC-992C-86B2EE49CEEE}" type="datetimeFigureOut">
              <a:rPr lang="en-US"/>
              <a:pPr>
                <a:defRPr/>
              </a:pPr>
              <a:t>5/6/2012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12188FA-1B0E-46BA-B147-D14CB0187E46}" type="slidenum">
              <a:rPr lang="en-US"/>
              <a:pPr>
                <a:defRPr/>
              </a:pPr>
              <a:t>‹#›</a:t>
            </a:fld>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0977313-7D36-4BA0-BF14-FDF90557ACE8}" type="datetimeFigureOut">
              <a:rPr lang="en-US"/>
              <a:pPr>
                <a:defRPr/>
              </a:pPr>
              <a:t>5/6/2012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738EF6C-3EA7-47B4-B8A4-944DF32656AC}" type="slidenum">
              <a:rPr lang="en-US"/>
              <a:pPr>
                <a:defRPr/>
              </a:pPr>
              <a:t>‹#›</a:t>
            </a:fld>
            <a:endParaRPr 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BBB5164-B057-429A-8320-393F29A31BC8}" type="datetimeFigureOut">
              <a:rPr lang="en-US"/>
              <a:pPr>
                <a:defRPr/>
              </a:pPr>
              <a:t>5/6/2012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74DE28-14B4-4F1A-8D6A-3D0A4E5323C1}" type="slidenum">
              <a:rPr lang="en-US"/>
              <a:pPr>
                <a:defRPr/>
              </a:pPr>
              <a:t>‹#›</a:t>
            </a:fld>
            <a:endParaRPr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39F0E76-AF34-43BB-83BF-7BE0B61EBAB9}" type="datetimeFigureOut">
              <a:rPr lang="en-US"/>
              <a:pPr>
                <a:defRPr/>
              </a:pPr>
              <a:t>5/6/2012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A2B9CCE-0F4C-4034-B537-CA4D49780C6E}" type="slidenum">
              <a:rPr lang="en-US"/>
              <a:pPr>
                <a:defRPr/>
              </a:pPr>
              <a:t>‹#›</a:t>
            </a:fld>
            <a:endParaRPr 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8249B9C-F077-4E06-BAAF-965F09BD226B}" type="datetimeFigureOut">
              <a:rPr lang="en-US"/>
              <a:pPr>
                <a:defRPr/>
              </a:pPr>
              <a:t>5/6/2012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299A6BB-6FD3-4333-AF08-9042DC98DA8A}" type="slidenum">
              <a:rPr lang="en-US"/>
              <a:pPr>
                <a:defRPr/>
              </a:pPr>
              <a:t>‹#›</a:t>
            </a:fld>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8AA0D68-EA5A-41D8-B444-061059CB8854}" type="datetimeFigureOut">
              <a:rPr lang="en-US"/>
              <a:pPr>
                <a:defRPr/>
              </a:pPr>
              <a:t>5/6/2012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9FDE732-4E26-40F8-B232-4667F8A243BD}" type="slidenum">
              <a:rPr lang="en-US"/>
              <a:pPr>
                <a:defRPr/>
              </a:pPr>
              <a:t>‹#›</a:t>
            </a:fld>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A0BA0FF-E217-4764-906D-AF9BEB081978}" type="datetimeFigureOut">
              <a:rPr lang="en-US"/>
              <a:pPr>
                <a:defRPr/>
              </a:pPr>
              <a:t>5/6/2012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9FDD84C-B507-4674-A846-E73F850B036D}" type="slidenum">
              <a:rPr lang="en-US"/>
              <a:pPr>
                <a:defRPr/>
              </a:pPr>
              <a:t>‹#›</a:t>
            </a:fld>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BDEA3E8-6693-4E22-9C32-EAA48581312A}" type="datetimeFigureOut">
              <a:rPr lang="en-US"/>
              <a:pPr>
                <a:defRPr/>
              </a:pPr>
              <a:t>5/6/2012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97940CC-D021-4BC5-9F6A-D9AD8D80D1C9}" type="slidenum">
              <a:rPr lang="en-US"/>
              <a:pPr>
                <a:defRPr/>
              </a:pPr>
              <a:t>‹#›</a:t>
            </a:fld>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B11A420-3E86-4E9F-A153-68546C2507D5}" type="datetimeFigureOut">
              <a:rPr lang="en-US"/>
              <a:pPr>
                <a:defRPr/>
              </a:pPr>
              <a:t>5/6/2012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9B5FB90-2B8E-435E-AAE3-B2701B750BBD}" type="slidenum">
              <a:rPr lang="en-US"/>
              <a:pPr>
                <a:defRPr/>
              </a:pPr>
              <a:t>‹#›</a:t>
            </a:fld>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B4E8A0C-D185-4F20-A11C-E34B409F32AE}" type="datetimeFigureOut">
              <a:rPr lang="en-US"/>
              <a:pPr>
                <a:defRPr/>
              </a:pPr>
              <a:t>5/6/2012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0CA1952-3BEC-4717-B628-14A64523980F}" type="slidenum">
              <a:rPr lang="en-US"/>
              <a:pPr>
                <a:defRPr/>
              </a:pPr>
              <a:t>‹#›</a:t>
            </a:fld>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gs>
            <a:gs pos="39999">
              <a:srgbClr val="0A128C"/>
            </a:gs>
            <a:gs pos="70000">
              <a:srgbClr val="181CC7"/>
            </a:gs>
            <a:gs pos="88000">
              <a:srgbClr val="7005D4"/>
            </a:gs>
            <a:gs pos="100000">
              <a:srgbClr val="8C3D91"/>
            </a:gs>
          </a:gsLst>
          <a:lin ang="2700000" scaled="1"/>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EBDC674-5ED4-4CB0-BDBF-1B88A2688E39}" type="datetimeFigureOut">
              <a:rPr lang="en-US"/>
              <a:pPr>
                <a:defRPr/>
              </a:pPr>
              <a:t>5/6/2012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4FAF4D6-53CE-4831-A37A-B3E2B681474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www.happierabroad.com/ForeignWomen.ht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happierabroad.com/ForeignWomen.ht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2.xml"/><Relationship Id="rId1" Type="http://schemas.openxmlformats.org/officeDocument/2006/relationships/video" Target="file:///C:\Users\WWu777\Videos\Approachable%20Russian%20girl.wmv"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png"/></Relationships>
</file>

<file path=ppt/slides/_rels/slide3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9.jpeg"/></Relationships>
</file>

<file path=ppt/slides/_rels/slide3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happierabroad.com/MeetForeignWomen.ht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http://www.bbc.co.uk/news/world-europe-11493157"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www.happierabroad.com/Research.ht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happierabroad.com/"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http://www.happierabroad.com/HappierAbroad.ppsx"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r>
              <a:rPr lang="en-US" sz="4200" smtClean="0">
                <a:solidFill>
                  <a:srgbClr val="FFFF00"/>
                </a:solidFill>
              </a:rPr>
              <a:t>Happier Abroad Presentation </a:t>
            </a:r>
            <a:br>
              <a:rPr lang="en-US" sz="4200" smtClean="0">
                <a:solidFill>
                  <a:srgbClr val="FFFF00"/>
                </a:solidFill>
              </a:rPr>
            </a:br>
            <a:r>
              <a:rPr lang="en-US" sz="4200" smtClean="0">
                <a:solidFill>
                  <a:srgbClr val="FFFF00"/>
                </a:solidFill>
              </a:rPr>
              <a:t>on International Dating</a:t>
            </a:r>
          </a:p>
        </p:txBody>
      </p:sp>
      <p:sp>
        <p:nvSpPr>
          <p:cNvPr id="2051" name="Subtitle 2"/>
          <p:cNvSpPr>
            <a:spLocks noGrp="1"/>
          </p:cNvSpPr>
          <p:nvPr>
            <p:ph type="subTitle" idx="1"/>
          </p:nvPr>
        </p:nvSpPr>
        <p:spPr>
          <a:xfrm>
            <a:off x="1371600" y="4038600"/>
            <a:ext cx="6400800" cy="1828800"/>
          </a:xfrm>
        </p:spPr>
        <p:txBody>
          <a:bodyPr/>
          <a:lstStyle/>
          <a:p>
            <a:pPr eaLnBrk="1" hangingPunct="1"/>
            <a:r>
              <a:rPr lang="en-US" smtClean="0">
                <a:solidFill>
                  <a:srgbClr val="FFFF00"/>
                </a:solidFill>
              </a:rPr>
              <a:t>Winston Wu and Steve Neese</a:t>
            </a:r>
          </a:p>
          <a:p>
            <a:pPr eaLnBrk="1" hangingPunct="1"/>
            <a:endParaRPr lang="en-US" sz="2400" smtClean="0">
              <a:solidFill>
                <a:srgbClr val="FFFF00"/>
              </a:solidFill>
            </a:endParaRPr>
          </a:p>
          <a:p>
            <a:pPr eaLnBrk="1" hangingPunct="1"/>
            <a:r>
              <a:rPr lang="en-US" sz="3000" smtClean="0">
                <a:solidFill>
                  <a:srgbClr val="FFFF00"/>
                </a:solidFill>
              </a:rPr>
              <a:t>www.HappierAbroad.com</a:t>
            </a:r>
          </a:p>
          <a:p>
            <a:pPr eaLnBrk="1" hangingPunct="1"/>
            <a:endParaRPr lang="en-US" smtClean="0">
              <a:solidFill>
                <a:srgbClr val="FFFF00"/>
              </a:solidFill>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6"/>
          <p:cNvSpPr>
            <a:spLocks noGrp="1"/>
          </p:cNvSpPr>
          <p:nvPr>
            <p:ph type="title"/>
          </p:nvPr>
        </p:nvSpPr>
        <p:spPr>
          <a:xfrm>
            <a:off x="457200" y="274638"/>
            <a:ext cx="8229600" cy="1020762"/>
          </a:xfrm>
        </p:spPr>
        <p:txBody>
          <a:bodyPr/>
          <a:lstStyle/>
          <a:p>
            <a:r>
              <a:rPr lang="en-US" sz="3800" smtClean="0">
                <a:solidFill>
                  <a:srgbClr val="FFFF00"/>
                </a:solidFill>
              </a:rPr>
              <a:t>Implications and Solutions (2 of 3)</a:t>
            </a:r>
          </a:p>
        </p:txBody>
      </p:sp>
      <p:sp>
        <p:nvSpPr>
          <p:cNvPr id="11267" name="Content Placeholder 7"/>
          <p:cNvSpPr>
            <a:spLocks noGrp="1"/>
          </p:cNvSpPr>
          <p:nvPr>
            <p:ph idx="1"/>
          </p:nvPr>
        </p:nvSpPr>
        <p:spPr>
          <a:xfrm>
            <a:off x="457200" y="1371600"/>
            <a:ext cx="8229600" cy="5029200"/>
          </a:xfrm>
        </p:spPr>
        <p:txBody>
          <a:bodyPr/>
          <a:lstStyle/>
          <a:p>
            <a:r>
              <a:rPr lang="en-US" sz="2800" smtClean="0">
                <a:solidFill>
                  <a:srgbClr val="FFFF00"/>
                </a:solidFill>
              </a:rPr>
              <a:t>Therefore, one cannot help but wonder if something dark and sinister is going in regard to the social engineering of America. It certainly seems like it.</a:t>
            </a:r>
          </a:p>
          <a:p>
            <a:r>
              <a:rPr lang="en-US" sz="2800" smtClean="0">
                <a:solidFill>
                  <a:srgbClr val="FFFF00"/>
                </a:solidFill>
              </a:rPr>
              <a:t>While one cannot change his society or culture, one can take sovereignty over his life by making </a:t>
            </a:r>
            <a:r>
              <a:rPr lang="en-US" sz="2800" i="1" smtClean="0">
                <a:solidFill>
                  <a:srgbClr val="FFFF00"/>
                </a:solidFill>
              </a:rPr>
              <a:t>smart choices </a:t>
            </a:r>
            <a:r>
              <a:rPr lang="en-US" sz="2800" smtClean="0">
                <a:solidFill>
                  <a:srgbClr val="FFFF00"/>
                </a:solidFill>
              </a:rPr>
              <a:t>to find compatible partners, places and cultures for the best chances of success in love, life and happiness. </a:t>
            </a:r>
          </a:p>
          <a:p>
            <a:r>
              <a:rPr lang="en-US" sz="2800" smtClean="0">
                <a:solidFill>
                  <a:srgbClr val="FFFF00"/>
                </a:solidFill>
              </a:rPr>
              <a:t>The most important first step is to STOP living in fear and worrying about what others think. You must LIBERATE your mind from this conditioning first. </a:t>
            </a:r>
          </a:p>
          <a:p>
            <a:endParaRPr lang="en-US" sz="2800" smtClean="0">
              <a:solidFill>
                <a:srgbClr val="FFFF00"/>
              </a:solidFill>
            </a:endParaRPr>
          </a:p>
          <a:p>
            <a:endParaRPr lang="en-US" sz="2800" smtClean="0">
              <a:solidFill>
                <a:srgbClr val="FFFF00"/>
              </a:solidFill>
            </a:endParaRPr>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6"/>
          <p:cNvSpPr>
            <a:spLocks noGrp="1"/>
          </p:cNvSpPr>
          <p:nvPr>
            <p:ph type="title"/>
          </p:nvPr>
        </p:nvSpPr>
        <p:spPr>
          <a:xfrm>
            <a:off x="457200" y="274638"/>
            <a:ext cx="8229600" cy="1020762"/>
          </a:xfrm>
        </p:spPr>
        <p:txBody>
          <a:bodyPr/>
          <a:lstStyle/>
          <a:p>
            <a:r>
              <a:rPr lang="en-US" sz="3800" smtClean="0">
                <a:solidFill>
                  <a:srgbClr val="FFFF00"/>
                </a:solidFill>
              </a:rPr>
              <a:t>Implications and Solutions (3 of 3)</a:t>
            </a:r>
          </a:p>
        </p:txBody>
      </p:sp>
      <p:sp>
        <p:nvSpPr>
          <p:cNvPr id="12291" name="Content Placeholder 7"/>
          <p:cNvSpPr>
            <a:spLocks noGrp="1"/>
          </p:cNvSpPr>
          <p:nvPr>
            <p:ph idx="1"/>
          </p:nvPr>
        </p:nvSpPr>
        <p:spPr>
          <a:xfrm>
            <a:off x="457200" y="1371600"/>
            <a:ext cx="8229600" cy="5029200"/>
          </a:xfrm>
        </p:spPr>
        <p:txBody>
          <a:bodyPr/>
          <a:lstStyle/>
          <a:p>
            <a:r>
              <a:rPr lang="en-US" sz="2800" smtClean="0">
                <a:solidFill>
                  <a:srgbClr val="FFFF00"/>
                </a:solidFill>
              </a:rPr>
              <a:t>An important lesson that you are never taught in Western culture, is that </a:t>
            </a:r>
            <a:r>
              <a:rPr lang="en-US" sz="2800" i="1" smtClean="0">
                <a:solidFill>
                  <a:srgbClr val="FFFF00"/>
                </a:solidFill>
              </a:rPr>
              <a:t>true confidence </a:t>
            </a:r>
            <a:r>
              <a:rPr lang="en-US" sz="2800" smtClean="0">
                <a:solidFill>
                  <a:srgbClr val="FFFF00"/>
                </a:solidFill>
              </a:rPr>
              <a:t>comes from being accepted and appreciated for </a:t>
            </a:r>
            <a:r>
              <a:rPr lang="en-US" sz="2800" i="1" smtClean="0">
                <a:solidFill>
                  <a:srgbClr val="FFFF00"/>
                </a:solidFill>
              </a:rPr>
              <a:t>who you are</a:t>
            </a:r>
            <a:r>
              <a:rPr lang="en-US" sz="2800" smtClean="0">
                <a:solidFill>
                  <a:srgbClr val="FFFF00"/>
                </a:solidFill>
              </a:rPr>
              <a:t>. (which people have in most foreign countries) What is hyped as “confidence” in America (especially on the West Coast) is fake artificial “pseudo-confidence” that must be constantly pumped and inflated, resulting in unnatural and inauthentic personalities.</a:t>
            </a:r>
          </a:p>
          <a:p>
            <a:r>
              <a:rPr lang="en-US" sz="2800" smtClean="0">
                <a:solidFill>
                  <a:srgbClr val="FFFF00"/>
                </a:solidFill>
              </a:rPr>
              <a:t>In the next section, we will present GOOD NEWS for single males in North America about the Foreign Women SOLUTION and what it offers them.</a:t>
            </a:r>
          </a:p>
          <a:p>
            <a:endParaRPr lang="en-US" sz="2800" smtClean="0">
              <a:solidFill>
                <a:srgbClr val="FFFF00"/>
              </a:solidFill>
            </a:endParaRPr>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7"/>
          <p:cNvSpPr>
            <a:spLocks noGrp="1"/>
          </p:cNvSpPr>
          <p:nvPr>
            <p:ph type="ctrTitle"/>
          </p:nvPr>
        </p:nvSpPr>
        <p:spPr>
          <a:xfrm>
            <a:off x="685800" y="2286000"/>
            <a:ext cx="7772400" cy="1524000"/>
          </a:xfrm>
        </p:spPr>
        <p:txBody>
          <a:bodyPr/>
          <a:lstStyle/>
          <a:p>
            <a:r>
              <a:rPr lang="en-US" sz="4000" smtClean="0">
                <a:solidFill>
                  <a:srgbClr val="FFFF00"/>
                </a:solidFill>
              </a:rPr>
              <a:t>Key Benefits and Advantages </a:t>
            </a:r>
            <a:br>
              <a:rPr lang="en-US" sz="4000" smtClean="0">
                <a:solidFill>
                  <a:srgbClr val="FFFF00"/>
                </a:solidFill>
              </a:rPr>
            </a:br>
            <a:r>
              <a:rPr lang="en-US" sz="4000" smtClean="0">
                <a:solidFill>
                  <a:srgbClr val="FFFF00"/>
                </a:solidFill>
              </a:rPr>
              <a:t>of Foreign Women</a:t>
            </a:r>
          </a:p>
        </p:txBody>
      </p:sp>
      <p:sp>
        <p:nvSpPr>
          <p:cNvPr id="13315" name="Subtitle 8"/>
          <p:cNvSpPr>
            <a:spLocks noGrp="1"/>
          </p:cNvSpPr>
          <p:nvPr>
            <p:ph type="subTitle" idx="1"/>
          </p:nvPr>
        </p:nvSpPr>
        <p:spPr>
          <a:xfrm>
            <a:off x="1371600" y="4191000"/>
            <a:ext cx="6400800" cy="1295400"/>
          </a:xfrm>
        </p:spPr>
        <p:txBody>
          <a:bodyPr/>
          <a:lstStyle/>
          <a:p>
            <a:r>
              <a:rPr lang="en-US" smtClean="0">
                <a:solidFill>
                  <a:srgbClr val="FFFF00"/>
                </a:solidFill>
              </a:rPr>
              <a:t>Good News for Single Men</a:t>
            </a:r>
          </a:p>
          <a:p>
            <a:r>
              <a:rPr lang="en-US" smtClean="0">
                <a:solidFill>
                  <a:srgbClr val="FFFF00"/>
                </a:solidFill>
              </a:rPr>
              <a:t> in North America </a:t>
            </a:r>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381000"/>
            <a:ext cx="8229600" cy="1143000"/>
          </a:xfrm>
        </p:spPr>
        <p:txBody>
          <a:bodyPr/>
          <a:lstStyle/>
          <a:p>
            <a:pPr eaLnBrk="1" hangingPunct="1"/>
            <a:r>
              <a:rPr lang="en-US" sz="3600" smtClean="0">
                <a:solidFill>
                  <a:srgbClr val="FFFF00"/>
                </a:solidFill>
              </a:rPr>
              <a:t>Benefits and Advantages of </a:t>
            </a:r>
            <a:br>
              <a:rPr lang="en-US" sz="3600" smtClean="0">
                <a:solidFill>
                  <a:srgbClr val="FFFF00"/>
                </a:solidFill>
              </a:rPr>
            </a:br>
            <a:r>
              <a:rPr lang="en-US" sz="3600" smtClean="0">
                <a:solidFill>
                  <a:srgbClr val="FFFF00"/>
                </a:solidFill>
              </a:rPr>
              <a:t>Foreign Women (1 of 2) </a:t>
            </a:r>
            <a:r>
              <a:rPr lang="en-US" sz="2400" smtClean="0">
                <a:solidFill>
                  <a:srgbClr val="FFFF00"/>
                </a:solidFill>
                <a:hlinkClick r:id="rId2"/>
              </a:rPr>
              <a:t>View Full Version</a:t>
            </a:r>
            <a:endParaRPr lang="en-US" sz="2400" smtClean="0">
              <a:solidFill>
                <a:srgbClr val="FFFF00"/>
              </a:solidFill>
            </a:endParaRPr>
          </a:p>
        </p:txBody>
      </p:sp>
      <p:sp>
        <p:nvSpPr>
          <p:cNvPr id="3" name="Content Placeholder 2"/>
          <p:cNvSpPr>
            <a:spLocks noGrp="1"/>
          </p:cNvSpPr>
          <p:nvPr>
            <p:ph idx="1"/>
          </p:nvPr>
        </p:nvSpPr>
        <p:spPr>
          <a:xfrm>
            <a:off x="457200" y="1752600"/>
            <a:ext cx="8229600" cy="4648200"/>
          </a:xfrm>
        </p:spPr>
        <p:txBody>
          <a:bodyPr rtlCol="0">
            <a:normAutofit fontScale="92500" lnSpcReduction="10000"/>
          </a:bodyPr>
          <a:lstStyle/>
          <a:p>
            <a:pPr marL="514350" indent="-514350" eaLnBrk="1" fontAlgn="auto" hangingPunct="1">
              <a:spcAft>
                <a:spcPts val="0"/>
              </a:spcAft>
              <a:buFont typeface="Arial" pitchFamily="34" charset="0"/>
              <a:buChar char="•"/>
              <a:defRPr/>
            </a:pPr>
            <a:r>
              <a:rPr lang="en-US" sz="3000" dirty="0" smtClean="0">
                <a:solidFill>
                  <a:srgbClr val="FFFF00"/>
                </a:solidFill>
              </a:rPr>
              <a:t>They are very feminine and proud of it.</a:t>
            </a:r>
          </a:p>
          <a:p>
            <a:pPr marL="514350" indent="-514350" eaLnBrk="1" fontAlgn="auto" hangingPunct="1">
              <a:spcAft>
                <a:spcPts val="0"/>
              </a:spcAft>
              <a:buFont typeface="Arial" pitchFamily="34" charset="0"/>
              <a:buChar char="•"/>
              <a:defRPr/>
            </a:pPr>
            <a:r>
              <a:rPr lang="en-US" sz="3000" dirty="0" smtClean="0">
                <a:solidFill>
                  <a:srgbClr val="FFFF00"/>
                </a:solidFill>
              </a:rPr>
              <a:t>They generally treat men better.</a:t>
            </a:r>
          </a:p>
          <a:p>
            <a:pPr marL="514350" indent="-514350" eaLnBrk="1" fontAlgn="auto" hangingPunct="1">
              <a:spcAft>
                <a:spcPts val="0"/>
              </a:spcAft>
              <a:buFont typeface="Arial" pitchFamily="34" charset="0"/>
              <a:buChar char="•"/>
              <a:defRPr/>
            </a:pPr>
            <a:r>
              <a:rPr lang="en-US" sz="3000" dirty="0" smtClean="0">
                <a:solidFill>
                  <a:srgbClr val="FFFF00"/>
                </a:solidFill>
              </a:rPr>
              <a:t>They are more down-to-earth, natural and authentic in attitude and personality.</a:t>
            </a:r>
          </a:p>
          <a:p>
            <a:pPr marL="514350" indent="-514350" eaLnBrk="1" fontAlgn="auto" hangingPunct="1">
              <a:spcAft>
                <a:spcPts val="0"/>
              </a:spcAft>
              <a:buFont typeface="Arial" pitchFamily="34" charset="0"/>
              <a:buChar char="•"/>
              <a:defRPr/>
            </a:pPr>
            <a:r>
              <a:rPr lang="en-US" sz="3000" dirty="0" smtClean="0">
                <a:solidFill>
                  <a:srgbClr val="FFFF00"/>
                </a:solidFill>
              </a:rPr>
              <a:t>They liberate men from insecurity.</a:t>
            </a:r>
          </a:p>
          <a:p>
            <a:pPr marL="514350" indent="-514350" eaLnBrk="1" fontAlgn="auto" hangingPunct="1">
              <a:spcAft>
                <a:spcPts val="0"/>
              </a:spcAft>
              <a:buFont typeface="Arial" pitchFamily="34" charset="0"/>
              <a:buChar char="•"/>
              <a:defRPr/>
            </a:pPr>
            <a:r>
              <a:rPr lang="en-US" sz="3000" dirty="0" smtClean="0">
                <a:solidFill>
                  <a:srgbClr val="FFFF00"/>
                </a:solidFill>
              </a:rPr>
              <a:t>They are usually thin, not overweight.</a:t>
            </a:r>
          </a:p>
          <a:p>
            <a:pPr marL="514350" indent="-514350" eaLnBrk="1" fontAlgn="auto" hangingPunct="1">
              <a:spcAft>
                <a:spcPts val="0"/>
              </a:spcAft>
              <a:buFont typeface="Arial" pitchFamily="34" charset="0"/>
              <a:buChar char="•"/>
              <a:defRPr/>
            </a:pPr>
            <a:r>
              <a:rPr lang="en-US" sz="3000" dirty="0" smtClean="0">
                <a:solidFill>
                  <a:srgbClr val="FFFF00"/>
                </a:solidFill>
              </a:rPr>
              <a:t>Women in FSU, E. Europe, Latin America and China are approachable, friendly and easy to meet.</a:t>
            </a:r>
          </a:p>
          <a:p>
            <a:pPr marL="514350" indent="-514350" eaLnBrk="1" fontAlgn="auto" hangingPunct="1">
              <a:spcAft>
                <a:spcPts val="0"/>
              </a:spcAft>
              <a:buFont typeface="Arial" pitchFamily="34" charset="0"/>
              <a:buChar char="•"/>
              <a:defRPr/>
            </a:pPr>
            <a:r>
              <a:rPr lang="en-US" sz="3000" dirty="0" smtClean="0">
                <a:solidFill>
                  <a:srgbClr val="FFFF00"/>
                </a:solidFill>
              </a:rPr>
              <a:t>They are raised with good family values.</a:t>
            </a:r>
          </a:p>
          <a:p>
            <a:pPr marL="514350" indent="-514350" eaLnBrk="1" fontAlgn="auto" hangingPunct="1">
              <a:spcAft>
                <a:spcPts val="0"/>
              </a:spcAft>
              <a:buFont typeface="Arial" pitchFamily="34" charset="0"/>
              <a:buChar char="•"/>
              <a:defRPr/>
            </a:pPr>
            <a:r>
              <a:rPr lang="en-US" sz="3000" dirty="0" smtClean="0">
                <a:solidFill>
                  <a:srgbClr val="FFFF00"/>
                </a:solidFill>
              </a:rPr>
              <a:t>They appreciate and reciprocate niceness.</a:t>
            </a:r>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457200"/>
            <a:ext cx="8229600" cy="1143000"/>
          </a:xfrm>
        </p:spPr>
        <p:txBody>
          <a:bodyPr/>
          <a:lstStyle/>
          <a:p>
            <a:pPr eaLnBrk="1" hangingPunct="1"/>
            <a:r>
              <a:rPr lang="en-US" sz="3600" smtClean="0">
                <a:solidFill>
                  <a:srgbClr val="FFFF00"/>
                </a:solidFill>
              </a:rPr>
              <a:t>Benefits and Advantages of </a:t>
            </a:r>
            <a:br>
              <a:rPr lang="en-US" sz="3600" smtClean="0">
                <a:solidFill>
                  <a:srgbClr val="FFFF00"/>
                </a:solidFill>
              </a:rPr>
            </a:br>
            <a:r>
              <a:rPr lang="en-US" sz="3600" smtClean="0">
                <a:solidFill>
                  <a:srgbClr val="FFFF00"/>
                </a:solidFill>
              </a:rPr>
              <a:t>Foreign Women (2 of 2) </a:t>
            </a:r>
            <a:r>
              <a:rPr lang="en-US" sz="2400" smtClean="0">
                <a:solidFill>
                  <a:srgbClr val="FFFF00"/>
                </a:solidFill>
                <a:hlinkClick r:id="rId2"/>
              </a:rPr>
              <a:t>View Full Version</a:t>
            </a:r>
            <a:endParaRPr lang="en-US" sz="2400" smtClean="0">
              <a:solidFill>
                <a:srgbClr val="FFFF00"/>
              </a:solidFill>
            </a:endParaRPr>
          </a:p>
        </p:txBody>
      </p:sp>
      <p:sp>
        <p:nvSpPr>
          <p:cNvPr id="3" name="Content Placeholder 2"/>
          <p:cNvSpPr>
            <a:spLocks noGrp="1"/>
          </p:cNvSpPr>
          <p:nvPr>
            <p:ph idx="1"/>
          </p:nvPr>
        </p:nvSpPr>
        <p:spPr>
          <a:xfrm>
            <a:off x="457200" y="1905000"/>
            <a:ext cx="8229600" cy="4495800"/>
          </a:xfrm>
        </p:spPr>
        <p:txBody>
          <a:bodyPr rtlCol="0">
            <a:normAutofit fontScale="92500" lnSpcReduction="10000"/>
          </a:bodyPr>
          <a:lstStyle/>
          <a:p>
            <a:pPr marL="514350" indent="-514350" eaLnBrk="1" fontAlgn="auto" hangingPunct="1">
              <a:spcAft>
                <a:spcPts val="0"/>
              </a:spcAft>
              <a:buFont typeface="Arial" pitchFamily="34" charset="0"/>
              <a:buChar char="•"/>
              <a:defRPr/>
            </a:pPr>
            <a:r>
              <a:rPr lang="en-US" sz="3000" dirty="0" smtClean="0">
                <a:solidFill>
                  <a:srgbClr val="FFFF00"/>
                </a:solidFill>
              </a:rPr>
              <a:t>Women from non-Westernized countries are marriage-minded with traditional values.</a:t>
            </a:r>
          </a:p>
          <a:p>
            <a:pPr marL="514350" indent="-514350" eaLnBrk="1" fontAlgn="auto" hangingPunct="1">
              <a:spcAft>
                <a:spcPts val="0"/>
              </a:spcAft>
              <a:buFont typeface="Arial" pitchFamily="34" charset="0"/>
              <a:buChar char="•"/>
              <a:defRPr/>
            </a:pPr>
            <a:r>
              <a:rPr lang="en-US" sz="3000" dirty="0" smtClean="0">
                <a:solidFill>
                  <a:srgbClr val="FFFF00"/>
                </a:solidFill>
              </a:rPr>
              <a:t>Women from FSU, SE Asia and Latin America are more tolerant of age differences in their partner.</a:t>
            </a:r>
          </a:p>
          <a:p>
            <a:pPr marL="514350" indent="-514350" eaLnBrk="1" fontAlgn="auto" hangingPunct="1">
              <a:spcAft>
                <a:spcPts val="0"/>
              </a:spcAft>
              <a:buFont typeface="Arial" pitchFamily="34" charset="0"/>
              <a:buChar char="•"/>
              <a:defRPr/>
            </a:pPr>
            <a:r>
              <a:rPr lang="en-US" sz="3000" dirty="0" smtClean="0">
                <a:solidFill>
                  <a:srgbClr val="FFFF00"/>
                </a:solidFill>
              </a:rPr>
              <a:t>They are more mature at an earlier age.</a:t>
            </a:r>
          </a:p>
          <a:p>
            <a:pPr marL="514350" indent="-514350" eaLnBrk="1" fontAlgn="auto" hangingPunct="1">
              <a:spcAft>
                <a:spcPts val="0"/>
              </a:spcAft>
              <a:buFont typeface="Arial" pitchFamily="34" charset="0"/>
              <a:buChar char="•"/>
              <a:defRPr/>
            </a:pPr>
            <a:r>
              <a:rPr lang="en-US" sz="3000" dirty="0" smtClean="0">
                <a:solidFill>
                  <a:srgbClr val="FFFF00"/>
                </a:solidFill>
              </a:rPr>
              <a:t>They still believe in old fashioned romance.</a:t>
            </a:r>
          </a:p>
          <a:p>
            <a:pPr marL="514350" indent="-514350" eaLnBrk="1" fontAlgn="auto" hangingPunct="1">
              <a:spcAft>
                <a:spcPts val="0"/>
              </a:spcAft>
              <a:buFont typeface="Arial" pitchFamily="34" charset="0"/>
              <a:buChar char="•"/>
              <a:defRPr/>
            </a:pPr>
            <a:r>
              <a:rPr lang="en-US" sz="3000" dirty="0" smtClean="0">
                <a:solidFill>
                  <a:srgbClr val="FFFF00"/>
                </a:solidFill>
              </a:rPr>
              <a:t>Beauty and brains are the norm (not the exception) in women from FSU, Europe and China.</a:t>
            </a:r>
          </a:p>
          <a:p>
            <a:pPr marL="514350" indent="-514350" eaLnBrk="1" fontAlgn="auto" hangingPunct="1">
              <a:spcAft>
                <a:spcPts val="0"/>
              </a:spcAft>
              <a:buFont typeface="Arial" pitchFamily="34" charset="0"/>
              <a:buChar char="•"/>
              <a:defRPr/>
            </a:pPr>
            <a:r>
              <a:rPr lang="en-US" sz="3000" dirty="0" smtClean="0">
                <a:solidFill>
                  <a:srgbClr val="FFFF00"/>
                </a:solidFill>
              </a:rPr>
              <a:t>Women from SE Asia and Latin America are very tolerant, easy going and nonjudgmental.</a:t>
            </a:r>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ctrTitle"/>
          </p:nvPr>
        </p:nvSpPr>
        <p:spPr>
          <a:xfrm>
            <a:off x="685800" y="1143000"/>
            <a:ext cx="7772400" cy="1470025"/>
          </a:xfrm>
        </p:spPr>
        <p:txBody>
          <a:bodyPr/>
          <a:lstStyle/>
          <a:p>
            <a:pPr eaLnBrk="1" hangingPunct="1"/>
            <a:r>
              <a:rPr lang="en-US" sz="4200" smtClean="0">
                <a:solidFill>
                  <a:srgbClr val="FFFF00"/>
                </a:solidFill>
              </a:rPr>
              <a:t>Approachable Faces Gallery</a:t>
            </a:r>
          </a:p>
        </p:txBody>
      </p:sp>
      <p:sp>
        <p:nvSpPr>
          <p:cNvPr id="16387" name="Subtitle 4"/>
          <p:cNvSpPr>
            <a:spLocks noGrp="1"/>
          </p:cNvSpPr>
          <p:nvPr>
            <p:ph type="subTitle" idx="1"/>
          </p:nvPr>
        </p:nvSpPr>
        <p:spPr>
          <a:xfrm>
            <a:off x="914400" y="2819400"/>
            <a:ext cx="7391400" cy="3352800"/>
          </a:xfrm>
        </p:spPr>
        <p:txBody>
          <a:bodyPr/>
          <a:lstStyle/>
          <a:p>
            <a:pPr algn="l" eaLnBrk="1" hangingPunct="1"/>
            <a:r>
              <a:rPr lang="en-US" sz="3000" smtClean="0">
                <a:solidFill>
                  <a:srgbClr val="FFFF00"/>
                </a:solidFill>
              </a:rPr>
              <a:t>Visual Proof that Foreign females are NOT instilled with a “men are creeps” attitude. See the looks of openness, admiration and curiosity on the faces of foreign girls I met overseas that show a refreshing attitude. “A picture is worth a thousand words.”</a:t>
            </a:r>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noChangeArrowheads="1"/>
          </p:cNvPicPr>
          <p:nvPr/>
        </p:nvPicPr>
        <p:blipFill>
          <a:blip r:embed="rId2"/>
          <a:srcRect/>
          <a:stretch>
            <a:fillRect/>
          </a:stretch>
        </p:blipFill>
        <p:spPr bwMode="auto">
          <a:xfrm>
            <a:off x="533400" y="1524000"/>
            <a:ext cx="4114800" cy="3086100"/>
          </a:xfrm>
          <a:prstGeom prst="rect">
            <a:avLst/>
          </a:prstGeom>
          <a:noFill/>
          <a:ln w="9525">
            <a:noFill/>
            <a:miter lim="800000"/>
            <a:headEnd/>
            <a:tailEnd/>
          </a:ln>
        </p:spPr>
      </p:pic>
      <p:sp>
        <p:nvSpPr>
          <p:cNvPr id="17411" name="Title 1"/>
          <p:cNvSpPr>
            <a:spLocks noGrp="1"/>
          </p:cNvSpPr>
          <p:nvPr>
            <p:ph type="title"/>
          </p:nvPr>
        </p:nvSpPr>
        <p:spPr>
          <a:xfrm>
            <a:off x="457200" y="304800"/>
            <a:ext cx="8229600" cy="990600"/>
          </a:xfrm>
        </p:spPr>
        <p:txBody>
          <a:bodyPr/>
          <a:lstStyle/>
          <a:p>
            <a:pPr eaLnBrk="1" hangingPunct="1"/>
            <a:r>
              <a:rPr lang="en-US" sz="3800" smtClean="0">
                <a:solidFill>
                  <a:srgbClr val="FFFF00"/>
                </a:solidFill>
              </a:rPr>
              <a:t>Approachable Faces from </a:t>
            </a:r>
            <a:br>
              <a:rPr lang="en-US" sz="3800" smtClean="0">
                <a:solidFill>
                  <a:srgbClr val="FFFF00"/>
                </a:solidFill>
              </a:rPr>
            </a:br>
            <a:r>
              <a:rPr lang="en-US" sz="3800" smtClean="0">
                <a:solidFill>
                  <a:srgbClr val="FFFF00"/>
                </a:solidFill>
              </a:rPr>
              <a:t>Russia and Eastern Europe</a:t>
            </a:r>
          </a:p>
        </p:txBody>
      </p:sp>
      <p:pic>
        <p:nvPicPr>
          <p:cNvPr id="17412" name="Picture 3"/>
          <p:cNvPicPr>
            <a:picLocks noGrp="1" noChangeAspect="1" noChangeArrowheads="1"/>
          </p:cNvPicPr>
          <p:nvPr>
            <p:ph idx="1"/>
          </p:nvPr>
        </p:nvPicPr>
        <p:blipFill>
          <a:blip r:embed="rId3"/>
          <a:srcRect/>
          <a:stretch>
            <a:fillRect/>
          </a:stretch>
        </p:blipFill>
        <p:spPr>
          <a:xfrm>
            <a:off x="4648200" y="1524000"/>
            <a:ext cx="4200525" cy="3152775"/>
          </a:xfrm>
        </p:spPr>
      </p:pic>
      <p:pic>
        <p:nvPicPr>
          <p:cNvPr id="17413" name="Picture 6"/>
          <p:cNvPicPr>
            <a:picLocks noChangeAspect="1" noChangeArrowheads="1"/>
          </p:cNvPicPr>
          <p:nvPr/>
        </p:nvPicPr>
        <p:blipFill>
          <a:blip r:embed="rId4"/>
          <a:srcRect/>
          <a:stretch>
            <a:fillRect/>
          </a:stretch>
        </p:blipFill>
        <p:spPr bwMode="auto">
          <a:xfrm>
            <a:off x="2540000" y="3771900"/>
            <a:ext cx="4114800" cy="30861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228600"/>
            <a:ext cx="8229600" cy="990600"/>
          </a:xfrm>
        </p:spPr>
        <p:txBody>
          <a:bodyPr/>
          <a:lstStyle/>
          <a:p>
            <a:pPr eaLnBrk="1" hangingPunct="1"/>
            <a:r>
              <a:rPr lang="en-US" sz="3800" smtClean="0">
                <a:solidFill>
                  <a:srgbClr val="FFFF00"/>
                </a:solidFill>
              </a:rPr>
              <a:t>Approachable Faces from </a:t>
            </a:r>
            <a:br>
              <a:rPr lang="en-US" sz="3800" smtClean="0">
                <a:solidFill>
                  <a:srgbClr val="FFFF00"/>
                </a:solidFill>
              </a:rPr>
            </a:br>
            <a:r>
              <a:rPr lang="en-US" sz="3800" smtClean="0">
                <a:solidFill>
                  <a:srgbClr val="FFFF00"/>
                </a:solidFill>
              </a:rPr>
              <a:t>Russia and Eastern Europe</a:t>
            </a:r>
          </a:p>
        </p:txBody>
      </p:sp>
      <p:pic>
        <p:nvPicPr>
          <p:cNvPr id="18435" name="Picture 2"/>
          <p:cNvPicPr>
            <a:picLocks noChangeAspect="1" noChangeArrowheads="1"/>
          </p:cNvPicPr>
          <p:nvPr/>
        </p:nvPicPr>
        <p:blipFill>
          <a:blip r:embed="rId2"/>
          <a:srcRect/>
          <a:stretch>
            <a:fillRect/>
          </a:stretch>
        </p:blipFill>
        <p:spPr bwMode="auto">
          <a:xfrm>
            <a:off x="509588" y="1382713"/>
            <a:ext cx="4133850" cy="3105150"/>
          </a:xfrm>
          <a:prstGeom prst="rect">
            <a:avLst/>
          </a:prstGeom>
          <a:noFill/>
          <a:ln w="9525">
            <a:noFill/>
            <a:miter lim="800000"/>
            <a:headEnd/>
            <a:tailEnd/>
          </a:ln>
        </p:spPr>
      </p:pic>
      <p:pic>
        <p:nvPicPr>
          <p:cNvPr id="18436" name="Picture 3"/>
          <p:cNvPicPr>
            <a:picLocks noGrp="1" noChangeAspect="1" noChangeArrowheads="1"/>
          </p:cNvPicPr>
          <p:nvPr>
            <p:ph idx="1"/>
          </p:nvPr>
        </p:nvPicPr>
        <p:blipFill>
          <a:blip r:embed="rId3"/>
          <a:srcRect/>
          <a:stretch>
            <a:fillRect/>
          </a:stretch>
        </p:blipFill>
        <p:spPr>
          <a:xfrm>
            <a:off x="4533900" y="1382713"/>
            <a:ext cx="4105275" cy="3086100"/>
          </a:xfrm>
        </p:spPr>
      </p:pic>
      <p:pic>
        <p:nvPicPr>
          <p:cNvPr id="18437" name="Picture 5"/>
          <p:cNvPicPr>
            <a:picLocks noChangeAspect="1" noChangeArrowheads="1"/>
          </p:cNvPicPr>
          <p:nvPr/>
        </p:nvPicPr>
        <p:blipFill>
          <a:blip r:embed="rId4"/>
          <a:srcRect/>
          <a:stretch>
            <a:fillRect/>
          </a:stretch>
        </p:blipFill>
        <p:spPr bwMode="auto">
          <a:xfrm>
            <a:off x="2514600" y="3829050"/>
            <a:ext cx="4048125" cy="302895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28600"/>
            <a:ext cx="8229600" cy="990600"/>
          </a:xfrm>
        </p:spPr>
        <p:txBody>
          <a:bodyPr/>
          <a:lstStyle/>
          <a:p>
            <a:pPr eaLnBrk="1" hangingPunct="1"/>
            <a:r>
              <a:rPr lang="en-US" sz="3800" smtClean="0">
                <a:solidFill>
                  <a:srgbClr val="FFFF00"/>
                </a:solidFill>
              </a:rPr>
              <a:t>Approachable Faces from </a:t>
            </a:r>
            <a:br>
              <a:rPr lang="en-US" sz="3800" smtClean="0">
                <a:solidFill>
                  <a:srgbClr val="FFFF00"/>
                </a:solidFill>
              </a:rPr>
            </a:br>
            <a:r>
              <a:rPr lang="en-US" sz="3800" smtClean="0">
                <a:solidFill>
                  <a:srgbClr val="FFFF00"/>
                </a:solidFill>
              </a:rPr>
              <a:t>Russia and Eastern Europe</a:t>
            </a:r>
          </a:p>
        </p:txBody>
      </p:sp>
      <p:pic>
        <p:nvPicPr>
          <p:cNvPr id="19459" name="Picture 2"/>
          <p:cNvPicPr>
            <a:picLocks noGrp="1" noChangeAspect="1" noChangeArrowheads="1"/>
          </p:cNvPicPr>
          <p:nvPr>
            <p:ph idx="1"/>
          </p:nvPr>
        </p:nvPicPr>
        <p:blipFill>
          <a:blip r:embed="rId2"/>
          <a:srcRect/>
          <a:stretch>
            <a:fillRect/>
          </a:stretch>
        </p:blipFill>
        <p:spPr>
          <a:xfrm>
            <a:off x="366713" y="1371600"/>
            <a:ext cx="4019550" cy="3019425"/>
          </a:xfrm>
        </p:spPr>
      </p:pic>
      <p:pic>
        <p:nvPicPr>
          <p:cNvPr id="19460" name="Picture 3"/>
          <p:cNvPicPr>
            <a:picLocks noChangeAspect="1" noChangeArrowheads="1"/>
          </p:cNvPicPr>
          <p:nvPr/>
        </p:nvPicPr>
        <p:blipFill>
          <a:blip r:embed="rId3"/>
          <a:srcRect/>
          <a:stretch>
            <a:fillRect/>
          </a:stretch>
        </p:blipFill>
        <p:spPr bwMode="auto">
          <a:xfrm>
            <a:off x="4405313" y="1371600"/>
            <a:ext cx="4433887" cy="2989263"/>
          </a:xfrm>
          <a:prstGeom prst="rect">
            <a:avLst/>
          </a:prstGeom>
          <a:noFill/>
          <a:ln w="9525">
            <a:noFill/>
            <a:miter lim="800000"/>
            <a:headEnd/>
            <a:tailEnd/>
          </a:ln>
        </p:spPr>
      </p:pic>
      <p:pic>
        <p:nvPicPr>
          <p:cNvPr id="19461" name="Picture 4"/>
          <p:cNvPicPr>
            <a:picLocks noChangeAspect="1" noChangeArrowheads="1"/>
          </p:cNvPicPr>
          <p:nvPr/>
        </p:nvPicPr>
        <p:blipFill>
          <a:blip r:embed="rId4"/>
          <a:srcRect/>
          <a:stretch>
            <a:fillRect/>
          </a:stretch>
        </p:blipFill>
        <p:spPr bwMode="auto">
          <a:xfrm>
            <a:off x="2514600" y="3838575"/>
            <a:ext cx="4019550" cy="301942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228600"/>
            <a:ext cx="8229600" cy="990600"/>
          </a:xfrm>
        </p:spPr>
        <p:txBody>
          <a:bodyPr/>
          <a:lstStyle/>
          <a:p>
            <a:pPr eaLnBrk="1" hangingPunct="1"/>
            <a:r>
              <a:rPr lang="en-US" sz="3800" smtClean="0">
                <a:solidFill>
                  <a:srgbClr val="FFFF00"/>
                </a:solidFill>
              </a:rPr>
              <a:t>Approachable Faces from </a:t>
            </a:r>
            <a:br>
              <a:rPr lang="en-US" sz="3800" smtClean="0">
                <a:solidFill>
                  <a:srgbClr val="FFFF00"/>
                </a:solidFill>
              </a:rPr>
            </a:br>
            <a:r>
              <a:rPr lang="en-US" sz="3800" smtClean="0">
                <a:solidFill>
                  <a:srgbClr val="FFFF00"/>
                </a:solidFill>
              </a:rPr>
              <a:t>Russia and Eastern Europe</a:t>
            </a:r>
          </a:p>
        </p:txBody>
      </p:sp>
      <p:pic>
        <p:nvPicPr>
          <p:cNvPr id="20483" name="Picture 4"/>
          <p:cNvPicPr>
            <a:picLocks noChangeAspect="1" noChangeArrowheads="1"/>
          </p:cNvPicPr>
          <p:nvPr/>
        </p:nvPicPr>
        <p:blipFill>
          <a:blip r:embed="rId2"/>
          <a:srcRect/>
          <a:stretch>
            <a:fillRect/>
          </a:stretch>
        </p:blipFill>
        <p:spPr bwMode="auto">
          <a:xfrm>
            <a:off x="393700" y="1371600"/>
            <a:ext cx="4143375" cy="3105150"/>
          </a:xfrm>
          <a:prstGeom prst="rect">
            <a:avLst/>
          </a:prstGeom>
          <a:noFill/>
          <a:ln w="9525">
            <a:noFill/>
            <a:miter lim="800000"/>
            <a:headEnd/>
            <a:tailEnd/>
          </a:ln>
        </p:spPr>
      </p:pic>
      <p:pic>
        <p:nvPicPr>
          <p:cNvPr id="20484" name="Picture 2"/>
          <p:cNvPicPr>
            <a:picLocks noGrp="1" noChangeAspect="1" noChangeArrowheads="1"/>
          </p:cNvPicPr>
          <p:nvPr>
            <p:ph idx="1"/>
          </p:nvPr>
        </p:nvPicPr>
        <p:blipFill>
          <a:blip r:embed="rId3"/>
          <a:srcRect/>
          <a:stretch>
            <a:fillRect/>
          </a:stretch>
        </p:blipFill>
        <p:spPr>
          <a:xfrm>
            <a:off x="4192588" y="1371600"/>
            <a:ext cx="4478337" cy="3124200"/>
          </a:xfrm>
        </p:spPr>
      </p:pic>
      <p:pic>
        <p:nvPicPr>
          <p:cNvPr id="20485" name="Picture 3"/>
          <p:cNvPicPr>
            <a:picLocks noChangeAspect="1" noChangeArrowheads="1"/>
          </p:cNvPicPr>
          <p:nvPr/>
        </p:nvPicPr>
        <p:blipFill>
          <a:blip r:embed="rId4"/>
          <a:srcRect/>
          <a:stretch>
            <a:fillRect/>
          </a:stretch>
        </p:blipFill>
        <p:spPr bwMode="auto">
          <a:xfrm>
            <a:off x="2667000" y="3848100"/>
            <a:ext cx="4019550" cy="30099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p:cNvSpPr>
            <a:spLocks noGrp="1"/>
          </p:cNvSpPr>
          <p:nvPr>
            <p:ph idx="1"/>
          </p:nvPr>
        </p:nvSpPr>
        <p:spPr>
          <a:xfrm>
            <a:off x="457200" y="1371600"/>
            <a:ext cx="8001000" cy="4191000"/>
          </a:xfrm>
        </p:spPr>
        <p:txBody>
          <a:bodyPr/>
          <a:lstStyle/>
          <a:p>
            <a:pPr eaLnBrk="1" hangingPunct="1">
              <a:buFont typeface="Arial" charset="0"/>
              <a:buNone/>
            </a:pPr>
            <a:r>
              <a:rPr lang="en-US" sz="3000" smtClean="0">
                <a:solidFill>
                  <a:srgbClr val="FFFF00"/>
                </a:solidFill>
              </a:rPr>
              <a:t>	“All truth passes through three stages. First, it is ridiculed. Second, it is violently opposed. Third, it is accepted as being self-evident." </a:t>
            </a:r>
          </a:p>
          <a:p>
            <a:pPr eaLnBrk="1" hangingPunct="1">
              <a:buFont typeface="Arial" charset="0"/>
              <a:buNone/>
            </a:pPr>
            <a:endParaRPr lang="en-US" sz="3000" smtClean="0">
              <a:solidFill>
                <a:srgbClr val="FFFF00"/>
              </a:solidFill>
            </a:endParaRPr>
          </a:p>
          <a:p>
            <a:pPr eaLnBrk="1" hangingPunct="1">
              <a:buFont typeface="Arial" charset="0"/>
              <a:buNone/>
            </a:pPr>
            <a:r>
              <a:rPr lang="en-US" sz="3000" smtClean="0">
                <a:solidFill>
                  <a:srgbClr val="FFFF00"/>
                </a:solidFill>
              </a:rPr>
              <a:t>	“Every man takes the limits of his own field of vision for the limits of the world.”</a:t>
            </a:r>
          </a:p>
          <a:p>
            <a:pPr eaLnBrk="1" hangingPunct="1">
              <a:buFont typeface="Arial" charset="0"/>
              <a:buNone/>
            </a:pPr>
            <a:r>
              <a:rPr lang="en-US" sz="3000" smtClean="0">
                <a:solidFill>
                  <a:srgbClr val="FFFF00"/>
                </a:solidFill>
              </a:rPr>
              <a:t>	- Arthur Schopenhauer</a:t>
            </a:r>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228600"/>
            <a:ext cx="8229600" cy="990600"/>
          </a:xfrm>
        </p:spPr>
        <p:txBody>
          <a:bodyPr/>
          <a:lstStyle/>
          <a:p>
            <a:pPr eaLnBrk="1" hangingPunct="1"/>
            <a:r>
              <a:rPr lang="en-US" sz="3800" smtClean="0">
                <a:solidFill>
                  <a:srgbClr val="FFFF00"/>
                </a:solidFill>
              </a:rPr>
              <a:t>Approachable Faces from </a:t>
            </a:r>
            <a:br>
              <a:rPr lang="en-US" sz="3800" smtClean="0">
                <a:solidFill>
                  <a:srgbClr val="FFFF00"/>
                </a:solidFill>
              </a:rPr>
            </a:br>
            <a:r>
              <a:rPr lang="en-US" sz="3800" smtClean="0">
                <a:solidFill>
                  <a:srgbClr val="FFFF00"/>
                </a:solidFill>
              </a:rPr>
              <a:t>Russia and Eastern Europe</a:t>
            </a:r>
          </a:p>
        </p:txBody>
      </p:sp>
      <p:pic>
        <p:nvPicPr>
          <p:cNvPr id="21507" name="Picture 2"/>
          <p:cNvPicPr>
            <a:picLocks noChangeAspect="1" noChangeArrowheads="1"/>
          </p:cNvPicPr>
          <p:nvPr/>
        </p:nvPicPr>
        <p:blipFill>
          <a:blip r:embed="rId2"/>
          <a:srcRect/>
          <a:stretch>
            <a:fillRect/>
          </a:stretch>
        </p:blipFill>
        <p:spPr bwMode="auto">
          <a:xfrm>
            <a:off x="609600" y="1358900"/>
            <a:ext cx="4019550" cy="3009900"/>
          </a:xfrm>
          <a:prstGeom prst="rect">
            <a:avLst/>
          </a:prstGeom>
          <a:noFill/>
          <a:ln w="9525">
            <a:noFill/>
            <a:miter lim="800000"/>
            <a:headEnd/>
            <a:tailEnd/>
          </a:ln>
        </p:spPr>
      </p:pic>
      <p:pic>
        <p:nvPicPr>
          <p:cNvPr id="21508" name="Picture 3"/>
          <p:cNvPicPr>
            <a:picLocks noGrp="1" noChangeAspect="1" noChangeArrowheads="1"/>
          </p:cNvPicPr>
          <p:nvPr>
            <p:ph idx="1"/>
          </p:nvPr>
        </p:nvPicPr>
        <p:blipFill>
          <a:blip r:embed="rId3"/>
          <a:srcRect/>
          <a:stretch>
            <a:fillRect/>
          </a:stretch>
        </p:blipFill>
        <p:spPr>
          <a:xfrm>
            <a:off x="4508500" y="1358900"/>
            <a:ext cx="4048125" cy="3028950"/>
          </a:xfrm>
        </p:spPr>
      </p:pic>
      <p:pic>
        <p:nvPicPr>
          <p:cNvPr id="21509" name="Picture 4"/>
          <p:cNvPicPr>
            <a:picLocks noChangeAspect="1" noChangeArrowheads="1"/>
          </p:cNvPicPr>
          <p:nvPr/>
        </p:nvPicPr>
        <p:blipFill>
          <a:blip r:embed="rId4"/>
          <a:srcRect/>
          <a:stretch>
            <a:fillRect/>
          </a:stretch>
        </p:blipFill>
        <p:spPr bwMode="auto">
          <a:xfrm>
            <a:off x="2438400" y="3819525"/>
            <a:ext cx="4029075" cy="303847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228600"/>
            <a:ext cx="8229600" cy="990600"/>
          </a:xfrm>
        </p:spPr>
        <p:txBody>
          <a:bodyPr/>
          <a:lstStyle/>
          <a:p>
            <a:pPr eaLnBrk="1" hangingPunct="1"/>
            <a:r>
              <a:rPr lang="en-US" sz="3800" smtClean="0">
                <a:solidFill>
                  <a:srgbClr val="FFFF00"/>
                </a:solidFill>
              </a:rPr>
              <a:t>Approachable Faces from </a:t>
            </a:r>
            <a:br>
              <a:rPr lang="en-US" sz="3800" smtClean="0">
                <a:solidFill>
                  <a:srgbClr val="FFFF00"/>
                </a:solidFill>
              </a:rPr>
            </a:br>
            <a:r>
              <a:rPr lang="en-US" sz="3800" smtClean="0">
                <a:solidFill>
                  <a:srgbClr val="FFFF00"/>
                </a:solidFill>
              </a:rPr>
              <a:t>Russia and Eastern Europe</a:t>
            </a:r>
          </a:p>
        </p:txBody>
      </p:sp>
      <p:pic>
        <p:nvPicPr>
          <p:cNvPr id="22531" name="Picture 2"/>
          <p:cNvPicPr>
            <a:picLocks noGrp="1" noChangeAspect="1" noChangeArrowheads="1"/>
          </p:cNvPicPr>
          <p:nvPr>
            <p:ph idx="1"/>
          </p:nvPr>
        </p:nvPicPr>
        <p:blipFill>
          <a:blip r:embed="rId2"/>
          <a:srcRect/>
          <a:stretch>
            <a:fillRect/>
          </a:stretch>
        </p:blipFill>
        <p:spPr>
          <a:xfrm>
            <a:off x="457200" y="1371600"/>
            <a:ext cx="3914775" cy="2933700"/>
          </a:xfrm>
        </p:spPr>
      </p:pic>
      <p:pic>
        <p:nvPicPr>
          <p:cNvPr id="22532" name="Picture 4"/>
          <p:cNvPicPr>
            <a:picLocks noChangeAspect="1" noChangeArrowheads="1"/>
          </p:cNvPicPr>
          <p:nvPr/>
        </p:nvPicPr>
        <p:blipFill>
          <a:blip r:embed="rId3"/>
          <a:srcRect/>
          <a:stretch>
            <a:fillRect/>
          </a:stretch>
        </p:blipFill>
        <p:spPr bwMode="auto">
          <a:xfrm>
            <a:off x="4343400" y="1371600"/>
            <a:ext cx="3905250" cy="2924175"/>
          </a:xfrm>
          <a:prstGeom prst="rect">
            <a:avLst/>
          </a:prstGeom>
          <a:noFill/>
          <a:ln w="9525">
            <a:noFill/>
            <a:miter lim="800000"/>
            <a:headEnd/>
            <a:tailEnd/>
          </a:ln>
        </p:spPr>
      </p:pic>
      <p:pic>
        <p:nvPicPr>
          <p:cNvPr id="22533" name="Picture 5"/>
          <p:cNvPicPr>
            <a:picLocks noChangeAspect="1" noChangeArrowheads="1"/>
          </p:cNvPicPr>
          <p:nvPr/>
        </p:nvPicPr>
        <p:blipFill>
          <a:blip r:embed="rId4"/>
          <a:srcRect/>
          <a:stretch>
            <a:fillRect/>
          </a:stretch>
        </p:blipFill>
        <p:spPr bwMode="auto">
          <a:xfrm>
            <a:off x="2590800" y="3952875"/>
            <a:ext cx="3876675" cy="290512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228600"/>
            <a:ext cx="8229600" cy="990600"/>
          </a:xfrm>
        </p:spPr>
        <p:txBody>
          <a:bodyPr/>
          <a:lstStyle/>
          <a:p>
            <a:pPr eaLnBrk="1" hangingPunct="1"/>
            <a:r>
              <a:rPr lang="en-US" sz="3800" smtClean="0">
                <a:solidFill>
                  <a:srgbClr val="FFFF00"/>
                </a:solidFill>
              </a:rPr>
              <a:t>Approachable Faces from </a:t>
            </a:r>
            <a:br>
              <a:rPr lang="en-US" sz="3800" smtClean="0">
                <a:solidFill>
                  <a:srgbClr val="FFFF00"/>
                </a:solidFill>
              </a:rPr>
            </a:br>
            <a:r>
              <a:rPr lang="en-US" sz="3800" smtClean="0">
                <a:solidFill>
                  <a:srgbClr val="FFFF00"/>
                </a:solidFill>
              </a:rPr>
              <a:t>Russia and Eastern Europe</a:t>
            </a:r>
          </a:p>
        </p:txBody>
      </p:sp>
      <p:pic>
        <p:nvPicPr>
          <p:cNvPr id="23555" name="Picture 2"/>
          <p:cNvPicPr>
            <a:picLocks noChangeAspect="1" noChangeArrowheads="1"/>
          </p:cNvPicPr>
          <p:nvPr/>
        </p:nvPicPr>
        <p:blipFill>
          <a:blip r:embed="rId2"/>
          <a:srcRect/>
          <a:stretch>
            <a:fillRect/>
          </a:stretch>
        </p:blipFill>
        <p:spPr bwMode="auto">
          <a:xfrm>
            <a:off x="574675" y="1447800"/>
            <a:ext cx="3876675" cy="2895600"/>
          </a:xfrm>
          <a:prstGeom prst="rect">
            <a:avLst/>
          </a:prstGeom>
          <a:noFill/>
          <a:ln w="9525">
            <a:noFill/>
            <a:miter lim="800000"/>
            <a:headEnd/>
            <a:tailEnd/>
          </a:ln>
        </p:spPr>
      </p:pic>
      <p:pic>
        <p:nvPicPr>
          <p:cNvPr id="23556" name="Picture 3"/>
          <p:cNvPicPr>
            <a:picLocks noGrp="1" noChangeAspect="1" noChangeArrowheads="1"/>
          </p:cNvPicPr>
          <p:nvPr>
            <p:ph idx="1"/>
          </p:nvPr>
        </p:nvPicPr>
        <p:blipFill>
          <a:blip r:embed="rId3"/>
          <a:srcRect/>
          <a:stretch>
            <a:fillRect/>
          </a:stretch>
        </p:blipFill>
        <p:spPr>
          <a:xfrm>
            <a:off x="4549775" y="1397000"/>
            <a:ext cx="3905250" cy="2924175"/>
          </a:xfrm>
        </p:spPr>
      </p:pic>
      <p:pic>
        <p:nvPicPr>
          <p:cNvPr id="23557" name="Picture 4"/>
          <p:cNvPicPr>
            <a:picLocks noChangeAspect="1" noChangeArrowheads="1"/>
          </p:cNvPicPr>
          <p:nvPr/>
        </p:nvPicPr>
        <p:blipFill>
          <a:blip r:embed="rId4"/>
          <a:srcRect/>
          <a:stretch>
            <a:fillRect/>
          </a:stretch>
        </p:blipFill>
        <p:spPr bwMode="auto">
          <a:xfrm>
            <a:off x="2743200" y="4086225"/>
            <a:ext cx="3695700" cy="277177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81000" y="228600"/>
            <a:ext cx="8229600" cy="990600"/>
          </a:xfrm>
        </p:spPr>
        <p:txBody>
          <a:bodyPr/>
          <a:lstStyle/>
          <a:p>
            <a:pPr eaLnBrk="1" hangingPunct="1"/>
            <a:r>
              <a:rPr lang="en-US" sz="3800" smtClean="0">
                <a:solidFill>
                  <a:srgbClr val="FFFF00"/>
                </a:solidFill>
              </a:rPr>
              <a:t>Approachable Faces from </a:t>
            </a:r>
            <a:br>
              <a:rPr lang="en-US" sz="3800" smtClean="0">
                <a:solidFill>
                  <a:srgbClr val="FFFF00"/>
                </a:solidFill>
              </a:rPr>
            </a:br>
            <a:r>
              <a:rPr lang="en-US" sz="3800" smtClean="0">
                <a:solidFill>
                  <a:srgbClr val="FFFF00"/>
                </a:solidFill>
              </a:rPr>
              <a:t>Russia and Eastern Europe</a:t>
            </a:r>
          </a:p>
        </p:txBody>
      </p:sp>
      <p:pic>
        <p:nvPicPr>
          <p:cNvPr id="24579" name="Picture 2"/>
          <p:cNvPicPr>
            <a:picLocks noGrp="1" noChangeAspect="1" noChangeArrowheads="1"/>
          </p:cNvPicPr>
          <p:nvPr>
            <p:ph idx="1"/>
          </p:nvPr>
        </p:nvPicPr>
        <p:blipFill>
          <a:blip r:embed="rId2"/>
          <a:srcRect/>
          <a:stretch>
            <a:fillRect/>
          </a:stretch>
        </p:blipFill>
        <p:spPr>
          <a:xfrm>
            <a:off x="860425" y="1447800"/>
            <a:ext cx="2333625" cy="3114675"/>
          </a:xfrm>
        </p:spPr>
      </p:pic>
      <p:pic>
        <p:nvPicPr>
          <p:cNvPr id="24580" name="Picture 3"/>
          <p:cNvPicPr>
            <a:picLocks noChangeAspect="1" noChangeArrowheads="1"/>
          </p:cNvPicPr>
          <p:nvPr/>
        </p:nvPicPr>
        <p:blipFill>
          <a:blip r:embed="rId3"/>
          <a:srcRect/>
          <a:stretch>
            <a:fillRect/>
          </a:stretch>
        </p:blipFill>
        <p:spPr bwMode="auto">
          <a:xfrm>
            <a:off x="4408488" y="1447800"/>
            <a:ext cx="3686175" cy="2762250"/>
          </a:xfrm>
          <a:prstGeom prst="rect">
            <a:avLst/>
          </a:prstGeom>
          <a:noFill/>
          <a:ln w="9525">
            <a:noFill/>
            <a:miter lim="800000"/>
            <a:headEnd/>
            <a:tailEnd/>
          </a:ln>
        </p:spPr>
      </p:pic>
      <p:pic>
        <p:nvPicPr>
          <p:cNvPr id="24581" name="Picture 7"/>
          <p:cNvPicPr>
            <a:picLocks noChangeAspect="1" noChangeArrowheads="1"/>
          </p:cNvPicPr>
          <p:nvPr/>
        </p:nvPicPr>
        <p:blipFill>
          <a:blip r:embed="rId4"/>
          <a:srcRect/>
          <a:stretch>
            <a:fillRect/>
          </a:stretch>
        </p:blipFill>
        <p:spPr bwMode="auto">
          <a:xfrm>
            <a:off x="2590800" y="3581400"/>
            <a:ext cx="3105150" cy="32766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228600"/>
            <a:ext cx="8229600" cy="990600"/>
          </a:xfrm>
        </p:spPr>
        <p:txBody>
          <a:bodyPr/>
          <a:lstStyle/>
          <a:p>
            <a:pPr eaLnBrk="1" hangingPunct="1"/>
            <a:r>
              <a:rPr lang="en-US" sz="3800" smtClean="0">
                <a:solidFill>
                  <a:srgbClr val="FFFF00"/>
                </a:solidFill>
              </a:rPr>
              <a:t>Approachable Faces from </a:t>
            </a:r>
            <a:br>
              <a:rPr lang="en-US" sz="3800" smtClean="0">
                <a:solidFill>
                  <a:srgbClr val="FFFF00"/>
                </a:solidFill>
              </a:rPr>
            </a:br>
            <a:r>
              <a:rPr lang="en-US" sz="3800" smtClean="0">
                <a:solidFill>
                  <a:srgbClr val="FFFF00"/>
                </a:solidFill>
              </a:rPr>
              <a:t>Russia and Eastern Europe</a:t>
            </a:r>
          </a:p>
        </p:txBody>
      </p:sp>
      <p:pic>
        <p:nvPicPr>
          <p:cNvPr id="25603" name="Picture 2"/>
          <p:cNvPicPr>
            <a:picLocks noChangeAspect="1" noChangeArrowheads="1"/>
          </p:cNvPicPr>
          <p:nvPr/>
        </p:nvPicPr>
        <p:blipFill>
          <a:blip r:embed="rId2"/>
          <a:srcRect/>
          <a:stretch>
            <a:fillRect/>
          </a:stretch>
        </p:blipFill>
        <p:spPr bwMode="auto">
          <a:xfrm>
            <a:off x="855663" y="1371600"/>
            <a:ext cx="3352800" cy="2743200"/>
          </a:xfrm>
          <a:prstGeom prst="rect">
            <a:avLst/>
          </a:prstGeom>
          <a:noFill/>
          <a:ln w="9525">
            <a:noFill/>
            <a:miter lim="800000"/>
            <a:headEnd/>
            <a:tailEnd/>
          </a:ln>
        </p:spPr>
      </p:pic>
      <p:pic>
        <p:nvPicPr>
          <p:cNvPr id="25604" name="Picture 3"/>
          <p:cNvPicPr>
            <a:picLocks noGrp="1" noChangeAspect="1" noChangeArrowheads="1"/>
          </p:cNvPicPr>
          <p:nvPr>
            <p:ph idx="1"/>
          </p:nvPr>
        </p:nvPicPr>
        <p:blipFill>
          <a:blip r:embed="rId3"/>
          <a:srcRect/>
          <a:stretch>
            <a:fillRect/>
          </a:stretch>
        </p:blipFill>
        <p:spPr>
          <a:xfrm>
            <a:off x="4699000" y="1371600"/>
            <a:ext cx="3352800" cy="2743200"/>
          </a:xfrm>
        </p:spPr>
      </p:pic>
      <p:pic>
        <p:nvPicPr>
          <p:cNvPr id="25605" name="Picture 4"/>
          <p:cNvPicPr>
            <a:picLocks noChangeAspect="1" noChangeArrowheads="1"/>
          </p:cNvPicPr>
          <p:nvPr/>
        </p:nvPicPr>
        <p:blipFill>
          <a:blip r:embed="rId4"/>
          <a:srcRect/>
          <a:stretch>
            <a:fillRect/>
          </a:stretch>
        </p:blipFill>
        <p:spPr bwMode="auto">
          <a:xfrm>
            <a:off x="2133600" y="3886200"/>
            <a:ext cx="4467225" cy="29718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304800"/>
            <a:ext cx="8229600" cy="990600"/>
          </a:xfrm>
        </p:spPr>
        <p:txBody>
          <a:bodyPr/>
          <a:lstStyle/>
          <a:p>
            <a:pPr eaLnBrk="1" hangingPunct="1"/>
            <a:r>
              <a:rPr lang="en-US" sz="3800" smtClean="0">
                <a:solidFill>
                  <a:srgbClr val="FFFF00"/>
                </a:solidFill>
              </a:rPr>
              <a:t>Approachable Faces from </a:t>
            </a:r>
            <a:br>
              <a:rPr lang="en-US" sz="3800" smtClean="0">
                <a:solidFill>
                  <a:srgbClr val="FFFF00"/>
                </a:solidFill>
              </a:rPr>
            </a:br>
            <a:r>
              <a:rPr lang="en-US" sz="3800" smtClean="0">
                <a:solidFill>
                  <a:srgbClr val="FFFF00"/>
                </a:solidFill>
              </a:rPr>
              <a:t>Russia and Eastern Europe</a:t>
            </a:r>
          </a:p>
        </p:txBody>
      </p:sp>
      <p:sp>
        <p:nvSpPr>
          <p:cNvPr id="26627" name="Content Placeholder 5"/>
          <p:cNvSpPr>
            <a:spLocks noGrp="1"/>
          </p:cNvSpPr>
          <p:nvPr>
            <p:ph idx="1"/>
          </p:nvPr>
        </p:nvSpPr>
        <p:spPr>
          <a:xfrm>
            <a:off x="457200" y="1524000"/>
            <a:ext cx="8229600" cy="4525963"/>
          </a:xfrm>
        </p:spPr>
        <p:txBody>
          <a:bodyPr/>
          <a:lstStyle/>
          <a:p>
            <a:endParaRPr lang="en-US" smtClean="0"/>
          </a:p>
        </p:txBody>
      </p:sp>
      <p:pic>
        <p:nvPicPr>
          <p:cNvPr id="26628" name="Picture 3" descr="C:\Users\WWu777\Documents\Russia and Europe Trip Photos\Russia Trip 2 Photos\Katya Bombshell.jpg"/>
          <p:cNvPicPr>
            <a:picLocks noChangeAspect="1" noChangeArrowheads="1"/>
          </p:cNvPicPr>
          <p:nvPr/>
        </p:nvPicPr>
        <p:blipFill>
          <a:blip r:embed="rId2"/>
          <a:srcRect/>
          <a:stretch>
            <a:fillRect/>
          </a:stretch>
        </p:blipFill>
        <p:spPr bwMode="auto">
          <a:xfrm>
            <a:off x="508000" y="1524000"/>
            <a:ext cx="2687638" cy="4090988"/>
          </a:xfrm>
          <a:prstGeom prst="rect">
            <a:avLst/>
          </a:prstGeom>
          <a:noFill/>
          <a:ln w="9525">
            <a:noFill/>
            <a:miter lim="800000"/>
            <a:headEnd/>
            <a:tailEnd/>
          </a:ln>
        </p:spPr>
      </p:pic>
      <p:pic>
        <p:nvPicPr>
          <p:cNvPr id="26629" name="Picture 5"/>
          <p:cNvPicPr>
            <a:picLocks noChangeAspect="1" noChangeArrowheads="1"/>
          </p:cNvPicPr>
          <p:nvPr/>
        </p:nvPicPr>
        <p:blipFill>
          <a:blip r:embed="rId3"/>
          <a:srcRect/>
          <a:stretch>
            <a:fillRect/>
          </a:stretch>
        </p:blipFill>
        <p:spPr bwMode="auto">
          <a:xfrm>
            <a:off x="3213100" y="1524000"/>
            <a:ext cx="2743200" cy="4059238"/>
          </a:xfrm>
          <a:prstGeom prst="rect">
            <a:avLst/>
          </a:prstGeom>
          <a:noFill/>
          <a:ln w="9525">
            <a:noFill/>
            <a:miter lim="800000"/>
            <a:headEnd/>
            <a:tailEnd/>
          </a:ln>
        </p:spPr>
      </p:pic>
      <p:pic>
        <p:nvPicPr>
          <p:cNvPr id="26630" name="Picture 8" descr="C:\Users\WWu777\Documents\Russia and Europe Trip Photos\Russia Trip 3 Photos\Photo50a.jpg"/>
          <p:cNvPicPr>
            <a:picLocks noChangeAspect="1" noChangeArrowheads="1"/>
          </p:cNvPicPr>
          <p:nvPr/>
        </p:nvPicPr>
        <p:blipFill>
          <a:blip r:embed="rId4"/>
          <a:srcRect/>
          <a:stretch>
            <a:fillRect/>
          </a:stretch>
        </p:blipFill>
        <p:spPr bwMode="auto">
          <a:xfrm>
            <a:off x="5956300" y="1524000"/>
            <a:ext cx="2667000" cy="40513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sz="3200" smtClean="0">
                <a:solidFill>
                  <a:srgbClr val="FFFF00"/>
                </a:solidFill>
              </a:rPr>
              <a:t>Video clip of friendly Moscow girl I approached. </a:t>
            </a:r>
            <a:r>
              <a:rPr lang="en-US" sz="3400" smtClean="0">
                <a:solidFill>
                  <a:srgbClr val="FFFF00"/>
                </a:solidFill>
              </a:rPr>
              <a:t/>
            </a:r>
            <a:br>
              <a:rPr lang="en-US" sz="3400" smtClean="0">
                <a:solidFill>
                  <a:srgbClr val="FFFF00"/>
                </a:solidFill>
              </a:rPr>
            </a:br>
            <a:r>
              <a:rPr lang="en-US" sz="2600" smtClean="0">
                <a:solidFill>
                  <a:srgbClr val="FFFF00"/>
                </a:solidFill>
              </a:rPr>
              <a:t>Click below to play clip</a:t>
            </a:r>
          </a:p>
        </p:txBody>
      </p:sp>
      <p:pic>
        <p:nvPicPr>
          <p:cNvPr id="6" name="Approachable Russian girl.wmv">
            <a:hlinkClick r:id="" action="ppaction://media"/>
          </p:cNvPr>
          <p:cNvPicPr>
            <a:picLocks noGrp="1" noRot="1" noChangeAspect="1"/>
          </p:cNvPicPr>
          <p:nvPr>
            <p:ph idx="1"/>
            <a:videoFile r:link="rId1"/>
          </p:nvPr>
        </p:nvPicPr>
        <p:blipFill>
          <a:blip r:embed="rId3"/>
          <a:srcRect/>
          <a:stretch>
            <a:fillRect/>
          </a:stretch>
        </p:blipFill>
        <p:spPr>
          <a:xfrm>
            <a:off x="1511300" y="1462088"/>
            <a:ext cx="5943600" cy="4457700"/>
          </a:xfrm>
        </p:spPr>
      </p:pic>
      <p:sp>
        <p:nvSpPr>
          <p:cNvPr id="8" name="TextBox 7"/>
          <p:cNvSpPr txBox="1"/>
          <p:nvPr/>
        </p:nvSpPr>
        <p:spPr>
          <a:xfrm>
            <a:off x="1143000" y="6019800"/>
            <a:ext cx="6781800" cy="430213"/>
          </a:xfrm>
          <a:prstGeom prst="rect">
            <a:avLst/>
          </a:prstGeom>
          <a:noFill/>
        </p:spPr>
        <p:txBody>
          <a:bodyPr>
            <a:spAutoFit/>
          </a:bodyPr>
          <a:lstStyle/>
          <a:p>
            <a:pPr algn="ctr">
              <a:defRPr/>
            </a:pPr>
            <a:r>
              <a:rPr lang="en-US" sz="2200" dirty="0">
                <a:solidFill>
                  <a:srgbClr val="FFFF00"/>
                </a:solidFill>
                <a:latin typeface="+mn-lt"/>
              </a:rPr>
              <a:t>See more clips in the video section of HappierAbroad.com </a:t>
            </a:r>
            <a:endParaRPr lang="en-US" sz="2200" dirty="0">
              <a:latin typeface="+mn-lt"/>
            </a:endParaRPr>
          </a:p>
        </p:txBody>
      </p:sp>
    </p:spTree>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304800"/>
            <a:ext cx="8229600" cy="990600"/>
          </a:xfrm>
        </p:spPr>
        <p:txBody>
          <a:bodyPr/>
          <a:lstStyle/>
          <a:p>
            <a:pPr eaLnBrk="1" hangingPunct="1"/>
            <a:r>
              <a:rPr lang="en-US" sz="3800" smtClean="0">
                <a:solidFill>
                  <a:srgbClr val="FFFF00"/>
                </a:solidFill>
              </a:rPr>
              <a:t>Friendly girls I met in Russia </a:t>
            </a:r>
            <a:br>
              <a:rPr lang="en-US" sz="3800" smtClean="0">
                <a:solidFill>
                  <a:srgbClr val="FFFF00"/>
                </a:solidFill>
              </a:rPr>
            </a:br>
            <a:r>
              <a:rPr lang="en-US" sz="3800" smtClean="0">
                <a:solidFill>
                  <a:srgbClr val="FFFF00"/>
                </a:solidFill>
              </a:rPr>
              <a:t>and Eastern Europe (1 of 3)</a:t>
            </a:r>
          </a:p>
        </p:txBody>
      </p:sp>
      <p:pic>
        <p:nvPicPr>
          <p:cNvPr id="28675" name="Picture 3" descr="C:\Users\WWu777\Desktop\collage_files\cr0_003.jpg"/>
          <p:cNvPicPr>
            <a:picLocks noGrp="1" noChangeAspect="1" noChangeArrowheads="1"/>
          </p:cNvPicPr>
          <p:nvPr>
            <p:ph idx="1"/>
          </p:nvPr>
        </p:nvPicPr>
        <p:blipFill>
          <a:blip r:embed="rId2"/>
          <a:srcRect/>
          <a:stretch>
            <a:fillRect/>
          </a:stretch>
        </p:blipFill>
        <p:spPr>
          <a:xfrm>
            <a:off x="736600" y="4025900"/>
            <a:ext cx="3346450" cy="2832100"/>
          </a:xfrm>
        </p:spPr>
      </p:pic>
      <p:pic>
        <p:nvPicPr>
          <p:cNvPr id="28676" name="Picture 6" descr="C:\Users\WWu777\Documents\Russia and Europe Trip Photos\Russia Trip 2 Photos\Winston and Elena 2.jpg"/>
          <p:cNvPicPr>
            <a:picLocks noChangeAspect="1" noChangeArrowheads="1"/>
          </p:cNvPicPr>
          <p:nvPr/>
        </p:nvPicPr>
        <p:blipFill>
          <a:blip r:embed="rId3"/>
          <a:srcRect/>
          <a:stretch>
            <a:fillRect/>
          </a:stretch>
        </p:blipFill>
        <p:spPr bwMode="auto">
          <a:xfrm>
            <a:off x="4356100" y="4068763"/>
            <a:ext cx="4140200" cy="2789237"/>
          </a:xfrm>
          <a:prstGeom prst="rect">
            <a:avLst/>
          </a:prstGeom>
          <a:noFill/>
          <a:ln w="9525">
            <a:noFill/>
            <a:miter lim="800000"/>
            <a:headEnd/>
            <a:tailEnd/>
          </a:ln>
        </p:spPr>
      </p:pic>
      <p:pic>
        <p:nvPicPr>
          <p:cNvPr id="28677" name="Picture 2" descr="C:\Users\WWu777\Desktop\collage_files\cr0.jpg"/>
          <p:cNvPicPr>
            <a:picLocks noChangeAspect="1" noChangeArrowheads="1"/>
          </p:cNvPicPr>
          <p:nvPr/>
        </p:nvPicPr>
        <p:blipFill>
          <a:blip r:embed="rId4"/>
          <a:srcRect/>
          <a:stretch>
            <a:fillRect/>
          </a:stretch>
        </p:blipFill>
        <p:spPr bwMode="auto">
          <a:xfrm>
            <a:off x="2209800" y="1524000"/>
            <a:ext cx="4762500" cy="272415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381000"/>
            <a:ext cx="8229600" cy="990600"/>
          </a:xfrm>
        </p:spPr>
        <p:txBody>
          <a:bodyPr/>
          <a:lstStyle/>
          <a:p>
            <a:pPr eaLnBrk="1" hangingPunct="1"/>
            <a:r>
              <a:rPr lang="en-US" sz="3800" smtClean="0">
                <a:solidFill>
                  <a:srgbClr val="FFFF00"/>
                </a:solidFill>
              </a:rPr>
              <a:t>Friendly girls I met in Russia </a:t>
            </a:r>
            <a:br>
              <a:rPr lang="en-US" sz="3800" smtClean="0">
                <a:solidFill>
                  <a:srgbClr val="FFFF00"/>
                </a:solidFill>
              </a:rPr>
            </a:br>
            <a:r>
              <a:rPr lang="en-US" sz="3800" smtClean="0">
                <a:solidFill>
                  <a:srgbClr val="FFFF00"/>
                </a:solidFill>
              </a:rPr>
              <a:t>and Eastern Europe (2 of 3)</a:t>
            </a:r>
          </a:p>
        </p:txBody>
      </p:sp>
      <p:pic>
        <p:nvPicPr>
          <p:cNvPr id="29699" name="Picture 2" descr="C:\Users\WWu777\Desktop\collage_files\cr0_009.jpg"/>
          <p:cNvPicPr>
            <a:picLocks noChangeAspect="1" noChangeArrowheads="1"/>
          </p:cNvPicPr>
          <p:nvPr/>
        </p:nvPicPr>
        <p:blipFill>
          <a:blip r:embed="rId2"/>
          <a:srcRect/>
          <a:stretch>
            <a:fillRect/>
          </a:stretch>
        </p:blipFill>
        <p:spPr bwMode="auto">
          <a:xfrm>
            <a:off x="558800" y="1587500"/>
            <a:ext cx="2878138" cy="2743200"/>
          </a:xfrm>
          <a:prstGeom prst="rect">
            <a:avLst/>
          </a:prstGeom>
          <a:noFill/>
          <a:ln w="9525">
            <a:noFill/>
            <a:miter lim="800000"/>
            <a:headEnd/>
            <a:tailEnd/>
          </a:ln>
        </p:spPr>
      </p:pic>
      <p:pic>
        <p:nvPicPr>
          <p:cNvPr id="29700" name="Picture 3" descr="C:\Users\WWu777\Desktop\collage_files\47a1da06b3127cce98548fcfe2df00000056102CctGLZo4aU.jpg"/>
          <p:cNvPicPr>
            <a:picLocks noGrp="1" noChangeAspect="1" noChangeArrowheads="1"/>
          </p:cNvPicPr>
          <p:nvPr>
            <p:ph idx="1"/>
          </p:nvPr>
        </p:nvPicPr>
        <p:blipFill>
          <a:blip r:embed="rId3"/>
          <a:srcRect/>
          <a:stretch>
            <a:fillRect/>
          </a:stretch>
        </p:blipFill>
        <p:spPr>
          <a:xfrm>
            <a:off x="3355975" y="1574800"/>
            <a:ext cx="3667125" cy="2743200"/>
          </a:xfrm>
        </p:spPr>
      </p:pic>
      <p:pic>
        <p:nvPicPr>
          <p:cNvPr id="29701" name="Picture 2" descr="C:\Users\WWu777\Desktop\collage_files\cr0_008.jpg"/>
          <p:cNvPicPr>
            <a:picLocks noChangeAspect="1" noChangeArrowheads="1"/>
          </p:cNvPicPr>
          <p:nvPr/>
        </p:nvPicPr>
        <p:blipFill>
          <a:blip r:embed="rId4"/>
          <a:srcRect/>
          <a:stretch>
            <a:fillRect/>
          </a:stretch>
        </p:blipFill>
        <p:spPr bwMode="auto">
          <a:xfrm>
            <a:off x="7010400" y="1562100"/>
            <a:ext cx="1676400" cy="2724150"/>
          </a:xfrm>
          <a:prstGeom prst="rect">
            <a:avLst/>
          </a:prstGeom>
          <a:noFill/>
          <a:ln w="9525">
            <a:noFill/>
            <a:miter lim="800000"/>
            <a:headEnd/>
            <a:tailEnd/>
          </a:ln>
        </p:spPr>
      </p:pic>
      <p:pic>
        <p:nvPicPr>
          <p:cNvPr id="29702" name="Picture 7" descr="C:\Users\WWu777\Desktop\collage_files\cr0_005.jpg"/>
          <p:cNvPicPr>
            <a:picLocks noChangeAspect="1" noChangeArrowheads="1"/>
          </p:cNvPicPr>
          <p:nvPr/>
        </p:nvPicPr>
        <p:blipFill>
          <a:blip r:embed="rId5"/>
          <a:srcRect/>
          <a:stretch>
            <a:fillRect/>
          </a:stretch>
        </p:blipFill>
        <p:spPr bwMode="auto">
          <a:xfrm>
            <a:off x="762000" y="4318000"/>
            <a:ext cx="4165600" cy="1971675"/>
          </a:xfrm>
          <a:prstGeom prst="rect">
            <a:avLst/>
          </a:prstGeom>
          <a:noFill/>
          <a:ln w="9525">
            <a:noFill/>
            <a:miter lim="800000"/>
            <a:headEnd/>
            <a:tailEnd/>
          </a:ln>
        </p:spPr>
      </p:pic>
      <p:pic>
        <p:nvPicPr>
          <p:cNvPr id="29703" name="Picture 6" descr="C:\Users\WWu777\Desktop\collage_files\cr0_004.jpg"/>
          <p:cNvPicPr>
            <a:picLocks noChangeAspect="1" noChangeArrowheads="1"/>
          </p:cNvPicPr>
          <p:nvPr/>
        </p:nvPicPr>
        <p:blipFill>
          <a:blip r:embed="rId6"/>
          <a:srcRect/>
          <a:stretch>
            <a:fillRect/>
          </a:stretch>
        </p:blipFill>
        <p:spPr bwMode="auto">
          <a:xfrm>
            <a:off x="4927600" y="4292600"/>
            <a:ext cx="3486150" cy="19939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228600"/>
            <a:ext cx="8229600" cy="990600"/>
          </a:xfrm>
        </p:spPr>
        <p:txBody>
          <a:bodyPr/>
          <a:lstStyle/>
          <a:p>
            <a:pPr eaLnBrk="1" hangingPunct="1"/>
            <a:r>
              <a:rPr lang="en-US" sz="3800" smtClean="0">
                <a:solidFill>
                  <a:srgbClr val="FFFF00"/>
                </a:solidFill>
              </a:rPr>
              <a:t>Friendly girls I met in Russia </a:t>
            </a:r>
            <a:br>
              <a:rPr lang="en-US" sz="3800" smtClean="0">
                <a:solidFill>
                  <a:srgbClr val="FFFF00"/>
                </a:solidFill>
              </a:rPr>
            </a:br>
            <a:r>
              <a:rPr lang="en-US" sz="3800" smtClean="0">
                <a:solidFill>
                  <a:srgbClr val="FFFF00"/>
                </a:solidFill>
              </a:rPr>
              <a:t>and Eastern Europe (3 of 3)</a:t>
            </a:r>
          </a:p>
        </p:txBody>
      </p:sp>
      <p:sp>
        <p:nvSpPr>
          <p:cNvPr id="30723" name="Content Placeholder 6"/>
          <p:cNvSpPr>
            <a:spLocks noGrp="1"/>
          </p:cNvSpPr>
          <p:nvPr>
            <p:ph idx="1"/>
          </p:nvPr>
        </p:nvSpPr>
        <p:spPr>
          <a:xfrm>
            <a:off x="457200" y="1600200"/>
            <a:ext cx="8229600" cy="4876800"/>
          </a:xfrm>
        </p:spPr>
        <p:txBody>
          <a:bodyPr/>
          <a:lstStyle/>
          <a:p>
            <a:pPr>
              <a:buFont typeface="Arial" charset="0"/>
              <a:buNone/>
            </a:pPr>
            <a:endParaRPr lang="en-US" smtClean="0"/>
          </a:p>
        </p:txBody>
      </p:sp>
      <p:pic>
        <p:nvPicPr>
          <p:cNvPr id="30724" name="Picture 6" descr="C:\Users\WWu777\Documents\Desktop Wallpaper Scenery\Moscow_VDHX.jpg"/>
          <p:cNvPicPr>
            <a:picLocks noChangeAspect="1" noChangeArrowheads="1"/>
          </p:cNvPicPr>
          <p:nvPr/>
        </p:nvPicPr>
        <p:blipFill>
          <a:blip r:embed="rId2"/>
          <a:srcRect/>
          <a:stretch>
            <a:fillRect/>
          </a:stretch>
        </p:blipFill>
        <p:spPr bwMode="auto">
          <a:xfrm>
            <a:off x="4914900" y="1384300"/>
            <a:ext cx="3408363" cy="5029200"/>
          </a:xfrm>
          <a:prstGeom prst="rect">
            <a:avLst/>
          </a:prstGeom>
          <a:noFill/>
          <a:ln w="9525">
            <a:noFill/>
            <a:miter lim="800000"/>
            <a:headEnd/>
            <a:tailEnd/>
          </a:ln>
        </p:spPr>
      </p:pic>
      <p:pic>
        <p:nvPicPr>
          <p:cNvPr id="30725" name="Picture 4" descr="C:\Users\WWu777\Desktop\collage_files\cr0_006.jpg"/>
          <p:cNvPicPr>
            <a:picLocks noChangeAspect="1" noChangeArrowheads="1"/>
          </p:cNvPicPr>
          <p:nvPr/>
        </p:nvPicPr>
        <p:blipFill>
          <a:blip r:embed="rId3"/>
          <a:srcRect/>
          <a:stretch>
            <a:fillRect/>
          </a:stretch>
        </p:blipFill>
        <p:spPr bwMode="auto">
          <a:xfrm>
            <a:off x="647700" y="1397000"/>
            <a:ext cx="3603625" cy="3048000"/>
          </a:xfrm>
          <a:prstGeom prst="rect">
            <a:avLst/>
          </a:prstGeom>
          <a:noFill/>
          <a:ln w="9525">
            <a:noFill/>
            <a:miter lim="800000"/>
            <a:headEnd/>
            <a:tailEnd/>
          </a:ln>
        </p:spPr>
      </p:pic>
      <p:pic>
        <p:nvPicPr>
          <p:cNvPr id="30726" name="Picture 2" descr="C:\Users\WWu777\Documents\Desktop Wallpaper Scenery\Moscow_Kremlin_Day.jpg"/>
          <p:cNvPicPr>
            <a:picLocks noChangeAspect="1" noChangeArrowheads="1"/>
          </p:cNvPicPr>
          <p:nvPr/>
        </p:nvPicPr>
        <p:blipFill>
          <a:blip r:embed="rId4"/>
          <a:srcRect/>
          <a:stretch>
            <a:fillRect/>
          </a:stretch>
        </p:blipFill>
        <p:spPr bwMode="auto">
          <a:xfrm>
            <a:off x="1574800" y="4241800"/>
            <a:ext cx="3343275" cy="2278063"/>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685800"/>
            <a:ext cx="8001000" cy="5562600"/>
          </a:xfrm>
        </p:spPr>
        <p:txBody>
          <a:bodyPr/>
          <a:lstStyle/>
          <a:p>
            <a:pPr eaLnBrk="1" hangingPunct="1">
              <a:buFont typeface="Arial" charset="0"/>
              <a:buNone/>
            </a:pPr>
            <a:r>
              <a:rPr lang="en-US" sz="2800" smtClean="0">
                <a:solidFill>
                  <a:srgbClr val="FFFF00"/>
                </a:solidFill>
              </a:rPr>
              <a:t>	“It takes far less effort to find and move to the society that has what you want than it does to try to reconstruct an existing society to match your standards.”</a:t>
            </a:r>
          </a:p>
          <a:p>
            <a:pPr eaLnBrk="1" hangingPunct="1">
              <a:buFont typeface="Arial" charset="0"/>
              <a:buNone/>
            </a:pPr>
            <a:r>
              <a:rPr lang="en-US" sz="2800" smtClean="0">
                <a:solidFill>
                  <a:srgbClr val="FFFF00"/>
                </a:solidFill>
              </a:rPr>
              <a:t>	- Harry Browne, </a:t>
            </a:r>
            <a:r>
              <a:rPr lang="en-US" sz="2800" i="1" smtClean="0">
                <a:solidFill>
                  <a:srgbClr val="FFFF00"/>
                </a:solidFill>
              </a:rPr>
              <a:t>How I Found Freedom in an Unfree World </a:t>
            </a:r>
          </a:p>
          <a:p>
            <a:pPr eaLnBrk="1" hangingPunct="1">
              <a:buFont typeface="Arial" charset="0"/>
              <a:buNone/>
            </a:pPr>
            <a:endParaRPr lang="en-US" sz="2800" i="1" smtClean="0">
              <a:solidFill>
                <a:srgbClr val="FFFF00"/>
              </a:solidFill>
            </a:endParaRPr>
          </a:p>
          <a:p>
            <a:pPr eaLnBrk="1" hangingPunct="1">
              <a:buFont typeface="Arial" charset="0"/>
              <a:buNone/>
            </a:pPr>
            <a:r>
              <a:rPr lang="en-US" sz="2800" smtClean="0">
                <a:solidFill>
                  <a:srgbClr val="FFFF00"/>
                </a:solidFill>
              </a:rPr>
              <a:t>	“If the society in the US says that the problem is *you*, then try changing societies. You may be in for a big surprise.” </a:t>
            </a:r>
          </a:p>
          <a:p>
            <a:pPr eaLnBrk="1" hangingPunct="1">
              <a:buFont typeface="Arial" charset="0"/>
              <a:buNone/>
            </a:pPr>
            <a:r>
              <a:rPr lang="en-US" sz="2800" smtClean="0">
                <a:solidFill>
                  <a:srgbClr val="FFFF00"/>
                </a:solidFill>
              </a:rPr>
              <a:t>	- Ladislav, Chief Advisor of HappierAbroad.com</a:t>
            </a:r>
            <a:endParaRPr lang="en-US" sz="2800" i="1" smtClean="0">
              <a:solidFill>
                <a:srgbClr val="FFFF00"/>
              </a:solidFill>
            </a:endParaRPr>
          </a:p>
        </p:txBody>
      </p:sp>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381000"/>
            <a:ext cx="8229600" cy="990600"/>
          </a:xfrm>
        </p:spPr>
        <p:txBody>
          <a:bodyPr/>
          <a:lstStyle/>
          <a:p>
            <a:pPr eaLnBrk="1" hangingPunct="1"/>
            <a:r>
              <a:rPr lang="en-US" sz="3800" smtClean="0">
                <a:solidFill>
                  <a:srgbClr val="FFFF00"/>
                </a:solidFill>
              </a:rPr>
              <a:t>Marina, a sweet girl I dated in Russia</a:t>
            </a:r>
          </a:p>
        </p:txBody>
      </p:sp>
      <p:pic>
        <p:nvPicPr>
          <p:cNvPr id="31747" name="Picture 2" descr="C:\Users\WWu777\Documents\Russia and Europe Trip Photos\Russia Trip 3 Photos\Winston and Marina2 (resized).jpg"/>
          <p:cNvPicPr>
            <a:picLocks noGrp="1" noChangeAspect="1" noChangeArrowheads="1"/>
          </p:cNvPicPr>
          <p:nvPr>
            <p:ph idx="1"/>
          </p:nvPr>
        </p:nvPicPr>
        <p:blipFill>
          <a:blip r:embed="rId2"/>
          <a:srcRect/>
          <a:stretch>
            <a:fillRect/>
          </a:stretch>
        </p:blipFill>
        <p:spPr>
          <a:xfrm>
            <a:off x="1208088" y="1614488"/>
            <a:ext cx="2946400" cy="4419600"/>
          </a:xfrm>
        </p:spPr>
      </p:pic>
      <p:pic>
        <p:nvPicPr>
          <p:cNvPr id="31748" name="Picture 3" descr="C:\Users\WWu777\Documents\Russia and Europe Trip Photos\Russia Trip 3 Photos\Winston and Marina (resized).jpg"/>
          <p:cNvPicPr>
            <a:picLocks noChangeAspect="1" noChangeArrowheads="1"/>
          </p:cNvPicPr>
          <p:nvPr/>
        </p:nvPicPr>
        <p:blipFill>
          <a:blip r:embed="rId3"/>
          <a:srcRect/>
          <a:stretch>
            <a:fillRect/>
          </a:stretch>
        </p:blipFill>
        <p:spPr bwMode="auto">
          <a:xfrm>
            <a:off x="4818063" y="1601788"/>
            <a:ext cx="2947987" cy="44196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228600"/>
            <a:ext cx="8229600" cy="990600"/>
          </a:xfrm>
        </p:spPr>
        <p:txBody>
          <a:bodyPr/>
          <a:lstStyle/>
          <a:p>
            <a:pPr eaLnBrk="1" hangingPunct="1"/>
            <a:r>
              <a:rPr lang="en-US" sz="3800" smtClean="0">
                <a:solidFill>
                  <a:srgbClr val="FFFF00"/>
                </a:solidFill>
              </a:rPr>
              <a:t>Approachable Faces from Philippines</a:t>
            </a:r>
          </a:p>
        </p:txBody>
      </p:sp>
      <p:pic>
        <p:nvPicPr>
          <p:cNvPr id="32771" name="Picture 4"/>
          <p:cNvPicPr>
            <a:picLocks noChangeAspect="1" noChangeArrowheads="1"/>
          </p:cNvPicPr>
          <p:nvPr/>
        </p:nvPicPr>
        <p:blipFill>
          <a:blip r:embed="rId3"/>
          <a:srcRect/>
          <a:stretch>
            <a:fillRect/>
          </a:stretch>
        </p:blipFill>
        <p:spPr bwMode="auto">
          <a:xfrm>
            <a:off x="5702300" y="1447800"/>
            <a:ext cx="3171825" cy="4229100"/>
          </a:xfrm>
          <a:prstGeom prst="rect">
            <a:avLst/>
          </a:prstGeom>
          <a:noFill/>
          <a:ln w="9525">
            <a:noFill/>
            <a:miter lim="800000"/>
            <a:headEnd/>
            <a:tailEnd/>
          </a:ln>
        </p:spPr>
      </p:pic>
      <p:pic>
        <p:nvPicPr>
          <p:cNvPr id="32772" name="Picture 3"/>
          <p:cNvPicPr>
            <a:picLocks noChangeAspect="1" noChangeArrowheads="1"/>
          </p:cNvPicPr>
          <p:nvPr/>
        </p:nvPicPr>
        <p:blipFill>
          <a:blip r:embed="rId4"/>
          <a:srcRect/>
          <a:stretch>
            <a:fillRect/>
          </a:stretch>
        </p:blipFill>
        <p:spPr bwMode="auto">
          <a:xfrm>
            <a:off x="3079750" y="1447800"/>
            <a:ext cx="3171825" cy="4229100"/>
          </a:xfrm>
          <a:prstGeom prst="rect">
            <a:avLst/>
          </a:prstGeom>
          <a:noFill/>
          <a:ln w="9525">
            <a:noFill/>
            <a:miter lim="800000"/>
            <a:headEnd/>
            <a:tailEnd/>
          </a:ln>
        </p:spPr>
      </p:pic>
      <p:pic>
        <p:nvPicPr>
          <p:cNvPr id="32773" name="Picture 2"/>
          <p:cNvPicPr>
            <a:picLocks noGrp="1" noChangeAspect="1" noChangeArrowheads="1"/>
          </p:cNvPicPr>
          <p:nvPr>
            <p:ph idx="1"/>
          </p:nvPr>
        </p:nvPicPr>
        <p:blipFill>
          <a:blip r:embed="rId5"/>
          <a:srcRect/>
          <a:stretch>
            <a:fillRect/>
          </a:stretch>
        </p:blipFill>
        <p:spPr>
          <a:xfrm>
            <a:off x="276225" y="1447800"/>
            <a:ext cx="3162300" cy="4229100"/>
          </a:xfrm>
        </p:spPr>
      </p:pic>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228600"/>
            <a:ext cx="8229600" cy="990600"/>
          </a:xfrm>
        </p:spPr>
        <p:txBody>
          <a:bodyPr/>
          <a:lstStyle/>
          <a:p>
            <a:pPr eaLnBrk="1" hangingPunct="1"/>
            <a:r>
              <a:rPr lang="en-US" sz="3800" smtClean="0">
                <a:solidFill>
                  <a:srgbClr val="FFFF00"/>
                </a:solidFill>
              </a:rPr>
              <a:t>Approachable Faces from Philippines</a:t>
            </a:r>
          </a:p>
        </p:txBody>
      </p:sp>
      <p:pic>
        <p:nvPicPr>
          <p:cNvPr id="33795" name="Picture 4"/>
          <p:cNvPicPr>
            <a:picLocks noChangeAspect="1" noChangeArrowheads="1"/>
          </p:cNvPicPr>
          <p:nvPr/>
        </p:nvPicPr>
        <p:blipFill>
          <a:blip r:embed="rId3"/>
          <a:srcRect/>
          <a:stretch>
            <a:fillRect/>
          </a:stretch>
        </p:blipFill>
        <p:spPr bwMode="auto">
          <a:xfrm>
            <a:off x="419100" y="1295400"/>
            <a:ext cx="4200525" cy="3152775"/>
          </a:xfrm>
          <a:prstGeom prst="rect">
            <a:avLst/>
          </a:prstGeom>
          <a:noFill/>
          <a:ln w="9525">
            <a:noFill/>
            <a:miter lim="800000"/>
            <a:headEnd/>
            <a:tailEnd/>
          </a:ln>
        </p:spPr>
      </p:pic>
      <p:pic>
        <p:nvPicPr>
          <p:cNvPr id="33796" name="Picture 5" descr="C:\Users\WWu777\Documents\Dianne and Winston Photos\Trip to Palawan\SDC13958.JPG"/>
          <p:cNvPicPr>
            <a:picLocks noGrp="1" noChangeAspect="1" noChangeArrowheads="1"/>
          </p:cNvPicPr>
          <p:nvPr>
            <p:ph idx="1"/>
          </p:nvPr>
        </p:nvPicPr>
        <p:blipFill>
          <a:blip r:embed="rId4"/>
          <a:srcRect/>
          <a:stretch>
            <a:fillRect/>
          </a:stretch>
        </p:blipFill>
        <p:spPr>
          <a:xfrm>
            <a:off x="4597400" y="1282700"/>
            <a:ext cx="4191000" cy="3143250"/>
          </a:xfrm>
        </p:spPr>
      </p:pic>
      <p:pic>
        <p:nvPicPr>
          <p:cNvPr id="33797" name="Picture 3"/>
          <p:cNvPicPr>
            <a:picLocks noChangeAspect="1" noChangeArrowheads="1"/>
          </p:cNvPicPr>
          <p:nvPr/>
        </p:nvPicPr>
        <p:blipFill>
          <a:blip r:embed="rId5"/>
          <a:srcRect/>
          <a:stretch>
            <a:fillRect/>
          </a:stretch>
        </p:blipFill>
        <p:spPr bwMode="auto">
          <a:xfrm>
            <a:off x="2438400" y="3714750"/>
            <a:ext cx="4200525" cy="314325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304800"/>
            <a:ext cx="8229600" cy="990600"/>
          </a:xfrm>
        </p:spPr>
        <p:txBody>
          <a:bodyPr/>
          <a:lstStyle/>
          <a:p>
            <a:pPr eaLnBrk="1" hangingPunct="1"/>
            <a:r>
              <a:rPr lang="en-US" sz="3800" smtClean="0">
                <a:solidFill>
                  <a:srgbClr val="FFFF00"/>
                </a:solidFill>
              </a:rPr>
              <a:t>Dianne, a girl I dated in the Philippines</a:t>
            </a:r>
          </a:p>
        </p:txBody>
      </p:sp>
      <p:pic>
        <p:nvPicPr>
          <p:cNvPr id="34819" name="Picture 2" descr="C:\Users\WWu777\Documents\Dianne and Winston Photos\Baguio and Sagada - Winston\SDC13034.JPG"/>
          <p:cNvPicPr>
            <a:picLocks noGrp="1" noChangeAspect="1" noChangeArrowheads="1"/>
          </p:cNvPicPr>
          <p:nvPr>
            <p:ph idx="1"/>
          </p:nvPr>
        </p:nvPicPr>
        <p:blipFill>
          <a:blip r:embed="rId3"/>
          <a:srcRect/>
          <a:stretch>
            <a:fillRect/>
          </a:stretch>
        </p:blipFill>
        <p:spPr>
          <a:xfrm>
            <a:off x="1566863" y="1549400"/>
            <a:ext cx="6035675" cy="4525963"/>
          </a:xfrm>
        </p:spPr>
      </p:pic>
    </p:spTree>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z="4000" smtClean="0">
                <a:solidFill>
                  <a:srgbClr val="FFFF00"/>
                </a:solidFill>
              </a:rPr>
              <a:t>No PUA or “Game” Required</a:t>
            </a:r>
          </a:p>
        </p:txBody>
      </p:sp>
      <p:sp>
        <p:nvSpPr>
          <p:cNvPr id="35843" name="Content Placeholder 2"/>
          <p:cNvSpPr>
            <a:spLocks noGrp="1"/>
          </p:cNvSpPr>
          <p:nvPr>
            <p:ph idx="1"/>
          </p:nvPr>
        </p:nvSpPr>
        <p:spPr/>
        <p:txBody>
          <a:bodyPr/>
          <a:lstStyle/>
          <a:p>
            <a:r>
              <a:rPr lang="en-US" sz="2800" smtClean="0">
                <a:solidFill>
                  <a:srgbClr val="FFFF00"/>
                </a:solidFill>
              </a:rPr>
              <a:t>As you can see, when females are sweet, friendly and down to earth, no fake artificial “PUA or game” is required to meet them. You can just be yourself. </a:t>
            </a:r>
          </a:p>
          <a:p>
            <a:r>
              <a:rPr lang="en-US" sz="2800" smtClean="0">
                <a:solidFill>
                  <a:srgbClr val="FFFF00"/>
                </a:solidFill>
              </a:rPr>
              <a:t>That’s the beauty and simplicity of it. It’s totally natural and normal – the way it was meant to be.</a:t>
            </a:r>
          </a:p>
          <a:p>
            <a:r>
              <a:rPr lang="en-US" sz="2800" smtClean="0">
                <a:solidFill>
                  <a:srgbClr val="FFFF00"/>
                </a:solidFill>
              </a:rPr>
              <a:t>Deep down, we all want to be accepted for who we are. But we don’t get that acceptance in America.</a:t>
            </a:r>
          </a:p>
          <a:p>
            <a:r>
              <a:rPr lang="en-US" sz="2800" smtClean="0">
                <a:solidFill>
                  <a:srgbClr val="FFFF00"/>
                </a:solidFill>
              </a:rPr>
              <a:t>This is liberating to American men because it frees them from constant insecurity in regard to women. </a:t>
            </a:r>
          </a:p>
        </p:txBody>
      </p:sp>
    </p:spTree>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457200"/>
            <a:ext cx="8229600" cy="990600"/>
          </a:xfrm>
        </p:spPr>
        <p:txBody>
          <a:bodyPr/>
          <a:lstStyle/>
          <a:p>
            <a:pPr eaLnBrk="1" hangingPunct="1"/>
            <a:r>
              <a:rPr lang="en-US" sz="3300" smtClean="0">
                <a:solidFill>
                  <a:srgbClr val="FFFF00"/>
                </a:solidFill>
              </a:rPr>
              <a:t>Beautiful Chinese woman I met on AFA – Feminine, Down-to-Earth, Intelligent</a:t>
            </a:r>
          </a:p>
        </p:txBody>
      </p:sp>
      <p:pic>
        <p:nvPicPr>
          <p:cNvPr id="36867" name="Picture 2">
            <a:hlinkClick r:id="rId3"/>
          </p:cNvPr>
          <p:cNvPicPr>
            <a:picLocks noGrp="1" noChangeAspect="1" noChangeArrowheads="1"/>
          </p:cNvPicPr>
          <p:nvPr>
            <p:ph idx="1"/>
          </p:nvPr>
        </p:nvPicPr>
        <p:blipFill>
          <a:blip r:embed="rId4"/>
          <a:srcRect/>
          <a:stretch>
            <a:fillRect/>
          </a:stretch>
        </p:blipFill>
        <p:spPr>
          <a:xfrm>
            <a:off x="1322388" y="1689100"/>
            <a:ext cx="2817812" cy="4225925"/>
          </a:xfrm>
        </p:spPr>
      </p:pic>
      <p:pic>
        <p:nvPicPr>
          <p:cNvPr id="36868" name="Picture 3">
            <a:hlinkClick r:id="rId3"/>
          </p:cNvPr>
          <p:cNvPicPr>
            <a:picLocks noChangeAspect="1" noChangeArrowheads="1"/>
          </p:cNvPicPr>
          <p:nvPr/>
        </p:nvPicPr>
        <p:blipFill>
          <a:blip r:embed="rId5"/>
          <a:srcRect/>
          <a:stretch>
            <a:fillRect/>
          </a:stretch>
        </p:blipFill>
        <p:spPr bwMode="auto">
          <a:xfrm>
            <a:off x="4854575" y="1689100"/>
            <a:ext cx="2828925" cy="4243388"/>
          </a:xfrm>
          <a:prstGeom prst="rect">
            <a:avLst/>
          </a:prstGeom>
          <a:noFill/>
          <a:ln w="9525">
            <a:noFill/>
            <a:miter lim="800000"/>
            <a:headEnd/>
            <a:tailEnd/>
          </a:ln>
        </p:spPr>
      </p:pic>
      <p:sp>
        <p:nvSpPr>
          <p:cNvPr id="5" name="TextBox 4"/>
          <p:cNvSpPr txBox="1"/>
          <p:nvPr/>
        </p:nvSpPr>
        <p:spPr>
          <a:xfrm>
            <a:off x="1143000" y="6019800"/>
            <a:ext cx="6781800" cy="430213"/>
          </a:xfrm>
          <a:prstGeom prst="rect">
            <a:avLst/>
          </a:prstGeom>
          <a:noFill/>
        </p:spPr>
        <p:txBody>
          <a:bodyPr>
            <a:spAutoFit/>
          </a:bodyPr>
          <a:lstStyle/>
          <a:p>
            <a:pPr algn="ctr">
              <a:defRPr/>
            </a:pPr>
            <a:r>
              <a:rPr lang="en-US" sz="2200" dirty="0">
                <a:solidFill>
                  <a:srgbClr val="FFFF00"/>
                </a:solidFill>
                <a:latin typeface="+mn-lt"/>
              </a:rPr>
              <a:t>Click images to browse Foreign women profiles</a:t>
            </a:r>
            <a:endParaRPr lang="en-US" sz="2200" dirty="0">
              <a:latin typeface="+mn-lt"/>
            </a:endParaRPr>
          </a:p>
        </p:txBody>
      </p:sp>
    </p:spTree>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3"/>
          <p:cNvSpPr>
            <a:spLocks noGrp="1"/>
          </p:cNvSpPr>
          <p:nvPr>
            <p:ph type="ctrTitle"/>
          </p:nvPr>
        </p:nvSpPr>
        <p:spPr>
          <a:xfrm>
            <a:off x="685800" y="1981200"/>
            <a:ext cx="7772400" cy="1828800"/>
          </a:xfrm>
        </p:spPr>
        <p:txBody>
          <a:bodyPr/>
          <a:lstStyle/>
          <a:p>
            <a:pPr eaLnBrk="1" hangingPunct="1"/>
            <a:r>
              <a:rPr lang="en-US" sz="4000" smtClean="0">
                <a:solidFill>
                  <a:srgbClr val="FFFF00"/>
                </a:solidFill>
              </a:rPr>
              <a:t>International Dating </a:t>
            </a:r>
            <a:br>
              <a:rPr lang="en-US" sz="4000" smtClean="0">
                <a:solidFill>
                  <a:srgbClr val="FFFF00"/>
                </a:solidFill>
              </a:rPr>
            </a:br>
            <a:r>
              <a:rPr lang="en-US" sz="4000" smtClean="0">
                <a:solidFill>
                  <a:srgbClr val="FFFF00"/>
                </a:solidFill>
              </a:rPr>
              <a:t>vs. Domestic Dating: </a:t>
            </a:r>
            <a:br>
              <a:rPr lang="en-US" sz="4000" smtClean="0">
                <a:solidFill>
                  <a:srgbClr val="FFFF00"/>
                </a:solidFill>
              </a:rPr>
            </a:br>
            <a:r>
              <a:rPr lang="en-US" sz="4000" smtClean="0">
                <a:solidFill>
                  <a:srgbClr val="FFFF00"/>
                </a:solidFill>
              </a:rPr>
              <a:t>Research and Statistics</a:t>
            </a:r>
          </a:p>
        </p:txBody>
      </p:sp>
      <p:sp>
        <p:nvSpPr>
          <p:cNvPr id="37891" name="Subtitle 4"/>
          <p:cNvSpPr>
            <a:spLocks noGrp="1"/>
          </p:cNvSpPr>
          <p:nvPr>
            <p:ph type="subTitle" idx="1"/>
          </p:nvPr>
        </p:nvSpPr>
        <p:spPr>
          <a:xfrm>
            <a:off x="1371600" y="4343400"/>
            <a:ext cx="6400800" cy="1371600"/>
          </a:xfrm>
        </p:spPr>
        <p:txBody>
          <a:bodyPr/>
          <a:lstStyle/>
          <a:p>
            <a:pPr eaLnBrk="1" hangingPunct="1"/>
            <a:r>
              <a:rPr lang="en-US" smtClean="0">
                <a:solidFill>
                  <a:srgbClr val="FFFF00"/>
                </a:solidFill>
              </a:rPr>
              <a:t>Presented by Steve Neese</a:t>
            </a:r>
          </a:p>
        </p:txBody>
      </p:sp>
    </p:spTree>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3"/>
          <p:cNvSpPr>
            <a:spLocks noGrp="1"/>
          </p:cNvSpPr>
          <p:nvPr>
            <p:ph type="title"/>
          </p:nvPr>
        </p:nvSpPr>
        <p:spPr>
          <a:xfrm>
            <a:off x="457200" y="381000"/>
            <a:ext cx="8229600" cy="990600"/>
          </a:xfrm>
        </p:spPr>
        <p:txBody>
          <a:bodyPr/>
          <a:lstStyle/>
          <a:p>
            <a:pPr eaLnBrk="1" hangingPunct="1"/>
            <a:r>
              <a:rPr lang="en-US" sz="3800" smtClean="0">
                <a:solidFill>
                  <a:srgbClr val="FFFF00"/>
                </a:solidFill>
              </a:rPr>
              <a:t>Nationally Renowned Experts</a:t>
            </a:r>
          </a:p>
        </p:txBody>
      </p:sp>
      <p:sp>
        <p:nvSpPr>
          <p:cNvPr id="38915" name="Text Placeholder 4"/>
          <p:cNvSpPr>
            <a:spLocks noGrp="1"/>
          </p:cNvSpPr>
          <p:nvPr>
            <p:ph type="body" idx="1"/>
          </p:nvPr>
        </p:nvSpPr>
        <p:spPr>
          <a:xfrm>
            <a:off x="457200" y="1295400"/>
            <a:ext cx="4040188" cy="639763"/>
          </a:xfrm>
        </p:spPr>
        <p:txBody>
          <a:bodyPr/>
          <a:lstStyle/>
          <a:p>
            <a:pPr algn="ctr" eaLnBrk="1" hangingPunct="1"/>
            <a:r>
              <a:rPr lang="en-US" sz="2800" b="0" smtClean="0">
                <a:solidFill>
                  <a:srgbClr val="FFFF00"/>
                </a:solidFill>
              </a:rPr>
              <a:t>Dr. Laura Schlessinger</a:t>
            </a:r>
          </a:p>
        </p:txBody>
      </p:sp>
      <p:sp>
        <p:nvSpPr>
          <p:cNvPr id="6" name="Content Placeholder 5"/>
          <p:cNvSpPr>
            <a:spLocks noGrp="1"/>
          </p:cNvSpPr>
          <p:nvPr>
            <p:ph sz="half" idx="2"/>
          </p:nvPr>
        </p:nvSpPr>
        <p:spPr>
          <a:xfrm>
            <a:off x="457200" y="4191000"/>
            <a:ext cx="4040188" cy="2057400"/>
          </a:xfrm>
        </p:spPr>
        <p:txBody>
          <a:bodyPr rtlCol="0">
            <a:normAutofit fontScale="77500" lnSpcReduction="20000"/>
          </a:bodyPr>
          <a:lstStyle/>
          <a:p>
            <a:pPr eaLnBrk="1" fontAlgn="auto" hangingPunct="1">
              <a:spcAft>
                <a:spcPts val="0"/>
              </a:spcAft>
              <a:buFont typeface="Arial" pitchFamily="34" charset="0"/>
              <a:buChar char="•"/>
              <a:defRPr/>
            </a:pPr>
            <a:r>
              <a:rPr lang="en-US" sz="2600" dirty="0" smtClean="0">
                <a:solidFill>
                  <a:srgbClr val="FFFF00"/>
                </a:solidFill>
              </a:rPr>
              <a:t>Aka “Dr. Laura”</a:t>
            </a:r>
          </a:p>
          <a:p>
            <a:pPr eaLnBrk="1" fontAlgn="auto" hangingPunct="1">
              <a:spcAft>
                <a:spcPts val="0"/>
              </a:spcAft>
              <a:buFont typeface="Arial" pitchFamily="34" charset="0"/>
              <a:buChar char="•"/>
              <a:defRPr/>
            </a:pPr>
            <a:r>
              <a:rPr lang="en-US" sz="2600" dirty="0" smtClean="0">
                <a:solidFill>
                  <a:srgbClr val="FFFF00"/>
                </a:solidFill>
              </a:rPr>
              <a:t>National Radio Talk Show Host</a:t>
            </a:r>
          </a:p>
          <a:p>
            <a:pPr eaLnBrk="1" fontAlgn="auto" hangingPunct="1">
              <a:spcAft>
                <a:spcPts val="0"/>
              </a:spcAft>
              <a:buFont typeface="Arial" pitchFamily="34" charset="0"/>
              <a:buChar char="•"/>
              <a:defRPr/>
            </a:pPr>
            <a:r>
              <a:rPr lang="en-US" sz="2600" dirty="0" smtClean="0">
                <a:solidFill>
                  <a:srgbClr val="FFFF00"/>
                </a:solidFill>
              </a:rPr>
              <a:t>Ph. D in Physiology and Family Counseling</a:t>
            </a:r>
          </a:p>
          <a:p>
            <a:pPr eaLnBrk="1" fontAlgn="auto" hangingPunct="1">
              <a:spcAft>
                <a:spcPts val="0"/>
              </a:spcAft>
              <a:buFont typeface="Arial" pitchFamily="34" charset="0"/>
              <a:buChar char="•"/>
              <a:defRPr/>
            </a:pPr>
            <a:r>
              <a:rPr lang="en-US" sz="2600" dirty="0" smtClean="0">
                <a:solidFill>
                  <a:srgbClr val="FFFF00"/>
                </a:solidFill>
              </a:rPr>
              <a:t>Author of 15 books, inc </a:t>
            </a:r>
            <a:r>
              <a:rPr lang="en-US" sz="2600" i="1" dirty="0" smtClean="0">
                <a:solidFill>
                  <a:srgbClr val="FFFF00"/>
                </a:solidFill>
              </a:rPr>
              <a:t>The Proper Care and Feeding of Husbands</a:t>
            </a:r>
          </a:p>
          <a:p>
            <a:pPr eaLnBrk="1" fontAlgn="auto" hangingPunct="1">
              <a:spcAft>
                <a:spcPts val="0"/>
              </a:spcAft>
              <a:buFont typeface="Arial" pitchFamily="34" charset="0"/>
              <a:buChar char="•"/>
              <a:defRPr/>
            </a:pPr>
            <a:endParaRPr lang="en-US" sz="2600" dirty="0">
              <a:solidFill>
                <a:srgbClr val="FFFF00"/>
              </a:solidFill>
            </a:endParaRPr>
          </a:p>
        </p:txBody>
      </p:sp>
      <p:sp>
        <p:nvSpPr>
          <p:cNvPr id="38917" name="Text Placeholder 6"/>
          <p:cNvSpPr>
            <a:spLocks noGrp="1"/>
          </p:cNvSpPr>
          <p:nvPr>
            <p:ph type="body" sz="quarter" idx="3"/>
          </p:nvPr>
        </p:nvSpPr>
        <p:spPr>
          <a:xfrm>
            <a:off x="4572000" y="1295400"/>
            <a:ext cx="3886200" cy="639763"/>
          </a:xfrm>
        </p:spPr>
        <p:txBody>
          <a:bodyPr/>
          <a:lstStyle/>
          <a:p>
            <a:pPr algn="ctr" eaLnBrk="1" hangingPunct="1"/>
            <a:r>
              <a:rPr lang="en-US" sz="2800" b="0" smtClean="0">
                <a:solidFill>
                  <a:srgbClr val="FFFF00"/>
                </a:solidFill>
              </a:rPr>
              <a:t>Dr. Jean Twenge</a:t>
            </a:r>
          </a:p>
        </p:txBody>
      </p:sp>
      <p:sp>
        <p:nvSpPr>
          <p:cNvPr id="8" name="Content Placeholder 7"/>
          <p:cNvSpPr>
            <a:spLocks noGrp="1"/>
          </p:cNvSpPr>
          <p:nvPr>
            <p:ph sz="quarter" idx="4"/>
          </p:nvPr>
        </p:nvSpPr>
        <p:spPr>
          <a:xfrm>
            <a:off x="4648200" y="4267200"/>
            <a:ext cx="4041775" cy="1935163"/>
          </a:xfrm>
        </p:spPr>
        <p:txBody>
          <a:bodyPr rtlCol="0">
            <a:normAutofit fontScale="85000" lnSpcReduction="10000"/>
          </a:bodyPr>
          <a:lstStyle/>
          <a:p>
            <a:pPr eaLnBrk="1" fontAlgn="auto" hangingPunct="1">
              <a:spcAft>
                <a:spcPts val="0"/>
              </a:spcAft>
              <a:buFont typeface="Arial" pitchFamily="34" charset="0"/>
              <a:buChar char="•"/>
              <a:defRPr/>
            </a:pPr>
            <a:r>
              <a:rPr lang="en-US" dirty="0" smtClean="0">
                <a:solidFill>
                  <a:srgbClr val="FFFF00"/>
                </a:solidFill>
              </a:rPr>
              <a:t>Ph. D and Professor of Psychology at San Diego State University</a:t>
            </a:r>
          </a:p>
          <a:p>
            <a:pPr eaLnBrk="1" fontAlgn="auto" hangingPunct="1">
              <a:spcAft>
                <a:spcPts val="0"/>
              </a:spcAft>
              <a:buFont typeface="Arial" pitchFamily="34" charset="0"/>
              <a:buChar char="•"/>
              <a:defRPr/>
            </a:pPr>
            <a:r>
              <a:rPr lang="en-US" dirty="0" smtClean="0">
                <a:solidFill>
                  <a:srgbClr val="FFFF00"/>
                </a:solidFill>
              </a:rPr>
              <a:t>Author of 40 scientific  articles</a:t>
            </a:r>
          </a:p>
          <a:p>
            <a:pPr eaLnBrk="1" fontAlgn="auto" hangingPunct="1">
              <a:spcAft>
                <a:spcPts val="0"/>
              </a:spcAft>
              <a:buFont typeface="Arial" pitchFamily="34" charset="0"/>
              <a:buChar char="•"/>
              <a:defRPr/>
            </a:pPr>
            <a:r>
              <a:rPr lang="en-US" dirty="0" smtClean="0">
                <a:solidFill>
                  <a:srgbClr val="FFFF00"/>
                </a:solidFill>
              </a:rPr>
              <a:t>National media appearances</a:t>
            </a:r>
          </a:p>
          <a:p>
            <a:pPr eaLnBrk="1" fontAlgn="auto" hangingPunct="1">
              <a:spcAft>
                <a:spcPts val="0"/>
              </a:spcAft>
              <a:buFont typeface="Arial" pitchFamily="34" charset="0"/>
              <a:buChar char="•"/>
              <a:defRPr/>
            </a:pPr>
            <a:r>
              <a:rPr lang="en-US" dirty="0" smtClean="0">
                <a:solidFill>
                  <a:srgbClr val="FFFF00"/>
                </a:solidFill>
              </a:rPr>
              <a:t>Author of </a:t>
            </a:r>
            <a:r>
              <a:rPr lang="en-US" i="1" dirty="0" smtClean="0">
                <a:solidFill>
                  <a:srgbClr val="FFFF00"/>
                </a:solidFill>
              </a:rPr>
              <a:t>Generation Me </a:t>
            </a:r>
            <a:r>
              <a:rPr lang="en-US" dirty="0" smtClean="0">
                <a:solidFill>
                  <a:srgbClr val="FFFF00"/>
                </a:solidFill>
              </a:rPr>
              <a:t>and </a:t>
            </a:r>
            <a:r>
              <a:rPr lang="en-US" i="1" dirty="0" smtClean="0">
                <a:solidFill>
                  <a:srgbClr val="FFFF00"/>
                </a:solidFill>
              </a:rPr>
              <a:t>The Narcissism Epidemic</a:t>
            </a:r>
            <a:endParaRPr lang="en-US" i="1" dirty="0">
              <a:solidFill>
                <a:srgbClr val="FFFF00"/>
              </a:solidFill>
            </a:endParaRPr>
          </a:p>
        </p:txBody>
      </p:sp>
      <p:pic>
        <p:nvPicPr>
          <p:cNvPr id="38919" name="Picture 4"/>
          <p:cNvPicPr>
            <a:picLocks noChangeAspect="1" noChangeArrowheads="1"/>
          </p:cNvPicPr>
          <p:nvPr/>
        </p:nvPicPr>
        <p:blipFill>
          <a:blip r:embed="rId2"/>
          <a:srcRect/>
          <a:stretch>
            <a:fillRect/>
          </a:stretch>
        </p:blipFill>
        <p:spPr bwMode="auto">
          <a:xfrm>
            <a:off x="1978025" y="2082800"/>
            <a:ext cx="1222375" cy="1905000"/>
          </a:xfrm>
          <a:prstGeom prst="rect">
            <a:avLst/>
          </a:prstGeom>
          <a:noFill/>
          <a:ln w="9525">
            <a:noFill/>
            <a:miter lim="800000"/>
            <a:headEnd/>
            <a:tailEnd/>
          </a:ln>
        </p:spPr>
      </p:pic>
      <p:pic>
        <p:nvPicPr>
          <p:cNvPr id="38920" name="Picture 9"/>
          <p:cNvPicPr>
            <a:picLocks noChangeAspect="1" noChangeArrowheads="1"/>
          </p:cNvPicPr>
          <p:nvPr/>
        </p:nvPicPr>
        <p:blipFill>
          <a:blip r:embed="rId3"/>
          <a:srcRect/>
          <a:stretch>
            <a:fillRect/>
          </a:stretch>
        </p:blipFill>
        <p:spPr bwMode="auto">
          <a:xfrm>
            <a:off x="5867400" y="2057400"/>
            <a:ext cx="1427163" cy="19050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3"/>
          <p:cNvSpPr>
            <a:spLocks noGrp="1"/>
          </p:cNvSpPr>
          <p:nvPr>
            <p:ph type="title"/>
          </p:nvPr>
        </p:nvSpPr>
        <p:spPr>
          <a:xfrm>
            <a:off x="457200" y="381000"/>
            <a:ext cx="8229600" cy="990600"/>
          </a:xfrm>
        </p:spPr>
        <p:txBody>
          <a:bodyPr/>
          <a:lstStyle/>
          <a:p>
            <a:pPr eaLnBrk="1" hangingPunct="1"/>
            <a:r>
              <a:rPr lang="en-US" sz="3800" smtClean="0">
                <a:solidFill>
                  <a:srgbClr val="FFFF00"/>
                </a:solidFill>
              </a:rPr>
              <a:t>Nationally Renowned Experts</a:t>
            </a:r>
          </a:p>
        </p:txBody>
      </p:sp>
      <p:sp>
        <p:nvSpPr>
          <p:cNvPr id="39939" name="Text Placeholder 4"/>
          <p:cNvSpPr>
            <a:spLocks noGrp="1"/>
          </p:cNvSpPr>
          <p:nvPr>
            <p:ph type="body" idx="1"/>
          </p:nvPr>
        </p:nvSpPr>
        <p:spPr>
          <a:xfrm>
            <a:off x="457200" y="1295400"/>
            <a:ext cx="4040188" cy="533400"/>
          </a:xfrm>
        </p:spPr>
        <p:txBody>
          <a:bodyPr/>
          <a:lstStyle/>
          <a:p>
            <a:pPr algn="ctr" eaLnBrk="1" hangingPunct="1"/>
            <a:r>
              <a:rPr lang="en-US" sz="2800" b="0" smtClean="0">
                <a:solidFill>
                  <a:srgbClr val="FFFF00"/>
                </a:solidFill>
              </a:rPr>
              <a:t>Professor David G. Myer</a:t>
            </a:r>
          </a:p>
        </p:txBody>
      </p:sp>
      <p:sp>
        <p:nvSpPr>
          <p:cNvPr id="39940" name="Content Placeholder 5"/>
          <p:cNvSpPr>
            <a:spLocks noGrp="1"/>
          </p:cNvSpPr>
          <p:nvPr>
            <p:ph sz="half" idx="2"/>
          </p:nvPr>
        </p:nvSpPr>
        <p:spPr>
          <a:xfrm>
            <a:off x="457200" y="4038600"/>
            <a:ext cx="4040188" cy="2286000"/>
          </a:xfrm>
        </p:spPr>
        <p:txBody>
          <a:bodyPr/>
          <a:lstStyle/>
          <a:p>
            <a:pPr eaLnBrk="1" hangingPunct="1"/>
            <a:r>
              <a:rPr lang="en-US" sz="1700" smtClean="0">
                <a:solidFill>
                  <a:srgbClr val="FFFF00"/>
                </a:solidFill>
              </a:rPr>
              <a:t>Author of </a:t>
            </a:r>
            <a:r>
              <a:rPr lang="en-US" sz="1700" i="1" smtClean="0">
                <a:solidFill>
                  <a:srgbClr val="FFFF00"/>
                </a:solidFill>
              </a:rPr>
              <a:t>The Pursuit of Happiness </a:t>
            </a:r>
            <a:r>
              <a:rPr lang="en-US" sz="1700" smtClean="0">
                <a:solidFill>
                  <a:srgbClr val="FFFF00"/>
                </a:solidFill>
              </a:rPr>
              <a:t>and </a:t>
            </a:r>
            <a:r>
              <a:rPr lang="en-US" sz="1700" i="1" smtClean="0">
                <a:solidFill>
                  <a:srgbClr val="FFFF00"/>
                </a:solidFill>
              </a:rPr>
              <a:t>The American Paradox: Spiritual Hunger in an Age of Plenty</a:t>
            </a:r>
            <a:endParaRPr lang="en-US" sz="1700" smtClean="0">
              <a:solidFill>
                <a:srgbClr val="FFFF00"/>
              </a:solidFill>
            </a:endParaRPr>
          </a:p>
          <a:p>
            <a:pPr eaLnBrk="1" hangingPunct="1"/>
            <a:r>
              <a:rPr lang="en-US" sz="1700" smtClean="0">
                <a:solidFill>
                  <a:srgbClr val="FFFF00"/>
                </a:solidFill>
              </a:rPr>
              <a:t>Prof of Psychology at Hope College</a:t>
            </a:r>
          </a:p>
          <a:p>
            <a:pPr eaLnBrk="1" hangingPunct="1"/>
            <a:r>
              <a:rPr lang="en-US" sz="1700" smtClean="0">
                <a:solidFill>
                  <a:srgbClr val="FFFF00"/>
                </a:solidFill>
              </a:rPr>
              <a:t>Published in </a:t>
            </a:r>
            <a:r>
              <a:rPr lang="en-US" sz="1700" i="1" smtClean="0">
                <a:solidFill>
                  <a:srgbClr val="FFFF00"/>
                </a:solidFill>
              </a:rPr>
              <a:t>American Psychologist</a:t>
            </a:r>
            <a:r>
              <a:rPr lang="en-US" sz="1700" smtClean="0">
                <a:solidFill>
                  <a:srgbClr val="FFFF00"/>
                </a:solidFill>
              </a:rPr>
              <a:t> and </a:t>
            </a:r>
            <a:r>
              <a:rPr lang="en-US" sz="1700" i="1" smtClean="0">
                <a:solidFill>
                  <a:srgbClr val="FFFF00"/>
                </a:solidFill>
              </a:rPr>
              <a:t>Psychological Science</a:t>
            </a:r>
            <a:r>
              <a:rPr lang="en-US" sz="1700" smtClean="0">
                <a:solidFill>
                  <a:srgbClr val="FFFF00"/>
                </a:solidFill>
              </a:rPr>
              <a:t>.</a:t>
            </a:r>
          </a:p>
          <a:p>
            <a:pPr eaLnBrk="1" hangingPunct="1"/>
            <a:r>
              <a:rPr lang="en-US" sz="1700" smtClean="0">
                <a:solidFill>
                  <a:srgbClr val="FFFF00"/>
                </a:solidFill>
              </a:rPr>
              <a:t>Recipient of 2011 American Academy of Audiology Presidential Award</a:t>
            </a:r>
          </a:p>
        </p:txBody>
      </p:sp>
      <p:sp>
        <p:nvSpPr>
          <p:cNvPr id="39941" name="Text Placeholder 6"/>
          <p:cNvSpPr>
            <a:spLocks noGrp="1"/>
          </p:cNvSpPr>
          <p:nvPr>
            <p:ph type="body" sz="quarter" idx="3"/>
          </p:nvPr>
        </p:nvSpPr>
        <p:spPr>
          <a:xfrm>
            <a:off x="4572000" y="1295400"/>
            <a:ext cx="3886200" cy="533400"/>
          </a:xfrm>
        </p:spPr>
        <p:txBody>
          <a:bodyPr/>
          <a:lstStyle/>
          <a:p>
            <a:pPr algn="ctr" eaLnBrk="1" hangingPunct="1"/>
            <a:r>
              <a:rPr lang="en-US" sz="2800" b="0" smtClean="0">
                <a:solidFill>
                  <a:srgbClr val="FFFF00"/>
                </a:solidFill>
              </a:rPr>
              <a:t>Author Lori Gottlieb</a:t>
            </a:r>
          </a:p>
        </p:txBody>
      </p:sp>
      <p:sp>
        <p:nvSpPr>
          <p:cNvPr id="39942" name="Content Placeholder 7"/>
          <p:cNvSpPr>
            <a:spLocks noGrp="1"/>
          </p:cNvSpPr>
          <p:nvPr>
            <p:ph sz="quarter" idx="4"/>
          </p:nvPr>
        </p:nvSpPr>
        <p:spPr>
          <a:xfrm>
            <a:off x="4648200" y="4114800"/>
            <a:ext cx="4041775" cy="2209800"/>
          </a:xfrm>
        </p:spPr>
        <p:txBody>
          <a:bodyPr/>
          <a:lstStyle/>
          <a:p>
            <a:pPr eaLnBrk="1" hangingPunct="1"/>
            <a:r>
              <a:rPr lang="en-US" sz="1800" smtClean="0">
                <a:solidFill>
                  <a:srgbClr val="FFFF00"/>
                </a:solidFill>
              </a:rPr>
              <a:t>Bestselling Author of </a:t>
            </a:r>
            <a:r>
              <a:rPr lang="en-US" sz="1800" i="1" smtClean="0">
                <a:solidFill>
                  <a:srgbClr val="FFFF00"/>
                </a:solidFill>
              </a:rPr>
              <a:t>Marry Him: The Case for Settling for Mr. Good Enough</a:t>
            </a:r>
          </a:p>
          <a:p>
            <a:pPr eaLnBrk="1" hangingPunct="1"/>
            <a:r>
              <a:rPr lang="en-US" sz="1800" smtClean="0">
                <a:solidFill>
                  <a:srgbClr val="FFFF00"/>
                </a:solidFill>
              </a:rPr>
              <a:t>Appeared on The Today Show, Good Morning America, The Early Show, CNN, Dr. Phil, Inside Edition, Entertainment Tonight, CNBC, Oprah Radio, and NPR's "Talk of the Nation."</a:t>
            </a:r>
          </a:p>
        </p:txBody>
      </p:sp>
      <p:pic>
        <p:nvPicPr>
          <p:cNvPr id="39943" name="Picture 2"/>
          <p:cNvPicPr>
            <a:picLocks noChangeAspect="1" noChangeArrowheads="1"/>
          </p:cNvPicPr>
          <p:nvPr/>
        </p:nvPicPr>
        <p:blipFill>
          <a:blip r:embed="rId2"/>
          <a:srcRect/>
          <a:stretch>
            <a:fillRect/>
          </a:stretch>
        </p:blipFill>
        <p:spPr bwMode="auto">
          <a:xfrm>
            <a:off x="1612900" y="2074863"/>
            <a:ext cx="1600200" cy="1760537"/>
          </a:xfrm>
          <a:prstGeom prst="rect">
            <a:avLst/>
          </a:prstGeom>
          <a:noFill/>
          <a:ln w="9525">
            <a:noFill/>
            <a:miter lim="800000"/>
            <a:headEnd/>
            <a:tailEnd/>
          </a:ln>
        </p:spPr>
      </p:pic>
      <p:pic>
        <p:nvPicPr>
          <p:cNvPr id="39944" name="Picture 4"/>
          <p:cNvPicPr>
            <a:picLocks noChangeAspect="1" noChangeArrowheads="1"/>
          </p:cNvPicPr>
          <p:nvPr/>
        </p:nvPicPr>
        <p:blipFill>
          <a:blip r:embed="rId3"/>
          <a:srcRect/>
          <a:stretch>
            <a:fillRect/>
          </a:stretch>
        </p:blipFill>
        <p:spPr bwMode="auto">
          <a:xfrm>
            <a:off x="5613400" y="2032000"/>
            <a:ext cx="1828800" cy="18288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6"/>
          <p:cNvSpPr>
            <a:spLocks noGrp="1"/>
          </p:cNvSpPr>
          <p:nvPr>
            <p:ph type="title"/>
          </p:nvPr>
        </p:nvSpPr>
        <p:spPr/>
        <p:txBody>
          <a:bodyPr/>
          <a:lstStyle/>
          <a:p>
            <a:pPr eaLnBrk="1" hangingPunct="1"/>
            <a:r>
              <a:rPr lang="en-US" sz="3800" smtClean="0">
                <a:solidFill>
                  <a:srgbClr val="FFFF00"/>
                </a:solidFill>
              </a:rPr>
              <a:t>The Narcissism Epidemic in America</a:t>
            </a:r>
          </a:p>
        </p:txBody>
      </p:sp>
      <p:sp>
        <p:nvSpPr>
          <p:cNvPr id="40963" name="Content Placeholder 7"/>
          <p:cNvSpPr>
            <a:spLocks noGrp="1"/>
          </p:cNvSpPr>
          <p:nvPr>
            <p:ph idx="1"/>
          </p:nvPr>
        </p:nvSpPr>
        <p:spPr>
          <a:xfrm>
            <a:off x="381000" y="1524000"/>
            <a:ext cx="8305800" cy="4678363"/>
          </a:xfrm>
        </p:spPr>
        <p:txBody>
          <a:bodyPr/>
          <a:lstStyle/>
          <a:p>
            <a:pPr eaLnBrk="1" hangingPunct="1">
              <a:buFont typeface="Arial" charset="0"/>
              <a:buNone/>
            </a:pPr>
            <a:r>
              <a:rPr lang="en-US" sz="2300" smtClean="0">
                <a:solidFill>
                  <a:srgbClr val="FFFF00"/>
                </a:solidFill>
              </a:rPr>
              <a:t>	The aforementioned experts have written many books and done extensive research which concludes the following:</a:t>
            </a:r>
          </a:p>
          <a:p>
            <a:pPr eaLnBrk="1" hangingPunct="1"/>
            <a:r>
              <a:rPr lang="en-US" sz="2300" smtClean="0">
                <a:solidFill>
                  <a:srgbClr val="FFFF00"/>
                </a:solidFill>
              </a:rPr>
              <a:t>Narcissism and an over-inflated sense of entitlement have greatly eroded relationships and marriages in America, leading to high divorce rates of 50-60 percent.</a:t>
            </a:r>
          </a:p>
          <a:p>
            <a:pPr eaLnBrk="1" hangingPunct="1"/>
            <a:r>
              <a:rPr lang="en-US" sz="2300" smtClean="0">
                <a:solidFill>
                  <a:srgbClr val="FFFF00"/>
                </a:solidFill>
              </a:rPr>
              <a:t>Gen X and Yers are raised with excessive self-esteem “pumping”, which leads to unrealistic expectations and disappointment.</a:t>
            </a:r>
          </a:p>
          <a:p>
            <a:pPr eaLnBrk="1" hangingPunct="1"/>
            <a:r>
              <a:rPr lang="en-US" sz="2300" smtClean="0">
                <a:solidFill>
                  <a:srgbClr val="FFFF00"/>
                </a:solidFill>
              </a:rPr>
              <a:t>The Narcissism Epidemic has affected women far more than men. (Men are less suggestible to culture/media influence)</a:t>
            </a:r>
          </a:p>
          <a:p>
            <a:pPr eaLnBrk="1" hangingPunct="1"/>
            <a:r>
              <a:rPr lang="en-US" sz="2300" smtClean="0">
                <a:solidFill>
                  <a:srgbClr val="FFFF00"/>
                </a:solidFill>
              </a:rPr>
              <a:t>Women initiate the majority of divorces in America (70%), but not usually because their husbands were abusive or unfaithful, but rather, because they felt that they had “outgrown” him.</a:t>
            </a:r>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ctrTitle"/>
          </p:nvPr>
        </p:nvSpPr>
        <p:spPr>
          <a:xfrm>
            <a:off x="685800" y="2209800"/>
            <a:ext cx="7772400" cy="1470025"/>
          </a:xfrm>
        </p:spPr>
        <p:txBody>
          <a:bodyPr/>
          <a:lstStyle/>
          <a:p>
            <a:pPr eaLnBrk="1" hangingPunct="1"/>
            <a:r>
              <a:rPr lang="en-US" sz="4200" smtClean="0">
                <a:solidFill>
                  <a:srgbClr val="FFFF00"/>
                </a:solidFill>
              </a:rPr>
              <a:t>Key Points of the Happier Abroad Movement</a:t>
            </a:r>
          </a:p>
        </p:txBody>
      </p:sp>
      <p:sp>
        <p:nvSpPr>
          <p:cNvPr id="5123" name="Subtitle 4"/>
          <p:cNvSpPr>
            <a:spLocks noGrp="1"/>
          </p:cNvSpPr>
          <p:nvPr>
            <p:ph type="subTitle" idx="1"/>
          </p:nvPr>
        </p:nvSpPr>
        <p:spPr>
          <a:xfrm>
            <a:off x="1371600" y="4191000"/>
            <a:ext cx="6400800" cy="1524000"/>
          </a:xfrm>
        </p:spPr>
        <p:txBody>
          <a:bodyPr/>
          <a:lstStyle/>
          <a:p>
            <a:pPr eaLnBrk="1" hangingPunct="1"/>
            <a:r>
              <a:rPr lang="en-US" smtClean="0">
                <a:solidFill>
                  <a:srgbClr val="FFFF00"/>
                </a:solidFill>
              </a:rPr>
              <a:t>Presented by Winston Wu</a:t>
            </a:r>
          </a:p>
        </p:txBody>
      </p:sp>
    </p:spTree>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6"/>
          <p:cNvSpPr>
            <a:spLocks noGrp="1"/>
          </p:cNvSpPr>
          <p:nvPr>
            <p:ph type="title"/>
          </p:nvPr>
        </p:nvSpPr>
        <p:spPr/>
        <p:txBody>
          <a:bodyPr/>
          <a:lstStyle/>
          <a:p>
            <a:pPr eaLnBrk="1" hangingPunct="1"/>
            <a:r>
              <a:rPr lang="en-US" sz="3800" smtClean="0">
                <a:solidFill>
                  <a:srgbClr val="FFFF00"/>
                </a:solidFill>
              </a:rPr>
              <a:t>Why Divorce is High in America (1 of 3)</a:t>
            </a:r>
          </a:p>
        </p:txBody>
      </p:sp>
      <p:sp>
        <p:nvSpPr>
          <p:cNvPr id="41987" name="Content Placeholder 7"/>
          <p:cNvSpPr>
            <a:spLocks noGrp="1"/>
          </p:cNvSpPr>
          <p:nvPr>
            <p:ph idx="1"/>
          </p:nvPr>
        </p:nvSpPr>
        <p:spPr>
          <a:xfrm>
            <a:off x="381000" y="1524000"/>
            <a:ext cx="8305800" cy="4678363"/>
          </a:xfrm>
        </p:spPr>
        <p:txBody>
          <a:bodyPr/>
          <a:lstStyle/>
          <a:p>
            <a:pPr eaLnBrk="1" hangingPunct="1">
              <a:buFont typeface="Arial" charset="0"/>
              <a:buNone/>
            </a:pPr>
            <a:r>
              <a:rPr lang="en-US" sz="2200" smtClean="0">
                <a:solidFill>
                  <a:srgbClr val="FFFF00"/>
                </a:solidFill>
              </a:rPr>
              <a:t>	“Today’s more divorce-accepting attitudes contribute to the decline of marital satisfaction. The belief that an unrewarding marriage should be jettisoned may lead some people to invest less time in their marriages and make fewer attempts to resolve marital disagreements. Thus greater freedom to leave unsatisfying marriages may ironically increase the likelihood of marriages becoming unsatisfying. Divorce acceptance feeds marital unhappiness which feeds divorce. Americans are much less likely today than a generation ago to marry and live happily ever after. More often than not , sad to say, our initial euphoria mutates into a cold, loveless truce or worse. We should challenge radical individualism’s view that marriage is a disposable relationship.” (David G. Myer, The American Paradox, pg 45-46) </a:t>
            </a:r>
          </a:p>
        </p:txBody>
      </p:sp>
    </p:spTree>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6"/>
          <p:cNvSpPr>
            <a:spLocks noGrp="1"/>
          </p:cNvSpPr>
          <p:nvPr>
            <p:ph type="title"/>
          </p:nvPr>
        </p:nvSpPr>
        <p:spPr/>
        <p:txBody>
          <a:bodyPr/>
          <a:lstStyle/>
          <a:p>
            <a:pPr eaLnBrk="1" hangingPunct="1"/>
            <a:r>
              <a:rPr lang="en-US" sz="3800" smtClean="0">
                <a:solidFill>
                  <a:srgbClr val="FFFF00"/>
                </a:solidFill>
              </a:rPr>
              <a:t>Why Divorce is High in America (2 of 3)</a:t>
            </a:r>
          </a:p>
        </p:txBody>
      </p:sp>
      <p:sp>
        <p:nvSpPr>
          <p:cNvPr id="43011" name="Content Placeholder 7"/>
          <p:cNvSpPr>
            <a:spLocks noGrp="1"/>
          </p:cNvSpPr>
          <p:nvPr>
            <p:ph idx="1"/>
          </p:nvPr>
        </p:nvSpPr>
        <p:spPr>
          <a:xfrm>
            <a:off x="381000" y="1524000"/>
            <a:ext cx="8305800" cy="4678363"/>
          </a:xfrm>
        </p:spPr>
        <p:txBody>
          <a:bodyPr/>
          <a:lstStyle/>
          <a:p>
            <a:pPr>
              <a:buFont typeface="Arial" charset="0"/>
              <a:buNone/>
            </a:pPr>
            <a:r>
              <a:rPr lang="en-US" sz="2300" smtClean="0">
                <a:solidFill>
                  <a:srgbClr val="FFFF00"/>
                </a:solidFill>
              </a:rPr>
              <a:t>	“Individualists also </a:t>
            </a:r>
            <a:r>
              <a:rPr lang="en-US" sz="2300" u="sng" smtClean="0">
                <a:solidFill>
                  <a:srgbClr val="FFFF00"/>
                </a:solidFill>
              </a:rPr>
              <a:t>feel more frustration</a:t>
            </a:r>
            <a:r>
              <a:rPr lang="en-US" sz="2300" smtClean="0">
                <a:solidFill>
                  <a:srgbClr val="FFFF00"/>
                </a:solidFill>
              </a:rPr>
              <a:t> with their marriages: they criticize their partners more severely and </a:t>
            </a:r>
            <a:r>
              <a:rPr lang="en-US" sz="2300" u="sng" smtClean="0">
                <a:solidFill>
                  <a:srgbClr val="FFFF00"/>
                </a:solidFill>
              </a:rPr>
              <a:t>express less marital happiness</a:t>
            </a:r>
            <a:r>
              <a:rPr lang="en-US" sz="2300" smtClean="0">
                <a:solidFill>
                  <a:srgbClr val="FFFF00"/>
                </a:solidFill>
              </a:rPr>
              <a:t>.” (David G. Myer, The American Paradox, pg 184)”</a:t>
            </a:r>
          </a:p>
          <a:p>
            <a:pPr>
              <a:buFont typeface="Arial" charset="0"/>
              <a:buNone/>
            </a:pPr>
            <a:endParaRPr lang="en-US" sz="2300" smtClean="0">
              <a:solidFill>
                <a:srgbClr val="FFFF00"/>
              </a:solidFill>
            </a:endParaRPr>
          </a:p>
          <a:p>
            <a:pPr>
              <a:buFont typeface="Arial" charset="0"/>
              <a:buNone/>
            </a:pPr>
            <a:r>
              <a:rPr lang="en-US" sz="2300" smtClean="0">
                <a:solidFill>
                  <a:srgbClr val="FFFF00"/>
                </a:solidFill>
              </a:rPr>
              <a:t> 	“There is evidence that women with traditional sex role attitudes are indeed less likely to divorce than those with feminists attitudes.” (David G. Myer, The American Paradox, pg 45-46) </a:t>
            </a:r>
          </a:p>
          <a:p>
            <a:pPr>
              <a:buFont typeface="Arial" charset="0"/>
              <a:buNone/>
            </a:pPr>
            <a:endParaRPr lang="en-US" sz="2300" smtClean="0">
              <a:solidFill>
                <a:srgbClr val="FFFF00"/>
              </a:solidFill>
            </a:endParaRPr>
          </a:p>
          <a:p>
            <a:pPr>
              <a:buFont typeface="Arial" charset="0"/>
              <a:buNone/>
            </a:pPr>
            <a:r>
              <a:rPr lang="en-US" sz="2300" smtClean="0">
                <a:solidFill>
                  <a:srgbClr val="FFFF00"/>
                </a:solidFill>
              </a:rPr>
              <a:t>	“Now (in America) most people consider it completely </a:t>
            </a:r>
            <a:r>
              <a:rPr lang="en-US" sz="2300" u="sng" smtClean="0">
                <a:solidFill>
                  <a:srgbClr val="FFFF00"/>
                </a:solidFill>
              </a:rPr>
              <a:t>acceptable to divorce</a:t>
            </a:r>
            <a:r>
              <a:rPr lang="en-US" sz="2300" smtClean="0">
                <a:solidFill>
                  <a:srgbClr val="FFFF00"/>
                </a:solidFill>
              </a:rPr>
              <a:t> if you are unhappy…” (Jean Twenge, Generation Me, pg 25)</a:t>
            </a:r>
          </a:p>
        </p:txBody>
      </p:sp>
    </p:spTree>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6"/>
          <p:cNvSpPr>
            <a:spLocks noGrp="1"/>
          </p:cNvSpPr>
          <p:nvPr>
            <p:ph type="title"/>
          </p:nvPr>
        </p:nvSpPr>
        <p:spPr/>
        <p:txBody>
          <a:bodyPr/>
          <a:lstStyle/>
          <a:p>
            <a:pPr eaLnBrk="1" hangingPunct="1"/>
            <a:r>
              <a:rPr lang="en-US" sz="3800" smtClean="0">
                <a:solidFill>
                  <a:srgbClr val="FFFF00"/>
                </a:solidFill>
              </a:rPr>
              <a:t>Why Divorce is High in America (3 of 3)</a:t>
            </a:r>
          </a:p>
        </p:txBody>
      </p:sp>
      <p:sp>
        <p:nvSpPr>
          <p:cNvPr id="44035" name="Content Placeholder 7"/>
          <p:cNvSpPr>
            <a:spLocks noGrp="1"/>
          </p:cNvSpPr>
          <p:nvPr>
            <p:ph idx="1"/>
          </p:nvPr>
        </p:nvSpPr>
        <p:spPr>
          <a:xfrm>
            <a:off x="381000" y="1524000"/>
            <a:ext cx="8305800" cy="4678363"/>
          </a:xfrm>
        </p:spPr>
        <p:txBody>
          <a:bodyPr/>
          <a:lstStyle/>
          <a:p>
            <a:r>
              <a:rPr lang="en-US" sz="2500" smtClean="0">
                <a:solidFill>
                  <a:srgbClr val="FFFF00"/>
                </a:solidFill>
              </a:rPr>
              <a:t>The aforementioned expert assessments explain, at least in part, why there is such a high divorce rate in America of 50-60 percent. </a:t>
            </a:r>
          </a:p>
          <a:p>
            <a:r>
              <a:rPr lang="en-US" sz="2500" smtClean="0">
                <a:solidFill>
                  <a:srgbClr val="FFFF00"/>
                </a:solidFill>
              </a:rPr>
              <a:t>Thus it is riskier to marry someone from an individualistic culture such as America. </a:t>
            </a:r>
          </a:p>
          <a:p>
            <a:r>
              <a:rPr lang="en-US" sz="2500" smtClean="0">
                <a:solidFill>
                  <a:srgbClr val="FFFF00"/>
                </a:solidFill>
              </a:rPr>
              <a:t>However, Foreign women come from non-individualistic cultures where marriage is valued and they will do anything to keep the marriage together.</a:t>
            </a:r>
          </a:p>
          <a:p>
            <a:r>
              <a:rPr lang="en-US" sz="2500" smtClean="0">
                <a:solidFill>
                  <a:srgbClr val="FFFF00"/>
                </a:solidFill>
              </a:rPr>
              <a:t>In the next section we will support and demonstrate this from USCIS Statistics and Surveys.</a:t>
            </a:r>
          </a:p>
        </p:txBody>
      </p:sp>
    </p:spTree>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6"/>
          <p:cNvSpPr>
            <a:spLocks noGrp="1"/>
          </p:cNvSpPr>
          <p:nvPr>
            <p:ph type="title"/>
          </p:nvPr>
        </p:nvSpPr>
        <p:spPr/>
        <p:txBody>
          <a:bodyPr/>
          <a:lstStyle/>
          <a:p>
            <a:pPr eaLnBrk="1" hangingPunct="1"/>
            <a:r>
              <a:rPr lang="en-US" sz="4000" smtClean="0">
                <a:solidFill>
                  <a:srgbClr val="FFFF00"/>
                </a:solidFill>
              </a:rPr>
              <a:t>USCIS Statistics and Surveys (1 of 3)</a:t>
            </a:r>
          </a:p>
        </p:txBody>
      </p:sp>
      <p:sp>
        <p:nvSpPr>
          <p:cNvPr id="8" name="Content Placeholder 7"/>
          <p:cNvSpPr>
            <a:spLocks noGrp="1"/>
          </p:cNvSpPr>
          <p:nvPr>
            <p:ph idx="1"/>
          </p:nvPr>
        </p:nvSpPr>
        <p:spPr>
          <a:xfrm>
            <a:off x="381000" y="1600200"/>
            <a:ext cx="8305800" cy="4678363"/>
          </a:xfrm>
        </p:spPr>
        <p:txBody>
          <a:bodyPr rtlCol="0">
            <a:normAutofit fontScale="92500" lnSpcReduction="20000"/>
          </a:bodyPr>
          <a:lstStyle/>
          <a:p>
            <a:pPr eaLnBrk="1" fontAlgn="auto" hangingPunct="1">
              <a:spcAft>
                <a:spcPts val="0"/>
              </a:spcAft>
              <a:buFont typeface="Arial" charset="0"/>
              <a:buNone/>
              <a:defRPr/>
            </a:pPr>
            <a:r>
              <a:rPr lang="en-US" sz="2800" dirty="0" smtClean="0">
                <a:solidFill>
                  <a:srgbClr val="FFFF00"/>
                </a:solidFill>
              </a:rPr>
              <a:t>	20% divorce rate between American men and Foreign women vs. 50 - 60% US national divorce rate.</a:t>
            </a:r>
          </a:p>
          <a:p>
            <a:pPr eaLnBrk="1" fontAlgn="auto" hangingPunct="1">
              <a:spcAft>
                <a:spcPts val="0"/>
              </a:spcAft>
              <a:buFont typeface="Arial" pitchFamily="34" charset="0"/>
              <a:buChar char="•"/>
              <a:defRPr/>
            </a:pPr>
            <a:endParaRPr lang="en-US" sz="2800" dirty="0" smtClean="0">
              <a:solidFill>
                <a:srgbClr val="FFFF00"/>
              </a:solidFill>
            </a:endParaRPr>
          </a:p>
          <a:p>
            <a:pPr eaLnBrk="1" fontAlgn="auto" hangingPunct="1">
              <a:spcAft>
                <a:spcPts val="0"/>
              </a:spcAft>
              <a:buFont typeface="Arial" charset="0"/>
              <a:buNone/>
              <a:defRPr/>
            </a:pPr>
            <a:r>
              <a:rPr lang="en-US" sz="2800" i="1" dirty="0" smtClean="0">
                <a:solidFill>
                  <a:srgbClr val="FFFF00"/>
                </a:solidFill>
              </a:rPr>
              <a:t>	</a:t>
            </a:r>
            <a:r>
              <a:rPr lang="en-US" sz="2800" dirty="0" smtClean="0">
                <a:solidFill>
                  <a:srgbClr val="FFFF00"/>
                </a:solidFill>
              </a:rPr>
              <a:t>“It is interesting to note that, based largely on data provided by the agencies themselves (along with the Commission on Filipinos Overseas report cited above), marriages arranged through these services would appear to have a lower divorce rate than the nation as a whole, fully 80 percent of these marriages having lasted over the years for which reports are available.”</a:t>
            </a:r>
          </a:p>
          <a:p>
            <a:pPr eaLnBrk="1" fontAlgn="auto" hangingPunct="1">
              <a:spcAft>
                <a:spcPts val="0"/>
              </a:spcAft>
              <a:buFont typeface="Arial" charset="0"/>
              <a:buNone/>
              <a:defRPr/>
            </a:pPr>
            <a:endParaRPr lang="en-US" sz="2800" dirty="0" smtClean="0">
              <a:solidFill>
                <a:srgbClr val="FFFF00"/>
              </a:solidFill>
            </a:endParaRPr>
          </a:p>
          <a:p>
            <a:pPr eaLnBrk="1" fontAlgn="auto" hangingPunct="1">
              <a:spcAft>
                <a:spcPts val="0"/>
              </a:spcAft>
              <a:buFont typeface="Arial" charset="0"/>
              <a:buNone/>
              <a:defRPr/>
            </a:pPr>
            <a:r>
              <a:rPr lang="en-US" sz="2800" dirty="0" smtClean="0">
                <a:solidFill>
                  <a:srgbClr val="FFFF00"/>
                </a:solidFill>
              </a:rPr>
              <a:t>	- USCIS report, Robert J. </a:t>
            </a:r>
            <a:r>
              <a:rPr lang="en-US" sz="2800" dirty="0" err="1" smtClean="0">
                <a:solidFill>
                  <a:srgbClr val="FFFF00"/>
                </a:solidFill>
              </a:rPr>
              <a:t>Scholes</a:t>
            </a:r>
            <a:r>
              <a:rPr lang="en-US" sz="2800" dirty="0" smtClean="0">
                <a:solidFill>
                  <a:srgbClr val="FFFF00"/>
                </a:solidFill>
              </a:rPr>
              <a:t>, Ph. D and </a:t>
            </a:r>
            <a:r>
              <a:rPr lang="en-US" sz="2800" dirty="0" err="1" smtClean="0">
                <a:solidFill>
                  <a:srgbClr val="FFFF00"/>
                </a:solidFill>
              </a:rPr>
              <a:t>Anchalee</a:t>
            </a:r>
            <a:r>
              <a:rPr lang="en-US" sz="2800" dirty="0" smtClean="0">
                <a:solidFill>
                  <a:srgbClr val="FFFF00"/>
                </a:solidFill>
              </a:rPr>
              <a:t> </a:t>
            </a:r>
            <a:r>
              <a:rPr lang="en-US" sz="2800" dirty="0" err="1" smtClean="0">
                <a:solidFill>
                  <a:srgbClr val="FFFF00"/>
                </a:solidFill>
              </a:rPr>
              <a:t>Phataralaoha</a:t>
            </a:r>
            <a:r>
              <a:rPr lang="en-US" sz="2800" dirty="0" smtClean="0">
                <a:solidFill>
                  <a:srgbClr val="FFFF00"/>
                </a:solidFill>
              </a:rPr>
              <a:t>, MA</a:t>
            </a:r>
          </a:p>
        </p:txBody>
      </p:sp>
    </p:spTree>
  </p:cSld>
  <p:clrMapOvr>
    <a:masterClrMapping/>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6"/>
          <p:cNvSpPr>
            <a:spLocks noGrp="1"/>
          </p:cNvSpPr>
          <p:nvPr>
            <p:ph type="title"/>
          </p:nvPr>
        </p:nvSpPr>
        <p:spPr/>
        <p:txBody>
          <a:bodyPr/>
          <a:lstStyle/>
          <a:p>
            <a:pPr eaLnBrk="1" hangingPunct="1"/>
            <a:r>
              <a:rPr lang="en-US" sz="4000" smtClean="0">
                <a:solidFill>
                  <a:srgbClr val="FFFF00"/>
                </a:solidFill>
              </a:rPr>
              <a:t>USCIS Statistics and Surveys (2 of 3)</a:t>
            </a:r>
          </a:p>
        </p:txBody>
      </p:sp>
      <p:sp>
        <p:nvSpPr>
          <p:cNvPr id="46083" name="Content Placeholder 7"/>
          <p:cNvSpPr>
            <a:spLocks noGrp="1"/>
          </p:cNvSpPr>
          <p:nvPr>
            <p:ph idx="1"/>
          </p:nvPr>
        </p:nvSpPr>
        <p:spPr>
          <a:xfrm>
            <a:off x="381000" y="1524000"/>
            <a:ext cx="8305800" cy="4876800"/>
          </a:xfrm>
        </p:spPr>
        <p:txBody>
          <a:bodyPr/>
          <a:lstStyle/>
          <a:p>
            <a:pPr eaLnBrk="1" hangingPunct="1">
              <a:buFont typeface="Arial" charset="0"/>
              <a:buNone/>
            </a:pPr>
            <a:r>
              <a:rPr lang="en-US" sz="2100" smtClean="0">
                <a:solidFill>
                  <a:srgbClr val="FFFF00"/>
                </a:solidFill>
              </a:rPr>
              <a:t>	Foreign women are not seeking Western men for a green card or money, according to USCIS survey:</a:t>
            </a:r>
          </a:p>
          <a:p>
            <a:pPr eaLnBrk="1" hangingPunct="1">
              <a:buFont typeface="Arial" charset="0"/>
              <a:buNone/>
            </a:pPr>
            <a:endParaRPr lang="en-US" sz="2100" smtClean="0">
              <a:solidFill>
                <a:srgbClr val="FFFF00"/>
              </a:solidFill>
            </a:endParaRPr>
          </a:p>
          <a:p>
            <a:pPr eaLnBrk="1" hangingPunct="1">
              <a:buFont typeface="Arial" charset="0"/>
              <a:buNone/>
            </a:pPr>
            <a:r>
              <a:rPr lang="en-US" sz="2100" smtClean="0">
                <a:solidFill>
                  <a:srgbClr val="FFFF00"/>
                </a:solidFill>
              </a:rPr>
              <a:t>	“Why do foreign women want American husbands? Many sources suggest that these women are searching for a "better life" in terms of socio-economic factors--they do, for the most part, come from places in which jobs and educational opportunities for women are scarce and wages are low. However, when the women themselves are asked this question, the answer generally indicates an attraction to American men (they look like movie stars) and an aversion to native men. Americans, they say, make good husbands while Filipino (Thai/Indonesian/Russian/etc.) men do not. Americans are thought to be faithful to their wives, while the native men are cruel and run around with other women. True or not, this is the perception.”</a:t>
            </a:r>
          </a:p>
        </p:txBody>
      </p:sp>
    </p:spTree>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6"/>
          <p:cNvSpPr>
            <a:spLocks noGrp="1"/>
          </p:cNvSpPr>
          <p:nvPr>
            <p:ph type="title"/>
          </p:nvPr>
        </p:nvSpPr>
        <p:spPr/>
        <p:txBody>
          <a:bodyPr/>
          <a:lstStyle/>
          <a:p>
            <a:pPr eaLnBrk="1" hangingPunct="1"/>
            <a:r>
              <a:rPr lang="en-US" sz="4000" smtClean="0">
                <a:solidFill>
                  <a:srgbClr val="FFFF00"/>
                </a:solidFill>
              </a:rPr>
              <a:t>USCIS Statistics and Surveys (3 of 3)</a:t>
            </a:r>
          </a:p>
        </p:txBody>
      </p:sp>
      <p:sp>
        <p:nvSpPr>
          <p:cNvPr id="8" name="Content Placeholder 7"/>
          <p:cNvSpPr>
            <a:spLocks noGrp="1"/>
          </p:cNvSpPr>
          <p:nvPr>
            <p:ph idx="1"/>
          </p:nvPr>
        </p:nvSpPr>
        <p:spPr>
          <a:xfrm>
            <a:off x="381000" y="1600200"/>
            <a:ext cx="8305800" cy="4678363"/>
          </a:xfrm>
        </p:spPr>
        <p:txBody>
          <a:bodyPr rtlCol="0">
            <a:normAutofit fontScale="85000" lnSpcReduction="20000"/>
          </a:bodyPr>
          <a:lstStyle/>
          <a:p>
            <a:pPr eaLnBrk="1" fontAlgn="auto" hangingPunct="1">
              <a:spcAft>
                <a:spcPts val="0"/>
              </a:spcAft>
              <a:buFont typeface="Arial" charset="0"/>
              <a:buNone/>
              <a:defRPr/>
            </a:pPr>
            <a:r>
              <a:rPr lang="en-US" sz="2800" dirty="0" smtClean="0">
                <a:solidFill>
                  <a:srgbClr val="FFFF00"/>
                </a:solidFill>
              </a:rPr>
              <a:t>	USCIS study says most men who go abroad for love and marriage tend to be Highly Educated, Conservative, and Professionally Successful. (Not losers)</a:t>
            </a:r>
          </a:p>
          <a:p>
            <a:pPr eaLnBrk="1" fontAlgn="auto" hangingPunct="1">
              <a:spcAft>
                <a:spcPts val="0"/>
              </a:spcAft>
              <a:buFont typeface="Arial" charset="0"/>
              <a:buNone/>
              <a:defRPr/>
            </a:pPr>
            <a:endParaRPr lang="en-US" sz="2800" dirty="0" smtClean="0">
              <a:solidFill>
                <a:srgbClr val="FFFF00"/>
              </a:solidFill>
            </a:endParaRPr>
          </a:p>
          <a:p>
            <a:pPr eaLnBrk="1" fontAlgn="auto" hangingPunct="1">
              <a:spcAft>
                <a:spcPts val="0"/>
              </a:spcAft>
              <a:buFont typeface="Arial" charset="0"/>
              <a:buNone/>
              <a:defRPr/>
            </a:pPr>
            <a:r>
              <a:rPr lang="en-US" sz="2800" dirty="0" smtClean="0">
                <a:solidFill>
                  <a:srgbClr val="FFFF00"/>
                </a:solidFill>
              </a:rPr>
              <a:t>	“David </a:t>
            </a:r>
            <a:r>
              <a:rPr lang="en-US" sz="2800" dirty="0" err="1" smtClean="0">
                <a:solidFill>
                  <a:srgbClr val="FFFF00"/>
                </a:solidFill>
              </a:rPr>
              <a:t>Jedlicka</a:t>
            </a:r>
            <a:r>
              <a:rPr lang="en-US" sz="2800" dirty="0" smtClean="0">
                <a:solidFill>
                  <a:srgbClr val="FFFF00"/>
                </a:solidFill>
              </a:rPr>
              <a:t> (1988, cited in </a:t>
            </a:r>
            <a:r>
              <a:rPr lang="en-US" sz="2800" dirty="0" err="1" smtClean="0">
                <a:solidFill>
                  <a:srgbClr val="FFFF00"/>
                </a:solidFill>
              </a:rPr>
              <a:t>Glodava</a:t>
            </a:r>
            <a:r>
              <a:rPr lang="en-US" sz="2800" dirty="0" smtClean="0">
                <a:solidFill>
                  <a:srgbClr val="FFFF00"/>
                </a:solidFill>
              </a:rPr>
              <a:t> and </a:t>
            </a:r>
            <a:r>
              <a:rPr lang="en-US" sz="2800" dirty="0" err="1" smtClean="0">
                <a:solidFill>
                  <a:srgbClr val="FFFF00"/>
                </a:solidFill>
              </a:rPr>
              <a:t>Onizuka</a:t>
            </a:r>
            <a:r>
              <a:rPr lang="en-US" sz="2800" dirty="0" smtClean="0">
                <a:solidFill>
                  <a:srgbClr val="FFFF00"/>
                </a:solidFill>
              </a:rPr>
              <a:t>, 1994) surveyed 607 American men seeking foreign brides and received 206 responses. He found that the men were generally white (94 percent); </a:t>
            </a:r>
            <a:r>
              <a:rPr lang="en-US" sz="2800" u="sng" dirty="0" smtClean="0">
                <a:solidFill>
                  <a:srgbClr val="FFFF00"/>
                </a:solidFill>
              </a:rPr>
              <a:t>highly educated</a:t>
            </a:r>
            <a:r>
              <a:rPr lang="en-US" sz="2800" dirty="0" smtClean="0">
                <a:solidFill>
                  <a:srgbClr val="FFFF00"/>
                </a:solidFill>
              </a:rPr>
              <a:t> (50 percent with two or more years of college, 6 percent with M.D.'s or Ph.D.'s, only five did not complete high school); politically and </a:t>
            </a:r>
            <a:r>
              <a:rPr lang="en-US" sz="2800" u="sng" dirty="0" smtClean="0">
                <a:solidFill>
                  <a:srgbClr val="FFFF00"/>
                </a:solidFill>
              </a:rPr>
              <a:t>ideologically conservative</a:t>
            </a:r>
            <a:r>
              <a:rPr lang="en-US" sz="2800" dirty="0" smtClean="0">
                <a:solidFill>
                  <a:srgbClr val="FFFF00"/>
                </a:solidFill>
              </a:rPr>
              <a:t>; and generally </a:t>
            </a:r>
            <a:r>
              <a:rPr lang="en-US" sz="2800" u="sng" dirty="0" smtClean="0">
                <a:solidFill>
                  <a:srgbClr val="FFFF00"/>
                </a:solidFill>
              </a:rPr>
              <a:t>economically and professionally successful</a:t>
            </a:r>
            <a:r>
              <a:rPr lang="en-US" sz="2800" dirty="0" smtClean="0">
                <a:solidFill>
                  <a:srgbClr val="FFFF00"/>
                </a:solidFill>
              </a:rPr>
              <a:t> (64 percent earned more than $20,000 a year; 42 were in professional or managerial positions). Their median age was 37.”</a:t>
            </a:r>
            <a:endParaRPr lang="en-US" sz="2800" dirty="0">
              <a:solidFill>
                <a:srgbClr val="FFFF00"/>
              </a:solidFill>
            </a:endParaRPr>
          </a:p>
        </p:txBody>
      </p:sp>
    </p:spTree>
  </p:cSld>
  <p:clrMapOvr>
    <a:masterClrMapping/>
  </p:clrMapOvr>
  <p:transition spd="slow">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6"/>
          <p:cNvSpPr>
            <a:spLocks noGrp="1"/>
          </p:cNvSpPr>
          <p:nvPr>
            <p:ph type="title"/>
          </p:nvPr>
        </p:nvSpPr>
        <p:spPr/>
        <p:txBody>
          <a:bodyPr/>
          <a:lstStyle/>
          <a:p>
            <a:pPr eaLnBrk="1" hangingPunct="1"/>
            <a:r>
              <a:rPr lang="en-US" sz="3800" smtClean="0">
                <a:solidFill>
                  <a:srgbClr val="FFFF00"/>
                </a:solidFill>
              </a:rPr>
              <a:t>Dating Imbalances in America (1 of 2)</a:t>
            </a:r>
          </a:p>
        </p:txBody>
      </p:sp>
      <p:sp>
        <p:nvSpPr>
          <p:cNvPr id="8" name="Content Placeholder 7"/>
          <p:cNvSpPr>
            <a:spLocks noGrp="1"/>
          </p:cNvSpPr>
          <p:nvPr>
            <p:ph idx="1"/>
          </p:nvPr>
        </p:nvSpPr>
        <p:spPr>
          <a:xfrm>
            <a:off x="381000" y="1524000"/>
            <a:ext cx="8305800" cy="4678363"/>
          </a:xfrm>
        </p:spPr>
        <p:txBody>
          <a:bodyPr rtlCol="0">
            <a:normAutofit fontScale="70000" lnSpcReduction="20000"/>
          </a:bodyPr>
          <a:lstStyle/>
          <a:p>
            <a:pPr eaLnBrk="1" fontAlgn="auto" hangingPunct="1">
              <a:spcAft>
                <a:spcPts val="0"/>
              </a:spcAft>
              <a:buFont typeface="Arial" charset="0"/>
              <a:buNone/>
              <a:defRPr/>
            </a:pPr>
            <a:r>
              <a:rPr lang="en-US" sz="3300" dirty="0" smtClean="0">
                <a:solidFill>
                  <a:srgbClr val="FFFF00"/>
                </a:solidFill>
              </a:rPr>
              <a:t>	In America, within the 25 to 40 year old age group, single men outnumber single women by 20%. Thus men are at a disadvantage and women do the choosing. </a:t>
            </a:r>
          </a:p>
          <a:p>
            <a:pPr eaLnBrk="1" fontAlgn="auto" hangingPunct="1">
              <a:spcAft>
                <a:spcPts val="0"/>
              </a:spcAft>
              <a:buFont typeface="Arial" charset="0"/>
              <a:buNone/>
              <a:defRPr/>
            </a:pPr>
            <a:endParaRPr lang="en-US" sz="2800" dirty="0" smtClean="0">
              <a:solidFill>
                <a:srgbClr val="FFFF00"/>
              </a:solidFill>
            </a:endParaRPr>
          </a:p>
          <a:p>
            <a:pPr eaLnBrk="1" fontAlgn="auto" hangingPunct="1">
              <a:spcAft>
                <a:spcPts val="0"/>
              </a:spcAft>
              <a:buFont typeface="Arial" charset="0"/>
              <a:buNone/>
              <a:defRPr/>
            </a:pPr>
            <a:r>
              <a:rPr lang="en-US" sz="3100" i="1" dirty="0" smtClean="0">
                <a:solidFill>
                  <a:srgbClr val="FFFF00"/>
                </a:solidFill>
              </a:rPr>
              <a:t>	"There are actually thousands more single young men than women in America . Between the ages of 25 and 39, for every 1 unmarried woman there are 1.2 unmarried men. Even when you look only between the ages of 35 and 39, there are still thousands more unmarried men. I can hear women immediately yelling that all of the good ones are taken, but the truth is that its single men who should be anxious and complaining. Men get lonely too, though we rarely see that addressed on TV or in the movies.” </a:t>
            </a:r>
            <a:r>
              <a:rPr lang="en-US" sz="3100" dirty="0" smtClean="0">
                <a:solidFill>
                  <a:srgbClr val="FFFF00"/>
                </a:solidFill>
              </a:rPr>
              <a:t>(Jean </a:t>
            </a:r>
            <a:r>
              <a:rPr lang="en-US" sz="3100" dirty="0" err="1" smtClean="0">
                <a:solidFill>
                  <a:srgbClr val="FFFF00"/>
                </a:solidFill>
              </a:rPr>
              <a:t>Twenge</a:t>
            </a:r>
            <a:r>
              <a:rPr lang="en-US" sz="3100" dirty="0" smtClean="0">
                <a:solidFill>
                  <a:srgbClr val="FFFF00"/>
                </a:solidFill>
              </a:rPr>
              <a:t>, Generation Me, pg 113-114) </a:t>
            </a:r>
          </a:p>
          <a:p>
            <a:pPr eaLnBrk="1" fontAlgn="auto" hangingPunct="1">
              <a:spcAft>
                <a:spcPts val="0"/>
              </a:spcAft>
              <a:buFont typeface="Arial" charset="0"/>
              <a:buNone/>
              <a:defRPr/>
            </a:pPr>
            <a:endParaRPr lang="en-US" sz="2800" dirty="0" smtClean="0">
              <a:solidFill>
                <a:srgbClr val="FFFF00"/>
              </a:solidFill>
            </a:endParaRPr>
          </a:p>
          <a:p>
            <a:pPr eaLnBrk="1" fontAlgn="auto" hangingPunct="1">
              <a:spcAft>
                <a:spcPts val="0"/>
              </a:spcAft>
              <a:buFont typeface="Arial" charset="0"/>
              <a:buNone/>
              <a:defRPr/>
            </a:pPr>
            <a:r>
              <a:rPr lang="en-US" sz="2800" dirty="0" smtClean="0">
                <a:solidFill>
                  <a:srgbClr val="FFFF00"/>
                </a:solidFill>
              </a:rPr>
              <a:t>	</a:t>
            </a:r>
            <a:r>
              <a:rPr lang="en-US" sz="3300" dirty="0" smtClean="0">
                <a:solidFill>
                  <a:srgbClr val="FFFF00"/>
                </a:solidFill>
              </a:rPr>
              <a:t>This imbalance is reversed overseas. In most foreign cultures, </a:t>
            </a:r>
            <a:r>
              <a:rPr lang="en-US" sz="3300" i="1" dirty="0" smtClean="0">
                <a:solidFill>
                  <a:srgbClr val="FFFF00"/>
                </a:solidFill>
              </a:rPr>
              <a:t>men do the choosing</a:t>
            </a:r>
            <a:r>
              <a:rPr lang="en-US" sz="3300" dirty="0" smtClean="0">
                <a:solidFill>
                  <a:srgbClr val="FFFF00"/>
                </a:solidFill>
              </a:rPr>
              <a:t>!</a:t>
            </a:r>
            <a:r>
              <a:rPr lang="en-US" sz="3300" i="1" dirty="0" smtClean="0">
                <a:solidFill>
                  <a:srgbClr val="FFFF00"/>
                </a:solidFill>
              </a:rPr>
              <a:t> </a:t>
            </a:r>
            <a:endParaRPr lang="en-US" sz="3300" dirty="0" smtClean="0">
              <a:solidFill>
                <a:srgbClr val="FFFF00"/>
              </a:solidFill>
            </a:endParaRPr>
          </a:p>
        </p:txBody>
      </p:sp>
    </p:spTree>
  </p:cSld>
  <p:clrMapOvr>
    <a:masterClrMapping/>
  </p:clrMapOvr>
  <p:transition spd="slow">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6"/>
          <p:cNvSpPr>
            <a:spLocks noGrp="1"/>
          </p:cNvSpPr>
          <p:nvPr>
            <p:ph type="title"/>
          </p:nvPr>
        </p:nvSpPr>
        <p:spPr/>
        <p:txBody>
          <a:bodyPr/>
          <a:lstStyle/>
          <a:p>
            <a:pPr eaLnBrk="1" hangingPunct="1"/>
            <a:r>
              <a:rPr lang="en-US" sz="3800" smtClean="0">
                <a:solidFill>
                  <a:srgbClr val="FFFF00"/>
                </a:solidFill>
              </a:rPr>
              <a:t>Dating Imbalances in America (2 of 2)</a:t>
            </a:r>
          </a:p>
        </p:txBody>
      </p:sp>
      <p:sp>
        <p:nvSpPr>
          <p:cNvPr id="8" name="Content Placeholder 7"/>
          <p:cNvSpPr>
            <a:spLocks noGrp="1"/>
          </p:cNvSpPr>
          <p:nvPr>
            <p:ph idx="1"/>
          </p:nvPr>
        </p:nvSpPr>
        <p:spPr>
          <a:xfrm>
            <a:off x="381000" y="1524000"/>
            <a:ext cx="8305800" cy="4678363"/>
          </a:xfrm>
        </p:spPr>
        <p:txBody>
          <a:bodyPr rtlCol="0">
            <a:normAutofit fontScale="92500" lnSpcReduction="20000"/>
          </a:bodyPr>
          <a:lstStyle/>
          <a:p>
            <a:pPr eaLnBrk="1" fontAlgn="auto" hangingPunct="1">
              <a:spcAft>
                <a:spcPts val="0"/>
              </a:spcAft>
              <a:buFont typeface="Arial" charset="0"/>
              <a:buNone/>
              <a:defRPr/>
            </a:pPr>
            <a:r>
              <a:rPr lang="en-US" sz="2800" dirty="0" smtClean="0">
                <a:solidFill>
                  <a:srgbClr val="FFFF00"/>
                </a:solidFill>
              </a:rPr>
              <a:t>	The number of men choosing  overseas options for love and marriage is doubling every 7-9 years. </a:t>
            </a:r>
          </a:p>
          <a:p>
            <a:pPr eaLnBrk="1" fontAlgn="auto" hangingPunct="1">
              <a:spcAft>
                <a:spcPts val="0"/>
              </a:spcAft>
              <a:buFont typeface="Arial" charset="0"/>
              <a:buNone/>
              <a:defRPr/>
            </a:pPr>
            <a:endParaRPr lang="en-US" sz="2800" dirty="0" smtClean="0">
              <a:solidFill>
                <a:srgbClr val="FFFF00"/>
              </a:solidFill>
            </a:endParaRPr>
          </a:p>
          <a:p>
            <a:pPr eaLnBrk="1" fontAlgn="auto" hangingPunct="1">
              <a:spcAft>
                <a:spcPts val="0"/>
              </a:spcAft>
              <a:buFont typeface="Arial" charset="0"/>
              <a:buNone/>
              <a:defRPr/>
            </a:pPr>
            <a:r>
              <a:rPr lang="en-US" sz="2800" dirty="0" smtClean="0">
                <a:solidFill>
                  <a:srgbClr val="FFFF00"/>
                </a:solidFill>
              </a:rPr>
              <a:t>	"</a:t>
            </a:r>
            <a:r>
              <a:rPr lang="en-US" sz="2800" i="1" dirty="0" smtClean="0">
                <a:solidFill>
                  <a:srgbClr val="FFFF00"/>
                </a:solidFill>
              </a:rPr>
              <a:t>The number of international marriages in the U.S. has more than doubled between 1999 and 2007.</a:t>
            </a:r>
            <a:r>
              <a:rPr lang="en-US" sz="2800" dirty="0" smtClean="0">
                <a:solidFill>
                  <a:srgbClr val="FFFF00"/>
                </a:solidFill>
              </a:rPr>
              <a:t>“ </a:t>
            </a:r>
          </a:p>
          <a:p>
            <a:pPr eaLnBrk="1" fontAlgn="auto" hangingPunct="1">
              <a:spcAft>
                <a:spcPts val="0"/>
              </a:spcAft>
              <a:buFont typeface="Arial" charset="0"/>
              <a:buNone/>
              <a:defRPr/>
            </a:pPr>
            <a:r>
              <a:rPr lang="en-US" sz="2800" dirty="0" smtClean="0">
                <a:solidFill>
                  <a:srgbClr val="FFFF00"/>
                </a:solidFill>
              </a:rPr>
              <a:t>	- </a:t>
            </a:r>
            <a:r>
              <a:rPr lang="en-US" sz="2800" dirty="0" err="1" smtClean="0">
                <a:solidFill>
                  <a:srgbClr val="FFFF00"/>
                </a:solidFill>
              </a:rPr>
              <a:t>Tahirih</a:t>
            </a:r>
            <a:r>
              <a:rPr lang="en-US" sz="2800" dirty="0" smtClean="0">
                <a:solidFill>
                  <a:srgbClr val="FFFF00"/>
                </a:solidFill>
              </a:rPr>
              <a:t> Justice Center</a:t>
            </a:r>
          </a:p>
          <a:p>
            <a:pPr eaLnBrk="1" fontAlgn="auto" hangingPunct="1">
              <a:spcAft>
                <a:spcPts val="0"/>
              </a:spcAft>
              <a:buFont typeface="Arial" charset="0"/>
              <a:buNone/>
              <a:defRPr/>
            </a:pPr>
            <a:endParaRPr lang="en-US" sz="2800" dirty="0" smtClean="0">
              <a:solidFill>
                <a:srgbClr val="FFFF00"/>
              </a:solidFill>
            </a:endParaRPr>
          </a:p>
          <a:p>
            <a:pPr eaLnBrk="1" fontAlgn="auto" hangingPunct="1">
              <a:spcAft>
                <a:spcPts val="0"/>
              </a:spcAft>
              <a:buFont typeface="Arial" charset="0"/>
              <a:buNone/>
              <a:defRPr/>
            </a:pPr>
            <a:r>
              <a:rPr lang="en-US" sz="2800" dirty="0" smtClean="0">
                <a:solidFill>
                  <a:srgbClr val="FFFF00"/>
                </a:solidFill>
              </a:rPr>
              <a:t>	In fact, marriage in America is at all time lows with the latest figures showing only 51% of Americans are married. Interesting enough, there is one demographic that is </a:t>
            </a:r>
            <a:r>
              <a:rPr lang="en-US" sz="2800" u="sng" dirty="0" smtClean="0">
                <a:solidFill>
                  <a:srgbClr val="FFFF00"/>
                </a:solidFill>
              </a:rPr>
              <a:t>bucking this trend</a:t>
            </a:r>
            <a:r>
              <a:rPr lang="en-US" sz="2800" dirty="0" smtClean="0">
                <a:solidFill>
                  <a:srgbClr val="FFFF00"/>
                </a:solidFill>
              </a:rPr>
              <a:t>, and that is the marriage of American/Western men to Foreign women. </a:t>
            </a:r>
          </a:p>
        </p:txBody>
      </p:sp>
    </p:spTree>
  </p:cSld>
  <p:clrMapOvr>
    <a:masterClrMapping/>
  </p:clrMapOvr>
  <p:transition spd="slow">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6"/>
          <p:cNvSpPr>
            <a:spLocks noGrp="1"/>
          </p:cNvSpPr>
          <p:nvPr>
            <p:ph type="title"/>
          </p:nvPr>
        </p:nvSpPr>
        <p:spPr/>
        <p:txBody>
          <a:bodyPr/>
          <a:lstStyle/>
          <a:p>
            <a:pPr eaLnBrk="1" hangingPunct="1"/>
            <a:r>
              <a:rPr lang="en-US" sz="2800" smtClean="0">
                <a:solidFill>
                  <a:srgbClr val="FFFF00"/>
                </a:solidFill>
              </a:rPr>
              <a:t>BBC article on Man Shortage in Latvia</a:t>
            </a:r>
            <a:r>
              <a:rPr lang="en-US" sz="2600" smtClean="0">
                <a:solidFill>
                  <a:srgbClr val="FFFF00"/>
                </a:solidFill>
              </a:rPr>
              <a:t/>
            </a:r>
            <a:br>
              <a:rPr lang="en-US" sz="2600" smtClean="0">
                <a:solidFill>
                  <a:srgbClr val="FFFF00"/>
                </a:solidFill>
              </a:rPr>
            </a:br>
            <a:r>
              <a:rPr lang="en-US" sz="2200" smtClean="0">
                <a:solidFill>
                  <a:srgbClr val="FFFF00"/>
                </a:solidFill>
              </a:rPr>
              <a:t>http://www.bbc.co.uk/news/world-europe-11493157 </a:t>
            </a:r>
            <a:br>
              <a:rPr lang="en-US" sz="2200" smtClean="0">
                <a:solidFill>
                  <a:srgbClr val="FFFF00"/>
                </a:solidFill>
              </a:rPr>
            </a:br>
            <a:r>
              <a:rPr lang="en-US" sz="2200" smtClean="0">
                <a:solidFill>
                  <a:srgbClr val="FFFF00"/>
                </a:solidFill>
              </a:rPr>
              <a:t>(Click image below to open link)</a:t>
            </a:r>
          </a:p>
        </p:txBody>
      </p:sp>
      <p:sp>
        <p:nvSpPr>
          <p:cNvPr id="50179" name="Content Placeholder 7"/>
          <p:cNvSpPr>
            <a:spLocks noGrp="1"/>
          </p:cNvSpPr>
          <p:nvPr>
            <p:ph idx="1"/>
          </p:nvPr>
        </p:nvSpPr>
        <p:spPr>
          <a:xfrm>
            <a:off x="381000" y="1524000"/>
            <a:ext cx="8305800" cy="4678363"/>
          </a:xfrm>
        </p:spPr>
        <p:txBody>
          <a:bodyPr/>
          <a:lstStyle/>
          <a:p>
            <a:pPr eaLnBrk="1" hangingPunct="1">
              <a:buFont typeface="Arial" charset="0"/>
              <a:buNone/>
            </a:pPr>
            <a:r>
              <a:rPr lang="en-US" sz="2800" smtClean="0">
                <a:solidFill>
                  <a:srgbClr val="FFFF00"/>
                </a:solidFill>
              </a:rPr>
              <a:t>	</a:t>
            </a:r>
          </a:p>
        </p:txBody>
      </p:sp>
      <p:pic>
        <p:nvPicPr>
          <p:cNvPr id="50180" name="Picture 2">
            <a:hlinkClick r:id="rId2"/>
          </p:cNvPr>
          <p:cNvPicPr>
            <a:picLocks noChangeAspect="1" noChangeArrowheads="1"/>
          </p:cNvPicPr>
          <p:nvPr/>
        </p:nvPicPr>
        <p:blipFill>
          <a:blip r:embed="rId3"/>
          <a:srcRect/>
          <a:stretch>
            <a:fillRect/>
          </a:stretch>
        </p:blipFill>
        <p:spPr bwMode="auto">
          <a:xfrm>
            <a:off x="469900" y="1447800"/>
            <a:ext cx="8305800" cy="519112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6"/>
          <p:cNvSpPr>
            <a:spLocks noGrp="1"/>
          </p:cNvSpPr>
          <p:nvPr>
            <p:ph type="title"/>
          </p:nvPr>
        </p:nvSpPr>
        <p:spPr>
          <a:xfrm>
            <a:off x="457200" y="381000"/>
            <a:ext cx="8229600" cy="1036638"/>
          </a:xfrm>
        </p:spPr>
        <p:txBody>
          <a:bodyPr/>
          <a:lstStyle/>
          <a:p>
            <a:pPr eaLnBrk="1" hangingPunct="1"/>
            <a:r>
              <a:rPr lang="en-US" sz="2700" smtClean="0">
                <a:solidFill>
                  <a:srgbClr val="FFFF00"/>
                </a:solidFill>
              </a:rPr>
              <a:t>See Steve’s Research Section on HappierAbroad.com </a:t>
            </a:r>
            <a:r>
              <a:rPr lang="en-US" sz="2600" smtClean="0">
                <a:solidFill>
                  <a:srgbClr val="FFFF00"/>
                </a:solidFill>
              </a:rPr>
              <a:t/>
            </a:r>
            <a:br>
              <a:rPr lang="en-US" sz="2600" smtClean="0">
                <a:solidFill>
                  <a:srgbClr val="FFFF00"/>
                </a:solidFill>
              </a:rPr>
            </a:br>
            <a:r>
              <a:rPr lang="en-US" sz="2300" smtClean="0">
                <a:solidFill>
                  <a:srgbClr val="FFFF00"/>
                </a:solidFill>
              </a:rPr>
              <a:t>(Click image below to go there directly)</a:t>
            </a:r>
          </a:p>
        </p:txBody>
      </p:sp>
      <p:sp>
        <p:nvSpPr>
          <p:cNvPr id="51203" name="Content Placeholder 7"/>
          <p:cNvSpPr>
            <a:spLocks noGrp="1"/>
          </p:cNvSpPr>
          <p:nvPr>
            <p:ph idx="1"/>
          </p:nvPr>
        </p:nvSpPr>
        <p:spPr>
          <a:xfrm>
            <a:off x="381000" y="1524000"/>
            <a:ext cx="8305800" cy="4678363"/>
          </a:xfrm>
        </p:spPr>
        <p:txBody>
          <a:bodyPr/>
          <a:lstStyle/>
          <a:p>
            <a:pPr eaLnBrk="1" hangingPunct="1">
              <a:buFont typeface="Arial" charset="0"/>
              <a:buNone/>
            </a:pPr>
            <a:r>
              <a:rPr lang="en-US" sz="2800" smtClean="0">
                <a:solidFill>
                  <a:srgbClr val="FFFF00"/>
                </a:solidFill>
              </a:rPr>
              <a:t>	</a:t>
            </a:r>
          </a:p>
        </p:txBody>
      </p:sp>
      <p:pic>
        <p:nvPicPr>
          <p:cNvPr id="51204" name="Picture 5">
            <a:hlinkClick r:id="rId2"/>
          </p:cNvPr>
          <p:cNvPicPr>
            <a:picLocks noChangeAspect="1" noChangeArrowheads="1"/>
          </p:cNvPicPr>
          <p:nvPr/>
        </p:nvPicPr>
        <p:blipFill>
          <a:blip r:embed="rId3"/>
          <a:srcRect/>
          <a:stretch>
            <a:fillRect/>
          </a:stretch>
        </p:blipFill>
        <p:spPr bwMode="auto">
          <a:xfrm>
            <a:off x="1536700" y="1447800"/>
            <a:ext cx="5867400" cy="4941888"/>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z="4200" smtClean="0">
                <a:solidFill>
                  <a:srgbClr val="FFFF00"/>
                </a:solidFill>
              </a:rPr>
              <a:t>Outline of points to cover</a:t>
            </a:r>
          </a:p>
        </p:txBody>
      </p:sp>
      <p:sp>
        <p:nvSpPr>
          <p:cNvPr id="6147" name="Content Placeholder 2"/>
          <p:cNvSpPr>
            <a:spLocks noGrp="1"/>
          </p:cNvSpPr>
          <p:nvPr>
            <p:ph idx="1"/>
          </p:nvPr>
        </p:nvSpPr>
        <p:spPr/>
        <p:txBody>
          <a:bodyPr/>
          <a:lstStyle/>
          <a:p>
            <a:r>
              <a:rPr lang="en-US" sz="3000" smtClean="0">
                <a:solidFill>
                  <a:srgbClr val="FFFF00"/>
                </a:solidFill>
              </a:rPr>
              <a:t>Comparisons of Social Culture, Dating and Mental Health in America vs. many Foreign countries.</a:t>
            </a:r>
          </a:p>
          <a:p>
            <a:r>
              <a:rPr lang="en-US" sz="3000" smtClean="0">
                <a:solidFill>
                  <a:srgbClr val="FFFF00"/>
                </a:solidFill>
              </a:rPr>
              <a:t>Why International Dating and Foreign Women? Key Benefits and Advantages. </a:t>
            </a:r>
          </a:p>
          <a:p>
            <a:r>
              <a:rPr lang="en-US" sz="3000" smtClean="0">
                <a:solidFill>
                  <a:srgbClr val="FFFF00"/>
                </a:solidFill>
              </a:rPr>
              <a:t>Approachable faces of foreign females – Visual proof of a refreshing difference in attitude.</a:t>
            </a:r>
          </a:p>
          <a:p>
            <a:r>
              <a:rPr lang="en-US" sz="3000" smtClean="0">
                <a:solidFill>
                  <a:srgbClr val="FFFF00"/>
                </a:solidFill>
              </a:rPr>
              <a:t>Research and statistics along with experts, prove that international relationships have a higher success rate than domestic relationships.</a:t>
            </a:r>
          </a:p>
          <a:p>
            <a:endParaRPr lang="en-US" sz="3000" smtClean="0">
              <a:solidFill>
                <a:srgbClr val="FFFF00"/>
              </a:solidFill>
            </a:endParaRPr>
          </a:p>
        </p:txBody>
      </p:sp>
    </p:spTree>
  </p:cSld>
  <p:clrMapOvr>
    <a:masterClrMapping/>
  </p:clrMapOvr>
  <p:transition spd="slow">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2"/>
          <p:cNvSpPr>
            <a:spLocks noGrp="1"/>
          </p:cNvSpPr>
          <p:nvPr>
            <p:ph idx="1"/>
          </p:nvPr>
        </p:nvSpPr>
        <p:spPr>
          <a:xfrm>
            <a:off x="381000" y="914400"/>
            <a:ext cx="8001000" cy="5257800"/>
          </a:xfrm>
        </p:spPr>
        <p:txBody>
          <a:bodyPr/>
          <a:lstStyle/>
          <a:p>
            <a:pPr eaLnBrk="1" hangingPunct="1">
              <a:buFont typeface="Arial" charset="0"/>
              <a:buNone/>
            </a:pPr>
            <a:r>
              <a:rPr lang="en-US" sz="2800" smtClean="0">
                <a:solidFill>
                  <a:srgbClr val="FFFF00"/>
                </a:solidFill>
              </a:rPr>
              <a:t>	“No country has it all, and most countries are heavily weighed in one direction and severely poor in another area. Countries that are materially rich are poor spiritually and socially. Countries with the best jobs opportunities cannot usually provide too many gorgeous dates. Countries with the most beautiful women have bad economies and rotten politics. It therefore stands to reason that in order to have it all, living in more than one country is often a necessity.”</a:t>
            </a:r>
          </a:p>
          <a:p>
            <a:pPr eaLnBrk="1" hangingPunct="1">
              <a:buFont typeface="Arial" charset="0"/>
              <a:buNone/>
            </a:pPr>
            <a:r>
              <a:rPr lang="en-US" sz="2800" smtClean="0">
                <a:solidFill>
                  <a:srgbClr val="FFFF00"/>
                </a:solidFill>
              </a:rPr>
              <a:t>	- Ladislav, Chief Advisor of HappierAbroad.com</a:t>
            </a:r>
          </a:p>
        </p:txBody>
      </p:sp>
    </p:spTree>
  </p:cSld>
  <p:clrMapOvr>
    <a:masterClrMapping/>
  </p:clrMapOvr>
  <p:transition spd="slow">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sz="3800" smtClean="0">
                <a:solidFill>
                  <a:srgbClr val="FFFF00"/>
                </a:solidFill>
              </a:rPr>
              <a:t>Conclusion (1 of 2)</a:t>
            </a:r>
          </a:p>
        </p:txBody>
      </p:sp>
      <p:sp>
        <p:nvSpPr>
          <p:cNvPr id="53251" name="Content Placeholder 2"/>
          <p:cNvSpPr>
            <a:spLocks noGrp="1"/>
          </p:cNvSpPr>
          <p:nvPr>
            <p:ph idx="1"/>
          </p:nvPr>
        </p:nvSpPr>
        <p:spPr>
          <a:xfrm>
            <a:off x="457200" y="1524000"/>
            <a:ext cx="8229600" cy="4572000"/>
          </a:xfrm>
        </p:spPr>
        <p:txBody>
          <a:bodyPr/>
          <a:lstStyle/>
          <a:p>
            <a:r>
              <a:rPr lang="en-US" sz="2600" smtClean="0">
                <a:solidFill>
                  <a:srgbClr val="FFFF00"/>
                </a:solidFill>
              </a:rPr>
              <a:t>Based on the evidence presented, we can logically conclude that the pursuit of international dating is a highly rational, sensible and intelligent endeavor.</a:t>
            </a:r>
          </a:p>
          <a:p>
            <a:r>
              <a:rPr lang="en-US" sz="2600" smtClean="0">
                <a:solidFill>
                  <a:srgbClr val="FFFF00"/>
                </a:solidFill>
              </a:rPr>
              <a:t>While one cannot change his culture or society, one can make </a:t>
            </a:r>
            <a:r>
              <a:rPr lang="en-US" sz="2600" i="1" smtClean="0">
                <a:solidFill>
                  <a:srgbClr val="FFFF00"/>
                </a:solidFill>
              </a:rPr>
              <a:t>smart choices </a:t>
            </a:r>
            <a:r>
              <a:rPr lang="en-US" sz="2600" smtClean="0">
                <a:solidFill>
                  <a:srgbClr val="FFFF00"/>
                </a:solidFill>
              </a:rPr>
              <a:t>to find compatible partners, places and cultures for the best chances of success in love, life and happiness. </a:t>
            </a:r>
          </a:p>
          <a:p>
            <a:r>
              <a:rPr lang="en-US" sz="2600" smtClean="0">
                <a:solidFill>
                  <a:srgbClr val="FFFF00"/>
                </a:solidFill>
              </a:rPr>
              <a:t>Most Western males are unaware of their international dating options and/or hold false misconceptions about them. Our mission is to spread awareness among them.</a:t>
            </a:r>
          </a:p>
        </p:txBody>
      </p:sp>
    </p:spTree>
  </p:cSld>
  <p:clrMapOvr>
    <a:masterClrMapping/>
  </p:clrMapOvr>
  <p:transition spd="slow">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sz="3800" smtClean="0">
                <a:solidFill>
                  <a:srgbClr val="FFFF00"/>
                </a:solidFill>
              </a:rPr>
              <a:t>Conclusion (2 of 2)</a:t>
            </a:r>
          </a:p>
        </p:txBody>
      </p:sp>
      <p:sp>
        <p:nvSpPr>
          <p:cNvPr id="54275" name="Content Placeholder 2"/>
          <p:cNvSpPr>
            <a:spLocks noGrp="1"/>
          </p:cNvSpPr>
          <p:nvPr>
            <p:ph idx="1"/>
          </p:nvPr>
        </p:nvSpPr>
        <p:spPr>
          <a:xfrm>
            <a:off x="457200" y="1447800"/>
            <a:ext cx="8229600" cy="4724400"/>
          </a:xfrm>
        </p:spPr>
        <p:txBody>
          <a:bodyPr/>
          <a:lstStyle/>
          <a:p>
            <a:r>
              <a:rPr lang="en-US" sz="2600" dirty="0" smtClean="0">
                <a:solidFill>
                  <a:srgbClr val="FFFF00"/>
                </a:solidFill>
              </a:rPr>
              <a:t>The first step in this journey is Mental Liberation. One must stop living in fear and worrying about what others will think of their </a:t>
            </a:r>
            <a:r>
              <a:rPr lang="en-US" sz="2600" dirty="0" smtClean="0">
                <a:solidFill>
                  <a:srgbClr val="FFFF00"/>
                </a:solidFill>
              </a:rPr>
              <a:t>unconventional choices. </a:t>
            </a:r>
            <a:r>
              <a:rPr lang="en-US" sz="2600" dirty="0" smtClean="0">
                <a:solidFill>
                  <a:srgbClr val="FFFF00"/>
                </a:solidFill>
              </a:rPr>
              <a:t>Only then will one be free to </a:t>
            </a:r>
            <a:r>
              <a:rPr lang="en-US" sz="2600" dirty="0" smtClean="0">
                <a:solidFill>
                  <a:srgbClr val="FFFF00"/>
                </a:solidFill>
              </a:rPr>
              <a:t>allow new possibilities for love</a:t>
            </a:r>
            <a:r>
              <a:rPr lang="en-US" sz="2600" dirty="0" smtClean="0">
                <a:solidFill>
                  <a:srgbClr val="FFFF00"/>
                </a:solidFill>
              </a:rPr>
              <a:t>, success and happiness across borders without regrets.</a:t>
            </a:r>
          </a:p>
        </p:txBody>
      </p:sp>
      <p:pic>
        <p:nvPicPr>
          <p:cNvPr id="54276" name="Picture 2"/>
          <p:cNvPicPr>
            <a:picLocks noChangeAspect="1" noChangeArrowheads="1"/>
          </p:cNvPicPr>
          <p:nvPr/>
        </p:nvPicPr>
        <p:blipFill>
          <a:blip r:embed="rId2"/>
          <a:srcRect/>
          <a:stretch>
            <a:fillRect/>
          </a:stretch>
        </p:blipFill>
        <p:spPr bwMode="auto">
          <a:xfrm>
            <a:off x="901700" y="3733800"/>
            <a:ext cx="3581400" cy="2439988"/>
          </a:xfrm>
          <a:prstGeom prst="rect">
            <a:avLst/>
          </a:prstGeom>
          <a:noFill/>
          <a:ln w="9525">
            <a:noFill/>
            <a:miter lim="800000"/>
            <a:headEnd/>
            <a:tailEnd/>
          </a:ln>
        </p:spPr>
      </p:pic>
      <p:pic>
        <p:nvPicPr>
          <p:cNvPr id="54277" name="Picture 4"/>
          <p:cNvPicPr>
            <a:picLocks noChangeAspect="1" noChangeArrowheads="1"/>
          </p:cNvPicPr>
          <p:nvPr/>
        </p:nvPicPr>
        <p:blipFill>
          <a:blip r:embed="rId3"/>
          <a:srcRect/>
          <a:stretch>
            <a:fillRect/>
          </a:stretch>
        </p:blipFill>
        <p:spPr bwMode="auto">
          <a:xfrm>
            <a:off x="4737100" y="3733800"/>
            <a:ext cx="3225800" cy="2438400"/>
          </a:xfrm>
          <a:prstGeom prst="rect">
            <a:avLst/>
          </a:prstGeom>
          <a:noFill/>
          <a:ln w="9525">
            <a:noFill/>
            <a:miter lim="800000"/>
            <a:headEnd/>
            <a:tailEnd/>
          </a:ln>
        </p:spPr>
      </p:pic>
    </p:spTree>
  </p:cSld>
  <p:clrMapOvr>
    <a:masterClrMapping/>
  </p:clrMapOvr>
  <p:transition spd="slow">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3"/>
          <p:cNvSpPr>
            <a:spLocks noGrp="1"/>
          </p:cNvSpPr>
          <p:nvPr>
            <p:ph type="ctrTitle"/>
          </p:nvPr>
        </p:nvSpPr>
        <p:spPr>
          <a:xfrm>
            <a:off x="685800" y="1524000"/>
            <a:ext cx="7772400" cy="1470025"/>
          </a:xfrm>
        </p:spPr>
        <p:txBody>
          <a:bodyPr/>
          <a:lstStyle/>
          <a:p>
            <a:pPr eaLnBrk="1" hangingPunct="1"/>
            <a:r>
              <a:rPr lang="en-US" sz="3800" smtClean="0">
                <a:solidFill>
                  <a:srgbClr val="FFFF00"/>
                </a:solidFill>
              </a:rPr>
              <a:t>Thank you for viewing our Presentation</a:t>
            </a:r>
          </a:p>
        </p:txBody>
      </p:sp>
      <p:sp>
        <p:nvSpPr>
          <p:cNvPr id="55299" name="Subtitle 4"/>
          <p:cNvSpPr>
            <a:spLocks noGrp="1"/>
          </p:cNvSpPr>
          <p:nvPr>
            <p:ph type="subTitle" idx="1"/>
          </p:nvPr>
        </p:nvSpPr>
        <p:spPr>
          <a:xfrm>
            <a:off x="1295400" y="3200400"/>
            <a:ext cx="6324600" cy="1219200"/>
          </a:xfrm>
        </p:spPr>
        <p:txBody>
          <a:bodyPr/>
          <a:lstStyle/>
          <a:p>
            <a:pPr eaLnBrk="1" hangingPunct="1"/>
            <a:r>
              <a:rPr lang="en-US" smtClean="0">
                <a:solidFill>
                  <a:srgbClr val="FFFF00"/>
                </a:solidFill>
              </a:rPr>
              <a:t>To learn more, visit www.HappierAbroad.com</a:t>
            </a:r>
          </a:p>
        </p:txBody>
      </p:sp>
      <p:sp>
        <p:nvSpPr>
          <p:cNvPr id="19" name="TextBox 18"/>
          <p:cNvSpPr txBox="1"/>
          <p:nvPr/>
        </p:nvSpPr>
        <p:spPr>
          <a:xfrm>
            <a:off x="2362200" y="4724400"/>
            <a:ext cx="4267200" cy="149225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sz="2400" dirty="0">
                <a:hlinkClick r:id="rId3"/>
              </a:rPr>
              <a:t>Click here to go there directly</a:t>
            </a:r>
            <a:endParaRPr lang="en-US" sz="2400" dirty="0"/>
          </a:p>
          <a:p>
            <a:pPr algn="ctr">
              <a:defRPr/>
            </a:pPr>
            <a:endParaRPr lang="en-US" sz="2300" dirty="0"/>
          </a:p>
          <a:p>
            <a:pPr algn="ctr">
              <a:defRPr/>
            </a:pPr>
            <a:r>
              <a:rPr lang="en-US" sz="2200" dirty="0"/>
              <a:t>Pass this Presentation along by sharing the </a:t>
            </a:r>
            <a:r>
              <a:rPr lang="en-US" sz="2200" dirty="0">
                <a:hlinkClick r:id="rId4"/>
              </a:rPr>
              <a:t>download link</a:t>
            </a:r>
            <a:endParaRPr lang="en-US" sz="2200" dirty="0"/>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a:xfrm>
            <a:off x="457200" y="381000"/>
            <a:ext cx="8229600" cy="1096963"/>
          </a:xfrm>
        </p:spPr>
        <p:txBody>
          <a:bodyPr/>
          <a:lstStyle/>
          <a:p>
            <a:pPr eaLnBrk="1" hangingPunct="1"/>
            <a:r>
              <a:rPr lang="en-US" sz="4200" smtClean="0">
                <a:solidFill>
                  <a:srgbClr val="FFFF00"/>
                </a:solidFill>
              </a:rPr>
              <a:t>Three Point Comparison</a:t>
            </a:r>
          </a:p>
        </p:txBody>
      </p:sp>
      <p:sp>
        <p:nvSpPr>
          <p:cNvPr id="7171" name="Text Placeholder 8"/>
          <p:cNvSpPr>
            <a:spLocks noGrp="1"/>
          </p:cNvSpPr>
          <p:nvPr>
            <p:ph type="body" idx="1"/>
          </p:nvPr>
        </p:nvSpPr>
        <p:spPr>
          <a:xfrm>
            <a:off x="457200" y="1447800"/>
            <a:ext cx="4040188" cy="609600"/>
          </a:xfrm>
        </p:spPr>
        <p:txBody>
          <a:bodyPr/>
          <a:lstStyle/>
          <a:p>
            <a:pPr algn="ctr" eaLnBrk="1" hangingPunct="1"/>
            <a:r>
              <a:rPr lang="en-US" sz="2800" b="0" smtClean="0">
                <a:solidFill>
                  <a:srgbClr val="FFFF00"/>
                </a:solidFill>
                <a:cs typeface="Arial" charset="0"/>
              </a:rPr>
              <a:t>America in general</a:t>
            </a:r>
          </a:p>
        </p:txBody>
      </p:sp>
      <p:sp>
        <p:nvSpPr>
          <p:cNvPr id="7172" name="Content Placeholder 4"/>
          <p:cNvSpPr>
            <a:spLocks noGrp="1"/>
          </p:cNvSpPr>
          <p:nvPr>
            <p:ph sz="half" idx="2"/>
          </p:nvPr>
        </p:nvSpPr>
        <p:spPr>
          <a:xfrm>
            <a:off x="457200" y="2286000"/>
            <a:ext cx="4038600" cy="4038600"/>
          </a:xfrm>
        </p:spPr>
        <p:txBody>
          <a:bodyPr/>
          <a:lstStyle/>
          <a:p>
            <a:pPr marL="514350" indent="-514350" eaLnBrk="1" hangingPunct="1">
              <a:buFont typeface="Calibri" pitchFamily="34" charset="0"/>
              <a:buAutoNum type="arabicPeriod"/>
            </a:pPr>
            <a:r>
              <a:rPr lang="en-US" sz="2500" smtClean="0">
                <a:solidFill>
                  <a:srgbClr val="FFFF00"/>
                </a:solidFill>
                <a:cs typeface="Arial" charset="0"/>
              </a:rPr>
              <a:t>Lifestyle and environment devoid of human connection.</a:t>
            </a:r>
          </a:p>
          <a:p>
            <a:pPr marL="514350" indent="-514350" eaLnBrk="1" hangingPunct="1">
              <a:buFont typeface="Calibri" pitchFamily="34" charset="0"/>
              <a:buAutoNum type="arabicPeriod"/>
            </a:pPr>
            <a:r>
              <a:rPr lang="en-US" sz="2500" smtClean="0">
                <a:solidFill>
                  <a:srgbClr val="FFFF00"/>
                </a:solidFill>
                <a:cs typeface="Arial" charset="0"/>
              </a:rPr>
              <a:t>Dating and relationships are a no-win nightmare for many men.</a:t>
            </a:r>
          </a:p>
          <a:p>
            <a:pPr marL="514350" indent="-514350" eaLnBrk="1" hangingPunct="1">
              <a:buFont typeface="Calibri" pitchFamily="34" charset="0"/>
              <a:buAutoNum type="arabicPeriod"/>
            </a:pPr>
            <a:r>
              <a:rPr lang="en-US" sz="2500" smtClean="0">
                <a:solidFill>
                  <a:srgbClr val="FFFF00"/>
                </a:solidFill>
                <a:cs typeface="Arial" charset="0"/>
              </a:rPr>
              <a:t>The socio-cultural environment makes one insecure and inauthentic. (1/3 have seen a shrink)</a:t>
            </a:r>
          </a:p>
          <a:p>
            <a:pPr marL="514350" indent="-514350" eaLnBrk="1" hangingPunct="1">
              <a:buFont typeface="Arial" charset="0"/>
              <a:buNone/>
            </a:pPr>
            <a:endParaRPr lang="en-US" sz="2500" b="1" smtClean="0">
              <a:solidFill>
                <a:srgbClr val="FFFF00"/>
              </a:solidFill>
              <a:cs typeface="Arial" charset="0"/>
            </a:endParaRPr>
          </a:p>
        </p:txBody>
      </p:sp>
      <p:sp>
        <p:nvSpPr>
          <p:cNvPr id="7173" name="Text Placeholder 9"/>
          <p:cNvSpPr>
            <a:spLocks noGrp="1"/>
          </p:cNvSpPr>
          <p:nvPr>
            <p:ph type="body" sz="quarter" idx="3"/>
          </p:nvPr>
        </p:nvSpPr>
        <p:spPr>
          <a:xfrm>
            <a:off x="4648200" y="1524000"/>
            <a:ext cx="4117975" cy="533400"/>
          </a:xfrm>
        </p:spPr>
        <p:txBody>
          <a:bodyPr/>
          <a:lstStyle/>
          <a:p>
            <a:pPr algn="ctr" eaLnBrk="1" hangingPunct="1"/>
            <a:r>
              <a:rPr lang="en-US" sz="2800" b="0" smtClean="0">
                <a:solidFill>
                  <a:srgbClr val="FFFF00"/>
                </a:solidFill>
                <a:cs typeface="Arial" charset="0"/>
              </a:rPr>
              <a:t>Many Foreign countries</a:t>
            </a:r>
          </a:p>
        </p:txBody>
      </p:sp>
      <p:sp>
        <p:nvSpPr>
          <p:cNvPr id="11" name="Content Placeholder 10"/>
          <p:cNvSpPr>
            <a:spLocks noGrp="1"/>
          </p:cNvSpPr>
          <p:nvPr>
            <p:ph sz="quarter" idx="4"/>
          </p:nvPr>
        </p:nvSpPr>
        <p:spPr>
          <a:xfrm>
            <a:off x="4648200" y="2286000"/>
            <a:ext cx="4038600" cy="3962400"/>
          </a:xfrm>
        </p:spPr>
        <p:txBody>
          <a:bodyPr rtlCol="0">
            <a:noAutofit/>
          </a:bodyPr>
          <a:lstStyle/>
          <a:p>
            <a:pPr marL="514350" indent="-514350" eaLnBrk="1" fontAlgn="auto" hangingPunct="1">
              <a:spcAft>
                <a:spcPts val="0"/>
              </a:spcAft>
              <a:buFont typeface="+mj-lt"/>
              <a:buAutoNum type="arabicPeriod"/>
              <a:defRPr/>
            </a:pPr>
            <a:r>
              <a:rPr lang="en-US" sz="2500" dirty="0" smtClean="0">
                <a:solidFill>
                  <a:srgbClr val="FFFF00"/>
                </a:solidFill>
                <a:cs typeface="Arial" pitchFamily="34" charset="0"/>
              </a:rPr>
              <a:t>Human connection and social interaction flow more freely and naturally.</a:t>
            </a:r>
          </a:p>
          <a:p>
            <a:pPr marL="514350" indent="-514350" eaLnBrk="1" fontAlgn="auto" hangingPunct="1">
              <a:spcAft>
                <a:spcPts val="0"/>
              </a:spcAft>
              <a:buFont typeface="+mj-lt"/>
              <a:buAutoNum type="arabicPeriod"/>
              <a:defRPr/>
            </a:pPr>
            <a:r>
              <a:rPr lang="en-US" sz="2500" dirty="0" smtClean="0">
                <a:solidFill>
                  <a:srgbClr val="FFFF00"/>
                </a:solidFill>
                <a:cs typeface="Arial" pitchFamily="34" charset="0"/>
              </a:rPr>
              <a:t>Dating and relationships are more natural and complementary.</a:t>
            </a:r>
          </a:p>
          <a:p>
            <a:pPr marL="514350" indent="-514350" eaLnBrk="1" fontAlgn="auto" hangingPunct="1">
              <a:spcAft>
                <a:spcPts val="0"/>
              </a:spcAft>
              <a:buFont typeface="+mj-lt"/>
              <a:buAutoNum type="arabicPeriod"/>
              <a:defRPr/>
            </a:pPr>
            <a:r>
              <a:rPr lang="en-US" sz="2500" dirty="0" smtClean="0">
                <a:solidFill>
                  <a:srgbClr val="FFFF00"/>
                </a:solidFill>
                <a:cs typeface="Arial" pitchFamily="34" charset="0"/>
              </a:rPr>
              <a:t>One feels more accepted, whole and authentic. (Seeing a shrink is unheard of)</a:t>
            </a:r>
          </a:p>
          <a:p>
            <a:pPr eaLnBrk="1" fontAlgn="auto" hangingPunct="1">
              <a:spcAft>
                <a:spcPts val="0"/>
              </a:spcAft>
              <a:buFont typeface="Arial" pitchFamily="34" charset="0"/>
              <a:buChar char="•"/>
              <a:defRPr/>
            </a:pPr>
            <a:endParaRPr lang="en-US" sz="2500" dirty="0"/>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6"/>
          <p:cNvSpPr>
            <a:spLocks noGrp="1"/>
          </p:cNvSpPr>
          <p:nvPr>
            <p:ph type="title"/>
          </p:nvPr>
        </p:nvSpPr>
        <p:spPr>
          <a:xfrm>
            <a:off x="457200" y="274638"/>
            <a:ext cx="8229600" cy="1020762"/>
          </a:xfrm>
        </p:spPr>
        <p:txBody>
          <a:bodyPr/>
          <a:lstStyle/>
          <a:p>
            <a:r>
              <a:rPr lang="en-US" sz="4000" smtClean="0">
                <a:solidFill>
                  <a:srgbClr val="FFFF00"/>
                </a:solidFill>
              </a:rPr>
              <a:t>America in General</a:t>
            </a:r>
          </a:p>
        </p:txBody>
      </p:sp>
      <p:sp>
        <p:nvSpPr>
          <p:cNvPr id="8" name="Content Placeholder 7"/>
          <p:cNvSpPr>
            <a:spLocks noGrp="1"/>
          </p:cNvSpPr>
          <p:nvPr>
            <p:ph idx="1"/>
          </p:nvPr>
        </p:nvSpPr>
        <p:spPr>
          <a:xfrm>
            <a:off x="457200" y="1371600"/>
            <a:ext cx="8229600" cy="5029200"/>
          </a:xfrm>
        </p:spPr>
        <p:txBody>
          <a:bodyPr/>
          <a:lstStyle/>
          <a:p>
            <a:pPr marL="514350" indent="-514350">
              <a:buFont typeface="Arial" charset="0"/>
              <a:buNone/>
              <a:defRPr/>
            </a:pPr>
            <a:r>
              <a:rPr lang="en-US" sz="2800" dirty="0" smtClean="0">
                <a:solidFill>
                  <a:srgbClr val="FFFF00"/>
                </a:solidFill>
              </a:rPr>
              <a:t>1. Social Culture</a:t>
            </a:r>
          </a:p>
          <a:p>
            <a:pPr>
              <a:defRPr/>
            </a:pPr>
            <a:r>
              <a:rPr lang="en-US" sz="2800" dirty="0" smtClean="0">
                <a:solidFill>
                  <a:srgbClr val="FFFF00"/>
                </a:solidFill>
              </a:rPr>
              <a:t>Social disconnectedness, no human connection</a:t>
            </a:r>
          </a:p>
          <a:p>
            <a:pPr>
              <a:defRPr/>
            </a:pPr>
            <a:r>
              <a:rPr lang="en-US" sz="2800" dirty="0" smtClean="0">
                <a:solidFill>
                  <a:srgbClr val="FFFF00"/>
                </a:solidFill>
              </a:rPr>
              <a:t>Socially isolated, cliquish, non-inclusive</a:t>
            </a:r>
          </a:p>
          <a:p>
            <a:pPr>
              <a:buFont typeface="Arial" charset="0"/>
              <a:buNone/>
              <a:defRPr/>
            </a:pPr>
            <a:r>
              <a:rPr lang="en-US" sz="2800" dirty="0" smtClean="0">
                <a:solidFill>
                  <a:srgbClr val="FFFF00"/>
                </a:solidFill>
              </a:rPr>
              <a:t>2. Dating and Relationships</a:t>
            </a:r>
          </a:p>
          <a:p>
            <a:pPr>
              <a:defRPr/>
            </a:pPr>
            <a:r>
              <a:rPr lang="en-US" sz="2800" dirty="0" smtClean="0">
                <a:solidFill>
                  <a:srgbClr val="FFFF00"/>
                </a:solidFill>
              </a:rPr>
              <a:t>Women taught to despise men and hate femininity</a:t>
            </a:r>
          </a:p>
          <a:p>
            <a:pPr>
              <a:defRPr/>
            </a:pPr>
            <a:r>
              <a:rPr lang="en-US" sz="2800" dirty="0" smtClean="0">
                <a:solidFill>
                  <a:srgbClr val="FFFF00"/>
                </a:solidFill>
              </a:rPr>
              <a:t>Women are super picky and reject most men (or all)</a:t>
            </a:r>
          </a:p>
          <a:p>
            <a:pPr>
              <a:buFont typeface="Arial" charset="0"/>
              <a:buNone/>
              <a:defRPr/>
            </a:pPr>
            <a:r>
              <a:rPr lang="en-US" sz="2800" dirty="0" smtClean="0">
                <a:solidFill>
                  <a:srgbClr val="FFFF00"/>
                </a:solidFill>
              </a:rPr>
              <a:t>3. Mental and Psychological Health</a:t>
            </a:r>
          </a:p>
          <a:p>
            <a:pPr>
              <a:defRPr/>
            </a:pPr>
            <a:r>
              <a:rPr lang="en-US" sz="2800" dirty="0" smtClean="0">
                <a:solidFill>
                  <a:srgbClr val="FFFF00"/>
                </a:solidFill>
              </a:rPr>
              <a:t>One feels insecure and not accepted for themselves</a:t>
            </a:r>
          </a:p>
          <a:p>
            <a:pPr>
              <a:defRPr/>
            </a:pPr>
            <a:r>
              <a:rPr lang="en-US" sz="2800" dirty="0" smtClean="0">
                <a:solidFill>
                  <a:srgbClr val="FFFF00"/>
                </a:solidFill>
              </a:rPr>
              <a:t>Highest rates of mental illness in the world (at least 1/3 have seen a shrink)</a:t>
            </a:r>
          </a:p>
          <a:p>
            <a:pPr marL="514350" indent="-514350">
              <a:buFont typeface="Arial" charset="0"/>
              <a:buAutoNum type="arabicPeriod" startAt="2"/>
              <a:defRPr/>
            </a:pPr>
            <a:endParaRPr lang="en-US" sz="2800" dirty="0" smtClean="0">
              <a:solidFill>
                <a:srgbClr val="FFFF00"/>
              </a:solidFill>
            </a:endParaRPr>
          </a:p>
          <a:p>
            <a:pPr>
              <a:defRPr/>
            </a:pPr>
            <a:endParaRPr lang="en-US" sz="2800" dirty="0" smtClean="0">
              <a:solidFill>
                <a:srgbClr val="FFFF00"/>
              </a:solidFill>
            </a:endParaRPr>
          </a:p>
          <a:p>
            <a:pPr>
              <a:defRPr/>
            </a:pPr>
            <a:endParaRPr lang="en-US" sz="2800" dirty="0">
              <a:solidFill>
                <a:srgbClr val="FFFF00"/>
              </a:solidFill>
            </a:endParaRPr>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6"/>
          <p:cNvSpPr>
            <a:spLocks noGrp="1"/>
          </p:cNvSpPr>
          <p:nvPr>
            <p:ph type="title"/>
          </p:nvPr>
        </p:nvSpPr>
        <p:spPr>
          <a:xfrm>
            <a:off x="457200" y="274638"/>
            <a:ext cx="8229600" cy="1020762"/>
          </a:xfrm>
        </p:spPr>
        <p:txBody>
          <a:bodyPr/>
          <a:lstStyle/>
          <a:p>
            <a:r>
              <a:rPr lang="en-US" sz="4000" smtClean="0">
                <a:solidFill>
                  <a:srgbClr val="FFFF00"/>
                </a:solidFill>
              </a:rPr>
              <a:t>Foreign Countries in General</a:t>
            </a:r>
          </a:p>
        </p:txBody>
      </p:sp>
      <p:sp>
        <p:nvSpPr>
          <p:cNvPr id="8" name="Content Placeholder 7"/>
          <p:cNvSpPr>
            <a:spLocks noGrp="1"/>
          </p:cNvSpPr>
          <p:nvPr>
            <p:ph idx="1"/>
          </p:nvPr>
        </p:nvSpPr>
        <p:spPr>
          <a:xfrm>
            <a:off x="457200" y="1371600"/>
            <a:ext cx="8229600" cy="5029200"/>
          </a:xfrm>
        </p:spPr>
        <p:txBody>
          <a:bodyPr/>
          <a:lstStyle/>
          <a:p>
            <a:pPr marL="514350" indent="-514350">
              <a:buFont typeface="Arial" charset="0"/>
              <a:buNone/>
              <a:defRPr/>
            </a:pPr>
            <a:r>
              <a:rPr lang="en-US" sz="2800" dirty="0" smtClean="0">
                <a:solidFill>
                  <a:srgbClr val="FFFF00"/>
                </a:solidFill>
              </a:rPr>
              <a:t>1. Social Culture</a:t>
            </a:r>
          </a:p>
          <a:p>
            <a:pPr>
              <a:defRPr/>
            </a:pPr>
            <a:r>
              <a:rPr lang="en-US" sz="2800" dirty="0" smtClean="0">
                <a:solidFill>
                  <a:srgbClr val="FFFF00"/>
                </a:solidFill>
              </a:rPr>
              <a:t>Social environment is more inclusive and open</a:t>
            </a:r>
          </a:p>
          <a:p>
            <a:pPr>
              <a:defRPr/>
            </a:pPr>
            <a:r>
              <a:rPr lang="en-US" sz="2800" dirty="0" smtClean="0">
                <a:solidFill>
                  <a:srgbClr val="FFFF00"/>
                </a:solidFill>
              </a:rPr>
              <a:t>People are more authentic, natural, down-to-earth</a:t>
            </a:r>
          </a:p>
          <a:p>
            <a:pPr>
              <a:buFont typeface="Arial" charset="0"/>
              <a:buNone/>
              <a:defRPr/>
            </a:pPr>
            <a:r>
              <a:rPr lang="en-US" sz="2800" dirty="0" smtClean="0">
                <a:solidFill>
                  <a:srgbClr val="FFFF00"/>
                </a:solidFill>
              </a:rPr>
              <a:t>2. Dating and Relationships</a:t>
            </a:r>
          </a:p>
          <a:p>
            <a:pPr>
              <a:defRPr/>
            </a:pPr>
            <a:r>
              <a:rPr lang="en-US" sz="2800" dirty="0" smtClean="0">
                <a:solidFill>
                  <a:srgbClr val="FFFF00"/>
                </a:solidFill>
              </a:rPr>
              <a:t>Women are feminine, sweet, modest, down-to-earth</a:t>
            </a:r>
          </a:p>
          <a:p>
            <a:pPr>
              <a:defRPr/>
            </a:pPr>
            <a:r>
              <a:rPr lang="en-US" sz="2800" dirty="0" smtClean="0">
                <a:solidFill>
                  <a:srgbClr val="FFFF00"/>
                </a:solidFill>
              </a:rPr>
              <a:t>Women admire, respect and appreciate men</a:t>
            </a:r>
          </a:p>
          <a:p>
            <a:pPr>
              <a:buFont typeface="Arial" charset="0"/>
              <a:buNone/>
              <a:defRPr/>
            </a:pPr>
            <a:r>
              <a:rPr lang="en-US" sz="2800" dirty="0" smtClean="0">
                <a:solidFill>
                  <a:srgbClr val="FFFF00"/>
                </a:solidFill>
              </a:rPr>
              <a:t>3. Mental and Psychological Health</a:t>
            </a:r>
          </a:p>
          <a:p>
            <a:pPr>
              <a:defRPr/>
            </a:pPr>
            <a:r>
              <a:rPr lang="en-US" sz="2800" dirty="0" smtClean="0">
                <a:solidFill>
                  <a:srgbClr val="FFFF00"/>
                </a:solidFill>
              </a:rPr>
              <a:t>One feels accepted and free to “be yourself”</a:t>
            </a:r>
          </a:p>
          <a:p>
            <a:pPr>
              <a:defRPr/>
            </a:pPr>
            <a:r>
              <a:rPr lang="en-US" sz="2800" dirty="0" smtClean="0">
                <a:solidFill>
                  <a:srgbClr val="FFFF00"/>
                </a:solidFill>
              </a:rPr>
              <a:t>No need to act fake or pump yourself with pseudo-confidence (Seeing a shrink is literally unheard of)</a:t>
            </a:r>
          </a:p>
          <a:p>
            <a:pPr marL="514350" indent="-514350">
              <a:buFont typeface="Arial" charset="0"/>
              <a:buAutoNum type="arabicPeriod" startAt="2"/>
              <a:defRPr/>
            </a:pPr>
            <a:endParaRPr lang="en-US" sz="2800" dirty="0" smtClean="0">
              <a:solidFill>
                <a:srgbClr val="FFFF00"/>
              </a:solidFill>
            </a:endParaRPr>
          </a:p>
          <a:p>
            <a:pPr>
              <a:defRPr/>
            </a:pPr>
            <a:endParaRPr lang="en-US" sz="2800" dirty="0" smtClean="0">
              <a:solidFill>
                <a:srgbClr val="FFFF00"/>
              </a:solidFill>
            </a:endParaRPr>
          </a:p>
          <a:p>
            <a:pPr>
              <a:defRPr/>
            </a:pPr>
            <a:endParaRPr lang="en-US" sz="2800" dirty="0">
              <a:solidFill>
                <a:srgbClr val="FFFF00"/>
              </a:solidFill>
            </a:endParaRPr>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6"/>
          <p:cNvSpPr>
            <a:spLocks noGrp="1"/>
          </p:cNvSpPr>
          <p:nvPr>
            <p:ph type="title"/>
          </p:nvPr>
        </p:nvSpPr>
        <p:spPr>
          <a:xfrm>
            <a:off x="457200" y="274638"/>
            <a:ext cx="8229600" cy="1020762"/>
          </a:xfrm>
        </p:spPr>
        <p:txBody>
          <a:bodyPr/>
          <a:lstStyle/>
          <a:p>
            <a:r>
              <a:rPr lang="en-US" sz="3800" smtClean="0">
                <a:solidFill>
                  <a:srgbClr val="FFFF00"/>
                </a:solidFill>
              </a:rPr>
              <a:t>Implications and Solutions (1 of 3)</a:t>
            </a:r>
          </a:p>
        </p:txBody>
      </p:sp>
      <p:sp>
        <p:nvSpPr>
          <p:cNvPr id="10243" name="Content Placeholder 7"/>
          <p:cNvSpPr>
            <a:spLocks noGrp="1"/>
          </p:cNvSpPr>
          <p:nvPr>
            <p:ph idx="1"/>
          </p:nvPr>
        </p:nvSpPr>
        <p:spPr>
          <a:xfrm>
            <a:off x="457200" y="1371600"/>
            <a:ext cx="8229600" cy="5029200"/>
          </a:xfrm>
        </p:spPr>
        <p:txBody>
          <a:bodyPr/>
          <a:lstStyle/>
          <a:p>
            <a:r>
              <a:rPr lang="en-US" sz="2800" smtClean="0">
                <a:solidFill>
                  <a:srgbClr val="FFFF00"/>
                </a:solidFill>
              </a:rPr>
              <a:t>It is important to note that global problems such as crime, corruption, economic oppression, and the desire to up one’s status, are NORMAL and have existed throughout human history.</a:t>
            </a:r>
          </a:p>
          <a:p>
            <a:r>
              <a:rPr lang="en-US" sz="2800" smtClean="0">
                <a:solidFill>
                  <a:srgbClr val="FFFF00"/>
                </a:solidFill>
              </a:rPr>
              <a:t>However,  the modern dysfunctional norms in America, such as: women despising men, not needing them, hating their femininity and trying to be masculine; social disconnectedness, neighbors not knowing each other, lack of human connection, not being accepted, etc. are ABNORMAL aberrations that have NEVER been part of human history.</a:t>
            </a:r>
          </a:p>
          <a:p>
            <a:endParaRPr lang="en-US" sz="2800" smtClean="0">
              <a:solidFill>
                <a:srgbClr val="FFFF00"/>
              </a:solidFill>
            </a:endParaRPr>
          </a:p>
          <a:p>
            <a:endParaRPr lang="en-US" sz="2800" smtClean="0">
              <a:solidFill>
                <a:srgbClr val="FFFF00"/>
              </a:solidFill>
            </a:endParaRPr>
          </a:p>
        </p:txBody>
      </p:sp>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1798</TotalTime>
  <Words>1612</Words>
  <Application>Microsoft Office PowerPoint</Application>
  <PresentationFormat>On-screen Show (4:3)</PresentationFormat>
  <Paragraphs>198</Paragraphs>
  <Slides>53</Slides>
  <Notes>5</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53</vt:i4>
      </vt:variant>
    </vt:vector>
  </HeadingPairs>
  <TitlesOfParts>
    <vt:vector size="56" baseType="lpstr">
      <vt:lpstr>Arial</vt:lpstr>
      <vt:lpstr>Calibri</vt:lpstr>
      <vt:lpstr>Office Theme</vt:lpstr>
      <vt:lpstr>Happier Abroad Presentation  on International Dating</vt:lpstr>
      <vt:lpstr>Slide 2</vt:lpstr>
      <vt:lpstr>Slide 3</vt:lpstr>
      <vt:lpstr>Key Points of the Happier Abroad Movement</vt:lpstr>
      <vt:lpstr>Outline of points to cover</vt:lpstr>
      <vt:lpstr>Three Point Comparison</vt:lpstr>
      <vt:lpstr>America in General</vt:lpstr>
      <vt:lpstr>Foreign Countries in General</vt:lpstr>
      <vt:lpstr>Implications and Solutions (1 of 3)</vt:lpstr>
      <vt:lpstr>Implications and Solutions (2 of 3)</vt:lpstr>
      <vt:lpstr>Implications and Solutions (3 of 3)</vt:lpstr>
      <vt:lpstr>Key Benefits and Advantages  of Foreign Women</vt:lpstr>
      <vt:lpstr>Benefits and Advantages of  Foreign Women (1 of 2) View Full Version</vt:lpstr>
      <vt:lpstr>Benefits and Advantages of  Foreign Women (2 of 2) View Full Version</vt:lpstr>
      <vt:lpstr>Approachable Faces Gallery</vt:lpstr>
      <vt:lpstr>Approachable Faces from  Russia and Eastern Europe</vt:lpstr>
      <vt:lpstr>Approachable Faces from  Russia and Eastern Europe</vt:lpstr>
      <vt:lpstr>Approachable Faces from  Russia and Eastern Europe</vt:lpstr>
      <vt:lpstr>Approachable Faces from  Russia and Eastern Europe</vt:lpstr>
      <vt:lpstr>Approachable Faces from  Russia and Eastern Europe</vt:lpstr>
      <vt:lpstr>Approachable Faces from  Russia and Eastern Europe</vt:lpstr>
      <vt:lpstr>Approachable Faces from  Russia and Eastern Europe</vt:lpstr>
      <vt:lpstr>Approachable Faces from  Russia and Eastern Europe</vt:lpstr>
      <vt:lpstr>Approachable Faces from  Russia and Eastern Europe</vt:lpstr>
      <vt:lpstr>Approachable Faces from  Russia and Eastern Europe</vt:lpstr>
      <vt:lpstr>Video clip of friendly Moscow girl I approached.  Click below to play clip</vt:lpstr>
      <vt:lpstr>Friendly girls I met in Russia  and Eastern Europe (1 of 3)</vt:lpstr>
      <vt:lpstr>Friendly girls I met in Russia  and Eastern Europe (2 of 3)</vt:lpstr>
      <vt:lpstr>Friendly girls I met in Russia  and Eastern Europe (3 of 3)</vt:lpstr>
      <vt:lpstr>Marina, a sweet girl I dated in Russia</vt:lpstr>
      <vt:lpstr>Approachable Faces from Philippines</vt:lpstr>
      <vt:lpstr>Approachable Faces from Philippines</vt:lpstr>
      <vt:lpstr>Dianne, a girl I dated in the Philippines</vt:lpstr>
      <vt:lpstr>No PUA or “Game” Required</vt:lpstr>
      <vt:lpstr>Beautiful Chinese woman I met on AFA – Feminine, Down-to-Earth, Intelligent</vt:lpstr>
      <vt:lpstr>International Dating  vs. Domestic Dating:  Research and Statistics</vt:lpstr>
      <vt:lpstr>Nationally Renowned Experts</vt:lpstr>
      <vt:lpstr>Nationally Renowned Experts</vt:lpstr>
      <vt:lpstr>The Narcissism Epidemic in America</vt:lpstr>
      <vt:lpstr>Why Divorce is High in America (1 of 3)</vt:lpstr>
      <vt:lpstr>Why Divorce is High in America (2 of 3)</vt:lpstr>
      <vt:lpstr>Why Divorce is High in America (3 of 3)</vt:lpstr>
      <vt:lpstr>USCIS Statistics and Surveys (1 of 3)</vt:lpstr>
      <vt:lpstr>USCIS Statistics and Surveys (2 of 3)</vt:lpstr>
      <vt:lpstr>USCIS Statistics and Surveys (3 of 3)</vt:lpstr>
      <vt:lpstr>Dating Imbalances in America (1 of 2)</vt:lpstr>
      <vt:lpstr>Dating Imbalances in America (2 of 2)</vt:lpstr>
      <vt:lpstr>BBC article on Man Shortage in Latvia http://www.bbc.co.uk/news/world-europe-11493157  (Click image below to open link)</vt:lpstr>
      <vt:lpstr>See Steve’s Research Section on HappierAbroad.com  (Click image below to go there directly)</vt:lpstr>
      <vt:lpstr>Slide 50</vt:lpstr>
      <vt:lpstr>Conclusion (1 of 2)</vt:lpstr>
      <vt:lpstr>Conclusion (2 of 2)</vt:lpstr>
      <vt:lpstr>Thank you for viewing our Presentation</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Happier Abroad International Dating Presentation</dc:title>
  <dc:creator>Winston Wu</dc:creator>
  <cp:lastModifiedBy>Winston Wu</cp:lastModifiedBy>
  <cp:revision>237</cp:revision>
  <dcterms:created xsi:type="dcterms:W3CDTF">2012-03-21T02:41:44Z</dcterms:created>
  <dcterms:modified xsi:type="dcterms:W3CDTF">2012-05-05T16:43:49Z</dcterms:modified>
</cp:coreProperties>
</file>