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3" r:id="rId4"/>
  </p:sldMasterIdLst>
  <p:notesMasterIdLst>
    <p:notesMasterId r:id="rId15"/>
  </p:notesMasterIdLst>
  <p:sldIdLst>
    <p:sldId id="256" r:id="rId5"/>
    <p:sldId id="257" r:id="rId6"/>
    <p:sldId id="290" r:id="rId7"/>
    <p:sldId id="289" r:id="rId8"/>
    <p:sldId id="288" r:id="rId9"/>
    <p:sldId id="297" r:id="rId10"/>
    <p:sldId id="296" r:id="rId11"/>
    <p:sldId id="294" r:id="rId12"/>
    <p:sldId id="298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4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1336" y="-360"/>
      </p:cViewPr>
      <p:guideLst>
        <p:guide orient="horz" pos="2174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83EB5-CB9F-AD47-9B92-C78F0B93E28B}" type="datetimeFigureOut">
              <a:rPr lang="en-US" smtClean="0"/>
              <a:t>5/14/14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55BD4-788B-ED4E-A4F0-FED834892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371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009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5/14/14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190" y="-34322"/>
            <a:ext cx="10323818" cy="689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75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0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60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4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5/14/14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94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6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506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98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669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938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49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5/14/14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31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4" r:id="rId1"/>
    <p:sldLayoutId id="2147493505" r:id="rId2"/>
    <p:sldLayoutId id="2147493506" r:id="rId3"/>
    <p:sldLayoutId id="2147493507" r:id="rId4"/>
    <p:sldLayoutId id="2147493508" r:id="rId5"/>
    <p:sldLayoutId id="2147493509" r:id="rId6"/>
    <p:sldLayoutId id="2147493510" r:id="rId7"/>
    <p:sldLayoutId id="2147493511" r:id="rId8"/>
    <p:sldLayoutId id="2147493512" r:id="rId9"/>
    <p:sldLayoutId id="2147493513" r:id="rId10"/>
    <p:sldLayoutId id="214749351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rgbClr val="00009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Wingdings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72299"/>
            <a:ext cx="7772400" cy="2877525"/>
          </a:xfrm>
        </p:spPr>
        <p:txBody>
          <a:bodyPr>
            <a:noAutofit/>
          </a:bodyPr>
          <a:lstStyle/>
          <a:p>
            <a:r>
              <a:rPr lang="en-US" sz="7200" b="1" dirty="0" err="1" smtClean="0"/>
              <a:t>btctrackr</a:t>
            </a:r>
            <a:r>
              <a:rPr lang="en-US" sz="7200" b="1" dirty="0" smtClean="0"/>
              <a:t> </a:t>
            </a:r>
            <a:r>
              <a:rPr lang="en-US" sz="7200" b="1" dirty="0"/>
              <a:t>: </a:t>
            </a:r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en-US" sz="5400" b="1" dirty="0" smtClean="0"/>
              <a:t>Finding </a:t>
            </a:r>
            <a:r>
              <a:rPr lang="en-US" sz="5400" b="1" dirty="0"/>
              <a:t>and Displaying Clusters in </a:t>
            </a:r>
            <a:r>
              <a:rPr lang="en-US" sz="5400" b="1" dirty="0" err="1"/>
              <a:t>Bitcoin</a:t>
            </a:r>
            <a:r>
              <a:rPr lang="en-US" sz="5400" b="1" dirty="0"/>
              <a:t> </a:t>
            </a:r>
            <a:br>
              <a:rPr lang="en-US" sz="5400" b="1" dirty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769" y="4062042"/>
            <a:ext cx="9007231" cy="1752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00"/>
                </a:solidFill>
              </a:rPr>
              <a:t>Aaron Doll, </a:t>
            </a:r>
            <a:r>
              <a:rPr lang="en-US" sz="3600" b="1" dirty="0" err="1" smtClean="0">
                <a:solidFill>
                  <a:srgbClr val="000000"/>
                </a:solidFill>
              </a:rPr>
              <a:t>Shaheed</a:t>
            </a:r>
            <a:r>
              <a:rPr lang="en-US" sz="3600" b="1" dirty="0" smtClean="0">
                <a:solidFill>
                  <a:srgbClr val="000000"/>
                </a:solidFill>
              </a:rPr>
              <a:t> </a:t>
            </a:r>
            <a:r>
              <a:rPr lang="en-US" sz="3600" b="1" dirty="0" err="1">
                <a:solidFill>
                  <a:srgbClr val="000000"/>
                </a:solidFill>
              </a:rPr>
              <a:t>Chagani</a:t>
            </a:r>
            <a:r>
              <a:rPr lang="en-US" sz="3600" b="1" dirty="0">
                <a:solidFill>
                  <a:srgbClr val="000000"/>
                </a:solidFill>
              </a:rPr>
              <a:t>, </a:t>
            </a:r>
            <a:endParaRPr lang="en-US" sz="3600" b="1" dirty="0" smtClean="0">
              <a:solidFill>
                <a:srgbClr val="000000"/>
              </a:solidFill>
            </a:endParaRPr>
          </a:p>
          <a:p>
            <a:r>
              <a:rPr lang="en-US" sz="3600" b="1" dirty="0" smtClean="0">
                <a:solidFill>
                  <a:srgbClr val="000000"/>
                </a:solidFill>
              </a:rPr>
              <a:t>Michael </a:t>
            </a:r>
            <a:r>
              <a:rPr lang="en-US" sz="3600" b="1" dirty="0" err="1">
                <a:solidFill>
                  <a:srgbClr val="000000"/>
                </a:solidFill>
              </a:rPr>
              <a:t>Kranch</a:t>
            </a:r>
            <a:r>
              <a:rPr lang="en-US" sz="3600" b="1" dirty="0">
                <a:solidFill>
                  <a:srgbClr val="000000"/>
                </a:solidFill>
              </a:rPr>
              <a:t>, and </a:t>
            </a:r>
            <a:r>
              <a:rPr lang="en-US" sz="3600" b="1" dirty="0" err="1">
                <a:solidFill>
                  <a:srgbClr val="000000"/>
                </a:solidFill>
              </a:rPr>
              <a:t>Vaidhyanath</a:t>
            </a:r>
            <a:r>
              <a:rPr lang="en-US" sz="3600" b="1" dirty="0">
                <a:solidFill>
                  <a:srgbClr val="000000"/>
                </a:solidFill>
              </a:rPr>
              <a:t> </a:t>
            </a:r>
            <a:r>
              <a:rPr lang="en-US" sz="3600" b="1" dirty="0" err="1">
                <a:solidFill>
                  <a:srgbClr val="000000"/>
                </a:solidFill>
              </a:rPr>
              <a:t>Murti</a:t>
            </a:r>
            <a:r>
              <a:rPr lang="en-US" sz="3600" b="1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5393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Increased speed for </a:t>
            </a:r>
            <a:r>
              <a:rPr lang="en-US" dirty="0" smtClean="0"/>
              <a:t>balances</a:t>
            </a:r>
          </a:p>
          <a:p>
            <a:r>
              <a:rPr lang="en-US" dirty="0" smtClean="0"/>
              <a:t>Increased </a:t>
            </a:r>
            <a:r>
              <a:rPr lang="en-US" dirty="0"/>
              <a:t>accuracy for 1-hop </a:t>
            </a:r>
            <a:r>
              <a:rPr lang="en-US" dirty="0" smtClean="0"/>
              <a:t>paths</a:t>
            </a:r>
          </a:p>
          <a:p>
            <a:r>
              <a:rPr lang="en-US" dirty="0" smtClean="0"/>
              <a:t>Cluster labeling</a:t>
            </a:r>
          </a:p>
          <a:p>
            <a:r>
              <a:rPr lang="en-US" dirty="0" smtClean="0"/>
              <a:t>Advanced Features:</a:t>
            </a:r>
          </a:p>
          <a:p>
            <a:pPr lvl="1"/>
            <a:r>
              <a:rPr lang="en-US" dirty="0" smtClean="0"/>
              <a:t>Implementation of </a:t>
            </a:r>
            <a:r>
              <a:rPr lang="en-US" dirty="0"/>
              <a:t>the change </a:t>
            </a:r>
            <a:r>
              <a:rPr lang="en-US" dirty="0" smtClean="0"/>
              <a:t>heuristic</a:t>
            </a:r>
          </a:p>
          <a:p>
            <a:pPr lvl="1"/>
            <a:r>
              <a:rPr lang="en-US" dirty="0" smtClean="0"/>
              <a:t>Labeling and Identifying well-known cluster</a:t>
            </a:r>
          </a:p>
          <a:p>
            <a:pPr lvl="1"/>
            <a:r>
              <a:rPr lang="en-US" dirty="0" smtClean="0"/>
              <a:t>Tracking IP addresses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1630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6146"/>
            <a:ext cx="8229600" cy="5227392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</a:pPr>
            <a:r>
              <a:rPr lang="en-US" dirty="0" smtClean="0"/>
              <a:t>Motivation (Fistful of </a:t>
            </a:r>
            <a:r>
              <a:rPr lang="en-US" dirty="0" err="1" smtClean="0"/>
              <a:t>Bitcoins</a:t>
            </a:r>
            <a:r>
              <a:rPr lang="en-US" dirty="0" smtClean="0"/>
              <a:t>)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Challenges and Goals</a:t>
            </a:r>
          </a:p>
          <a:p>
            <a:pPr>
              <a:buFont typeface="Wingdings" charset="2"/>
              <a:buChar char="§"/>
            </a:pPr>
            <a:r>
              <a:rPr lang="en-US" dirty="0" err="1" smtClean="0"/>
              <a:t>btctrackr</a:t>
            </a:r>
            <a:r>
              <a:rPr lang="en-US" dirty="0" smtClean="0"/>
              <a:t> System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Parser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Database</a:t>
            </a:r>
          </a:p>
          <a:p>
            <a:pPr lvl="1">
              <a:buFont typeface="Wingdings" charset="2"/>
              <a:buChar char="§"/>
            </a:pPr>
            <a:r>
              <a:rPr lang="en-US" dirty="0" smtClean="0"/>
              <a:t>Website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Demonstration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Evaluation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260829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(Fistful of </a:t>
            </a:r>
            <a:r>
              <a:rPr lang="en-US" dirty="0" err="1" smtClean="0"/>
              <a:t>Bitcoins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5223"/>
            <a:ext cx="8229600" cy="4525963"/>
          </a:xfrm>
        </p:spPr>
        <p:txBody>
          <a:bodyPr/>
          <a:lstStyle/>
          <a:p>
            <a:r>
              <a:rPr lang="en-US" dirty="0" smtClean="0"/>
              <a:t>Improve upon Existing Address Clustering</a:t>
            </a:r>
          </a:p>
          <a:p>
            <a:pPr lvl="1"/>
            <a:r>
              <a:rPr lang="en-US" dirty="0" smtClean="0"/>
              <a:t>Heuristic 1 – All inputs</a:t>
            </a:r>
          </a:p>
          <a:p>
            <a:pPr lvl="1"/>
            <a:r>
              <a:rPr lang="en-US" dirty="0" smtClean="0"/>
              <a:t>Heuristic 2 – Change Addresses</a:t>
            </a:r>
          </a:p>
          <a:p>
            <a:r>
              <a:rPr lang="en-US" dirty="0" smtClean="0"/>
              <a:t>Current Implementation</a:t>
            </a:r>
          </a:p>
          <a:p>
            <a:pPr lvl="1"/>
            <a:r>
              <a:rPr lang="en-US" dirty="0" smtClean="0"/>
              <a:t>Need significant by hand cleaning</a:t>
            </a:r>
          </a:p>
          <a:p>
            <a:pPr lvl="1"/>
            <a:r>
              <a:rPr lang="en-US" dirty="0" smtClean="0"/>
              <a:t>Not in real-time</a:t>
            </a:r>
          </a:p>
          <a:p>
            <a:r>
              <a:rPr lang="en-US" dirty="0" err="1" smtClean="0"/>
              <a:t>Znort</a:t>
            </a:r>
            <a:r>
              <a:rPr lang="en-US" dirty="0" smtClean="0"/>
              <a:t> Parser</a:t>
            </a:r>
          </a:p>
        </p:txBody>
      </p:sp>
      <p:pic>
        <p:nvPicPr>
          <p:cNvPr id="5" name="Picture 4" descr="transaction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416" y="4453081"/>
            <a:ext cx="4747846" cy="222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35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/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5223"/>
            <a:ext cx="8229600" cy="5051546"/>
          </a:xfrm>
        </p:spPr>
        <p:txBody>
          <a:bodyPr>
            <a:normAutofit/>
          </a:bodyPr>
          <a:lstStyle/>
          <a:p>
            <a:r>
              <a:rPr lang="en-US" dirty="0"/>
              <a:t>Challenges</a:t>
            </a:r>
          </a:p>
          <a:p>
            <a:pPr lvl="1"/>
            <a:r>
              <a:rPr lang="en-US" dirty="0"/>
              <a:t>Resource management</a:t>
            </a:r>
          </a:p>
          <a:p>
            <a:pPr lvl="1"/>
            <a:r>
              <a:rPr lang="en-US" dirty="0"/>
              <a:t>Continually updating information</a:t>
            </a:r>
          </a:p>
          <a:p>
            <a:pPr lvl="1"/>
            <a:r>
              <a:rPr lang="en-US" dirty="0"/>
              <a:t>Legacy block chain information </a:t>
            </a:r>
          </a:p>
          <a:p>
            <a:pPr lvl="1"/>
            <a:r>
              <a:rPr lang="en-US" dirty="0"/>
              <a:t>Integration of systems</a:t>
            </a:r>
          </a:p>
          <a:p>
            <a:r>
              <a:rPr lang="en-US" dirty="0" smtClean="0"/>
              <a:t>System Goals</a:t>
            </a:r>
            <a:endParaRPr lang="en-US" dirty="0"/>
          </a:p>
          <a:p>
            <a:pPr lvl="1"/>
            <a:r>
              <a:rPr lang="en-US" dirty="0" smtClean="0"/>
              <a:t>Real-time </a:t>
            </a:r>
            <a:r>
              <a:rPr lang="en-US" dirty="0"/>
              <a:t>r</a:t>
            </a:r>
            <a:r>
              <a:rPr lang="en-US" dirty="0" smtClean="0"/>
              <a:t>esponses</a:t>
            </a:r>
          </a:p>
          <a:p>
            <a:pPr lvl="1"/>
            <a:r>
              <a:rPr lang="en-US" dirty="0" smtClean="0"/>
              <a:t>Accurate</a:t>
            </a:r>
          </a:p>
          <a:p>
            <a:pPr lvl="1"/>
            <a:r>
              <a:rPr lang="en-US" dirty="0" smtClean="0"/>
              <a:t>Expandable</a:t>
            </a:r>
          </a:p>
        </p:txBody>
      </p:sp>
    </p:spTree>
    <p:extLst>
      <p:ext uri="{BB962C8B-B14F-4D97-AF65-F5344CB8AC3E}">
        <p14:creationId xmlns:p14="http://schemas.microsoft.com/office/powerpoint/2010/main" val="4284342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itcoin_Transaction_Inputs_and_Outpu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00" y="4254500"/>
            <a:ext cx="6947564" cy="2348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btctrackr</a:t>
            </a:r>
            <a:r>
              <a:rPr lang="en-US" dirty="0" smtClean="0"/>
              <a:t>: Parser</a:t>
            </a:r>
            <a:endParaRPr lang="en-US" dirty="0"/>
          </a:p>
        </p:txBody>
      </p:sp>
      <p:sp>
        <p:nvSpPr>
          <p:cNvPr id="7" name="TextShape 2"/>
          <p:cNvSpPr txBox="1"/>
          <p:nvPr/>
        </p:nvSpPr>
        <p:spPr>
          <a:xfrm>
            <a:off x="457200" y="143532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Font typeface="Wingdings" charset="2"/>
              <a:buChar char=""/>
            </a:pPr>
            <a:r>
              <a:rPr lang="en-US" sz="2800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</a:rPr>
              <a:t>Libbitcoin</a:t>
            </a:r>
            <a:endParaRPr lang="en-US" sz="2800" dirty="0" smtClean="0">
              <a:solidFill>
                <a:srgbClr val="000000"/>
              </a:solidFill>
              <a:latin typeface="Calibri"/>
            </a:endParaRPr>
          </a:p>
          <a:p>
            <a:pPr lvl="1">
              <a:buFont typeface="Wingdings" charset="2"/>
              <a:buChar char=""/>
            </a:pPr>
            <a:endParaRPr dirty="0"/>
          </a:p>
          <a:p>
            <a:pPr>
              <a:buFont typeface="Wingdings" charset="2"/>
              <a:buChar char=""/>
            </a:pPr>
            <a:r>
              <a:rPr lang="en-US" sz="2800" dirty="0" smtClean="0">
                <a:solidFill>
                  <a:srgbClr val="000000"/>
                </a:solidFill>
                <a:latin typeface="Calibri"/>
              </a:rPr>
              <a:t> Three Steps</a:t>
            </a:r>
          </a:p>
          <a:p>
            <a:pPr lvl="1">
              <a:buFont typeface="Wingdings" charset="2"/>
              <a:buChar char=""/>
            </a:pPr>
            <a:r>
              <a:rPr lang="en-US" sz="2800" dirty="0" smtClean="0">
                <a:solidFill>
                  <a:srgbClr val="000000"/>
                </a:solidFill>
                <a:latin typeface="Calibri"/>
              </a:rPr>
              <a:t> Find clustering transactions</a:t>
            </a:r>
            <a:endParaRPr lang="en-US" dirty="0" smtClean="0"/>
          </a:p>
          <a:p>
            <a:pPr lvl="1">
              <a:buFont typeface="Wingdings" charset="2"/>
              <a:buChar char=""/>
            </a:pPr>
            <a:r>
              <a:rPr lang="en-US" sz="2800" dirty="0" smtClean="0">
                <a:solidFill>
                  <a:srgbClr val="000000"/>
                </a:solidFill>
                <a:latin typeface="Calibri"/>
              </a:rPr>
              <a:t> Find input addresses of transaction</a:t>
            </a:r>
            <a:endParaRPr lang="en-US" dirty="0" smtClean="0"/>
          </a:p>
          <a:p>
            <a:pPr lvl="1">
              <a:buFont typeface="Wingdings" charset="2"/>
              <a:buChar char=""/>
            </a:pPr>
            <a:r>
              <a:rPr lang="en-US" sz="2800" dirty="0" smtClean="0">
                <a:solidFill>
                  <a:srgbClr val="000000"/>
                </a:solidFill>
                <a:latin typeface="Calibri"/>
              </a:rPr>
              <a:t> Keep track of connected components</a:t>
            </a:r>
            <a:endParaRPr dirty="0" smtClean="0"/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432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dirty="0" err="1">
                <a:solidFill>
                  <a:srgbClr val="000090"/>
                </a:solidFill>
                <a:latin typeface="Calibri"/>
              </a:rPr>
              <a:t>btctrackr</a:t>
            </a:r>
            <a:r>
              <a:rPr lang="en-US" sz="4400" dirty="0">
                <a:solidFill>
                  <a:srgbClr val="000090"/>
                </a:solidFill>
                <a:latin typeface="Calibri"/>
              </a:rPr>
              <a:t>: Database</a:t>
            </a:r>
            <a:endParaRPr dirty="0"/>
          </a:p>
        </p:txBody>
      </p:sp>
      <p:pic>
        <p:nvPicPr>
          <p:cNvPr id="97" name="Picture 96"/>
          <p:cNvPicPr/>
          <p:nvPr/>
        </p:nvPicPr>
        <p:blipFill>
          <a:blip r:embed="rId2"/>
          <a:stretch>
            <a:fillRect/>
          </a:stretch>
        </p:blipFill>
        <p:spPr>
          <a:xfrm>
            <a:off x="1280160" y="2651760"/>
            <a:ext cx="2468880" cy="2559960"/>
          </a:xfrm>
          <a:prstGeom prst="rect">
            <a:avLst/>
          </a:prstGeom>
          <a:ln>
            <a:noFill/>
          </a:ln>
        </p:spPr>
      </p:pic>
      <p:pic>
        <p:nvPicPr>
          <p:cNvPr id="98" name="Picture 97"/>
          <p:cNvPicPr/>
          <p:nvPr/>
        </p:nvPicPr>
        <p:blipFill>
          <a:blip r:embed="rId2"/>
          <a:stretch>
            <a:fillRect/>
          </a:stretch>
        </p:blipFill>
        <p:spPr>
          <a:xfrm>
            <a:off x="4663440" y="2651760"/>
            <a:ext cx="2468880" cy="2559960"/>
          </a:xfrm>
          <a:prstGeom prst="rect">
            <a:avLst/>
          </a:prstGeom>
          <a:ln>
            <a:noFill/>
          </a:ln>
        </p:spPr>
      </p:pic>
      <p:sp>
        <p:nvSpPr>
          <p:cNvPr id="99" name="TextShape 2"/>
          <p:cNvSpPr txBox="1"/>
          <p:nvPr/>
        </p:nvSpPr>
        <p:spPr>
          <a:xfrm>
            <a:off x="1737360" y="2011680"/>
            <a:ext cx="139536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Downloader</a:t>
            </a:r>
            <a:endParaRPr/>
          </a:p>
        </p:txBody>
      </p:sp>
      <p:sp>
        <p:nvSpPr>
          <p:cNvPr id="100" name="TextShape 3"/>
          <p:cNvSpPr txBox="1"/>
          <p:nvPr/>
        </p:nvSpPr>
        <p:spPr>
          <a:xfrm>
            <a:off x="2011680" y="5303520"/>
            <a:ext cx="104184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LevelDB</a:t>
            </a:r>
            <a:endParaRPr/>
          </a:p>
        </p:txBody>
      </p:sp>
      <p:sp>
        <p:nvSpPr>
          <p:cNvPr id="101" name="TextShape 4"/>
          <p:cNvSpPr txBox="1"/>
          <p:nvPr/>
        </p:nvSpPr>
        <p:spPr>
          <a:xfrm>
            <a:off x="5394960" y="2011680"/>
            <a:ext cx="99144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Updater</a:t>
            </a:r>
            <a:endParaRPr/>
          </a:p>
        </p:txBody>
      </p:sp>
      <p:sp>
        <p:nvSpPr>
          <p:cNvPr id="102" name="TextShape 5"/>
          <p:cNvSpPr txBox="1"/>
          <p:nvPr/>
        </p:nvSpPr>
        <p:spPr>
          <a:xfrm>
            <a:off x="5394960" y="5303520"/>
            <a:ext cx="94284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MySQL</a:t>
            </a:r>
            <a:endParaRPr/>
          </a:p>
        </p:txBody>
      </p:sp>
      <p:pic>
        <p:nvPicPr>
          <p:cNvPr id="103" name="Picture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6492240" y="2103120"/>
            <a:ext cx="2377440" cy="2011680"/>
          </a:xfrm>
          <a:prstGeom prst="rect">
            <a:avLst/>
          </a:prstGeom>
          <a:ln>
            <a:noFill/>
          </a:ln>
        </p:spPr>
      </p:pic>
      <p:pic>
        <p:nvPicPr>
          <p:cNvPr id="104" name="Picture 103"/>
          <p:cNvPicPr/>
          <p:nvPr/>
        </p:nvPicPr>
        <p:blipFill>
          <a:blip r:embed="rId4"/>
          <a:stretch>
            <a:fillRect/>
          </a:stretch>
        </p:blipFill>
        <p:spPr>
          <a:xfrm>
            <a:off x="127440" y="2060280"/>
            <a:ext cx="2432880" cy="1780200"/>
          </a:xfrm>
          <a:prstGeom prst="rect">
            <a:avLst/>
          </a:prstGeom>
          <a:ln>
            <a:noFill/>
          </a:ln>
        </p:spPr>
      </p:pic>
      <p:pic>
        <p:nvPicPr>
          <p:cNvPr id="105" name="Picture 104"/>
          <p:cNvPicPr/>
          <p:nvPr/>
        </p:nvPicPr>
        <p:blipFill>
          <a:blip r:embed="rId5"/>
          <a:stretch>
            <a:fillRect/>
          </a:stretch>
        </p:blipFill>
        <p:spPr>
          <a:xfrm>
            <a:off x="3237840" y="3657600"/>
            <a:ext cx="2065680" cy="1005840"/>
          </a:xfrm>
          <a:prstGeom prst="rect">
            <a:avLst/>
          </a:prstGeom>
          <a:ln>
            <a:noFill/>
          </a:ln>
        </p:spPr>
      </p:pic>
      <p:sp>
        <p:nvSpPr>
          <p:cNvPr id="106" name="TextShape 6"/>
          <p:cNvSpPr txBox="1"/>
          <p:nvPr/>
        </p:nvSpPr>
        <p:spPr>
          <a:xfrm>
            <a:off x="3749040" y="3474720"/>
            <a:ext cx="85284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Parser</a:t>
            </a:r>
            <a:endParaRPr/>
          </a:p>
        </p:txBody>
      </p:sp>
      <p:sp>
        <p:nvSpPr>
          <p:cNvPr id="107" name="TextShape 7"/>
          <p:cNvSpPr txBox="1"/>
          <p:nvPr/>
        </p:nvSpPr>
        <p:spPr>
          <a:xfrm>
            <a:off x="15840" y="1645920"/>
            <a:ext cx="153864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BTC Network</a:t>
            </a:r>
            <a:endParaRPr/>
          </a:p>
        </p:txBody>
      </p:sp>
      <p:sp>
        <p:nvSpPr>
          <p:cNvPr id="108" name="TextShape 8"/>
          <p:cNvSpPr txBox="1"/>
          <p:nvPr/>
        </p:nvSpPr>
        <p:spPr>
          <a:xfrm>
            <a:off x="7960320" y="1573920"/>
            <a:ext cx="100080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Website</a:t>
            </a:r>
            <a:endParaRPr/>
          </a:p>
        </p:txBody>
      </p:sp>
      <p:sp>
        <p:nvSpPr>
          <p:cNvPr id="109" name="TextShape 9"/>
          <p:cNvSpPr txBox="1"/>
          <p:nvPr/>
        </p:nvSpPr>
        <p:spPr>
          <a:xfrm>
            <a:off x="1828800" y="5852160"/>
            <a:ext cx="128268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Blockchain</a:t>
            </a:r>
            <a:endParaRPr/>
          </a:p>
        </p:txBody>
      </p:sp>
      <p:sp>
        <p:nvSpPr>
          <p:cNvPr id="110" name="TextShape 10"/>
          <p:cNvSpPr txBox="1"/>
          <p:nvPr/>
        </p:nvSpPr>
        <p:spPr>
          <a:xfrm>
            <a:off x="4548240" y="5852160"/>
            <a:ext cx="2858400" cy="34632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/>
              <a:t>Address to Cluster ID Map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6889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14 at 12.26.2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" t="7136" r="4564" b="10698"/>
          <a:stretch/>
        </p:blipFill>
        <p:spPr>
          <a:xfrm>
            <a:off x="114299" y="1892300"/>
            <a:ext cx="4521202" cy="1092200"/>
          </a:xfrm>
          <a:prstGeom prst="rect">
            <a:avLst/>
          </a:prstGeom>
        </p:spPr>
      </p:pic>
      <p:pic>
        <p:nvPicPr>
          <p:cNvPr id="7" name="Picture 6" descr="Screen Shot 2014-05-14 at 12.27.0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" t="10096" r="5046" b="9623"/>
          <a:stretch/>
        </p:blipFill>
        <p:spPr>
          <a:xfrm>
            <a:off x="241300" y="3534833"/>
            <a:ext cx="4210050" cy="3090333"/>
          </a:xfrm>
          <a:prstGeom prst="rect">
            <a:avLst/>
          </a:prstGeom>
        </p:spPr>
      </p:pic>
      <p:pic>
        <p:nvPicPr>
          <p:cNvPr id="9" name="Picture 8" descr="Screen Shot 2014-05-14 at 12.29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63" y="1892300"/>
            <a:ext cx="4340837" cy="473286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err="1" smtClean="0"/>
              <a:t>btctracker</a:t>
            </a:r>
            <a:r>
              <a:rPr lang="en-US" dirty="0" smtClean="0"/>
              <a:t> - Website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168900" y="1411025"/>
            <a:ext cx="3644900" cy="7220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Cluster Balances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77900" y="2984500"/>
            <a:ext cx="2806700" cy="7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charset="2"/>
              <a:buNone/>
            </a:pPr>
            <a:r>
              <a:rPr lang="en-US" dirty="0" smtClean="0"/>
              <a:t>Shortest Path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58800" y="1411025"/>
            <a:ext cx="3644900" cy="7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charset="2"/>
              <a:buNone/>
            </a:pPr>
            <a:r>
              <a:rPr lang="en-US" dirty="0" smtClean="0"/>
              <a:t>Track</a:t>
            </a:r>
          </a:p>
        </p:txBody>
      </p:sp>
    </p:spTree>
    <p:extLst>
      <p:ext uri="{BB962C8B-B14F-4D97-AF65-F5344CB8AC3E}">
        <p14:creationId xmlns:p14="http://schemas.microsoft.com/office/powerpoint/2010/main" val="2324450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1185" y="1992915"/>
            <a:ext cx="7772400" cy="2877525"/>
          </a:xfrm>
        </p:spPr>
        <p:txBody>
          <a:bodyPr>
            <a:noAutofit/>
          </a:bodyPr>
          <a:lstStyle/>
          <a:p>
            <a:r>
              <a:rPr lang="en-US" sz="19900" b="1" dirty="0" smtClean="0"/>
              <a:t>DEMO</a:t>
            </a:r>
            <a:endParaRPr lang="en-US" sz="19900" b="1" dirty="0"/>
          </a:p>
        </p:txBody>
      </p:sp>
    </p:spTree>
    <p:extLst>
      <p:ext uri="{BB962C8B-B14F-4D97-AF65-F5344CB8AC3E}">
        <p14:creationId xmlns:p14="http://schemas.microsoft.com/office/powerpoint/2010/main" val="828783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90"/>
                </a:solidFill>
                <a:latin typeface="Calibri"/>
              </a:rPr>
              <a:t>Evaluation</a:t>
            </a:r>
            <a:endParaRPr/>
          </a:p>
        </p:txBody>
      </p:sp>
      <p:pic>
        <p:nvPicPr>
          <p:cNvPr id="119" name="Picture 118"/>
          <p:cNvPicPr/>
          <p:nvPr/>
        </p:nvPicPr>
        <p:blipFill>
          <a:blip r:embed="rId2"/>
          <a:stretch>
            <a:fillRect/>
          </a:stretch>
        </p:blipFill>
        <p:spPr>
          <a:xfrm rot="698659">
            <a:off x="233154" y="1082483"/>
            <a:ext cx="4785962" cy="2740866"/>
          </a:xfrm>
          <a:prstGeom prst="rect">
            <a:avLst/>
          </a:prstGeom>
          <a:ln>
            <a:noFill/>
          </a:ln>
        </p:spPr>
      </p:pic>
      <p:pic>
        <p:nvPicPr>
          <p:cNvPr id="120" name="Picture 119"/>
          <p:cNvPicPr/>
          <p:nvPr/>
        </p:nvPicPr>
        <p:blipFill>
          <a:blip r:embed="rId3"/>
          <a:stretch>
            <a:fillRect/>
          </a:stretch>
        </p:blipFill>
        <p:spPr>
          <a:xfrm rot="21283800">
            <a:off x="4332393" y="2770529"/>
            <a:ext cx="4667022" cy="3066822"/>
          </a:xfrm>
          <a:prstGeom prst="rect">
            <a:avLst/>
          </a:prstGeom>
          <a:ln>
            <a:noFill/>
          </a:ln>
        </p:spPr>
      </p:pic>
      <p:sp>
        <p:nvSpPr>
          <p:cNvPr id="121" name="TextShape 2"/>
          <p:cNvSpPr txBox="1"/>
          <p:nvPr/>
        </p:nvSpPr>
        <p:spPr>
          <a:xfrm>
            <a:off x="5909040" y="2084400"/>
            <a:ext cx="857520" cy="658800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r>
              <a:rPr lang="en-US" sz="4000"/>
              <a:t>VS</a:t>
            </a:r>
            <a:endParaRPr/>
          </a:p>
        </p:txBody>
      </p:sp>
      <p:graphicFrame>
        <p:nvGraphicFramePr>
          <p:cNvPr id="6" name="Table 2"/>
          <p:cNvGraphicFramePr/>
          <p:nvPr>
            <p:extLst>
              <p:ext uri="{D42A27DB-BD31-4B8C-83A1-F6EECF244321}">
                <p14:modId xmlns:p14="http://schemas.microsoft.com/office/powerpoint/2010/main" val="1822884094"/>
              </p:ext>
            </p:extLst>
          </p:nvPr>
        </p:nvGraphicFramePr>
        <p:xfrm>
          <a:off x="83106" y="4274832"/>
          <a:ext cx="4126323" cy="2042160"/>
        </p:xfrm>
        <a:graphic>
          <a:graphicData uri="http://schemas.openxmlformats.org/drawingml/2006/table">
            <a:tbl>
              <a:tblPr/>
              <a:tblGrid>
                <a:gridCol w="2612612"/>
                <a:gridCol w="1513711"/>
              </a:tblGrid>
              <a:tr h="61062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False Negative %</a:t>
                      </a:r>
                      <a:endParaRPr/>
                    </a:p>
                  </a:txBody>
                  <a:tcPr/>
                </a:tc>
              </a:tr>
              <a:tr h="668782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/>
                        <a:t>btctrackr</a:t>
                      </a:r>
                      <a:r>
                        <a:rPr lang="en-US" sz="4000" dirty="0"/>
                        <a:t>*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35.8</a:t>
                      </a:r>
                      <a:endParaRPr dirty="0"/>
                    </a:p>
                  </a:txBody>
                  <a:tcPr/>
                </a:tc>
              </a:tr>
              <a:tr h="668782">
                <a:tc>
                  <a:txBody>
                    <a:bodyPr/>
                    <a:lstStyle/>
                    <a:p>
                      <a:pPr algn="ctr"/>
                      <a:r>
                        <a:rPr lang="en-US" sz="4000"/>
                        <a:t>BitIodine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54.2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Shape 3"/>
          <p:cNvSpPr txBox="1"/>
          <p:nvPr/>
        </p:nvSpPr>
        <p:spPr>
          <a:xfrm>
            <a:off x="156116" y="6349364"/>
            <a:ext cx="4288884" cy="467996"/>
          </a:xfrm>
          <a:prstGeom prst="rect">
            <a:avLst/>
          </a:prstGeom>
        </p:spPr>
        <p:txBody>
          <a:bodyPr wrap="none" lIns="90000" tIns="45000" rIns="90000" bIns="45000"/>
          <a:lstStyle/>
          <a:p>
            <a:pPr marL="285750" indent="-285750" algn="ctr">
              <a:buFontTx/>
              <a:buChar char="•"/>
            </a:pPr>
            <a:r>
              <a:rPr lang="en-US" sz="1500" dirty="0" smtClean="0"/>
              <a:t>at </a:t>
            </a:r>
            <a:r>
              <a:rPr lang="en-US" sz="1500" dirty="0"/>
              <a:t>the time of this evaluation </a:t>
            </a:r>
            <a:r>
              <a:rPr lang="en-US" sz="1500" dirty="0" err="1" smtClean="0"/>
              <a:t>btctrackr</a:t>
            </a:r>
            <a:endParaRPr lang="en-US" sz="1500" dirty="0" smtClean="0"/>
          </a:p>
          <a:p>
            <a:pPr algn="ctr"/>
            <a:r>
              <a:rPr lang="en-US" sz="1500" dirty="0" smtClean="0"/>
              <a:t>only </a:t>
            </a:r>
            <a:r>
              <a:rPr lang="en-US" sz="1500" dirty="0"/>
              <a:t>had 200,000 blocks parsed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6063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1539</TotalTime>
  <Words>197</Words>
  <Application>Microsoft Macintosh PowerPoint</Application>
  <PresentationFormat>On-screen Show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btctrackr :  Finding and Displaying Clusters in Bitcoin  </vt:lpstr>
      <vt:lpstr>Overview</vt:lpstr>
      <vt:lpstr>Motivation (Fistful of Bitcoins)</vt:lpstr>
      <vt:lpstr>Goals / Challenges</vt:lpstr>
      <vt:lpstr>btctrackr: Parser</vt:lpstr>
      <vt:lpstr>PowerPoint Presentation</vt:lpstr>
      <vt:lpstr>btctracker - Website</vt:lpstr>
      <vt:lpstr>DEMO</vt:lpstr>
      <vt:lpstr>PowerPoint Presentation</vt:lpstr>
      <vt:lpstr>Future 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Student</cp:lastModifiedBy>
  <cp:revision>78</cp:revision>
  <dcterms:created xsi:type="dcterms:W3CDTF">2010-04-12T23:12:02Z</dcterms:created>
  <dcterms:modified xsi:type="dcterms:W3CDTF">2014-05-14T17:09:42Z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