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71" r:id="rId2"/>
    <p:sldId id="256" r:id="rId3"/>
    <p:sldId id="281" r:id="rId4"/>
    <p:sldId id="278" r:id="rId5"/>
    <p:sldId id="262" r:id="rId6"/>
    <p:sldId id="276" r:id="rId7"/>
    <p:sldId id="277" r:id="rId8"/>
    <p:sldId id="274" r:id="rId9"/>
    <p:sldId id="275" r:id="rId10"/>
    <p:sldId id="279" r:id="rId11"/>
    <p:sldId id="280" r:id="rId12"/>
    <p:sldId id="273" r:id="rId13"/>
    <p:sldId id="282" r:id="rId14"/>
    <p:sldId id="28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574"/>
  </p:normalViewPr>
  <p:slideViewPr>
    <p:cSldViewPr snapToGrid="0" snapToObjects="1">
      <p:cViewPr varScale="1">
        <p:scale>
          <a:sx n="82" d="100"/>
          <a:sy n="82" d="100"/>
        </p:scale>
        <p:origin x="108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3BEF7A-F932-014B-9F5D-FEB140B21A98}" type="datetimeFigureOut">
              <a:rPr lang="en-US" smtClean="0"/>
              <a:t>1/15/19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BFBA6-CE48-0E41-8893-518D9DE3B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18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English: A painting of the three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Brontë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sisters; from left to right, Anne, Emily, and Charlotte. In the center of portrait is the shadow of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Branwell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Brontë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artist, who painted himself out.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ca. 1834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FBFBA6-CE48-0E41-8893-518D9DE3B18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FBFBA6-CE48-0E41-8893-518D9DE3B1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83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FBFBA6-CE48-0E41-8893-518D9DE3B1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716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5A206EB-1E82-3D44-BB19-8C628772549F}" type="datetimeFigureOut">
              <a:rPr lang="en-US" smtClean="0"/>
              <a:t>1/15/19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457D3F5A-91F3-CB42-BF98-24F0F32682D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ildungsroma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Jane Eyre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(Female) Bildungsroman </a:t>
            </a:r>
          </a:p>
        </p:txBody>
      </p:sp>
    </p:spTree>
    <p:extLst>
      <p:ext uri="{BB962C8B-B14F-4D97-AF65-F5344CB8AC3E}">
        <p14:creationId xmlns:p14="http://schemas.microsoft.com/office/powerpoint/2010/main" val="1265979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5900" y="3124200"/>
            <a:ext cx="4209451" cy="1286200"/>
          </a:xfrm>
        </p:spPr>
        <p:txBody>
          <a:bodyPr/>
          <a:lstStyle/>
          <a:p>
            <a:r>
              <a:rPr lang="en-US" sz="2800" dirty="0"/>
              <a:t>The Bronte Sisters: Anne, Emily, Charlotte (</a:t>
            </a:r>
            <a:r>
              <a:rPr lang="en-US" sz="2800" dirty="0" err="1"/>
              <a:t>c</a:t>
            </a:r>
            <a:r>
              <a:rPr lang="en-US" sz="2800" dirty="0"/>
              <a:t>. 1834, painted by </a:t>
            </a:r>
            <a:r>
              <a:rPr lang="en-US" sz="2800" dirty="0" err="1"/>
              <a:t>Branwell</a:t>
            </a:r>
            <a:r>
              <a:rPr lang="en-US" sz="2800" dirty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578"/>
            <a:ext cx="4795900" cy="68825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28000" cy="457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758" y="3560594"/>
            <a:ext cx="4942156" cy="329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140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23652" y="2775370"/>
            <a:ext cx="2778289" cy="868362"/>
          </a:xfrm>
        </p:spPr>
        <p:txBody>
          <a:bodyPr/>
          <a:lstStyle/>
          <a:p>
            <a:r>
              <a:rPr lang="en-US" sz="2000" b="1" dirty="0"/>
              <a:t>Charlotte Bronte</a:t>
            </a:r>
            <a:r>
              <a:rPr lang="en-US" sz="2000" dirty="0"/>
              <a:t>, b. 1816, Thornton, Yorkshire. Born third oldest; older sisters Elizabeth and Maria died after falling ill in boarding school. Charlotte was then oldest, siblings were: Emily, </a:t>
            </a:r>
            <a:r>
              <a:rPr lang="en-US" sz="2000" dirty="0" err="1"/>
              <a:t>Branwell</a:t>
            </a:r>
            <a:r>
              <a:rPr lang="en-US" sz="2000" dirty="0"/>
              <a:t>, and Anne. CB died 1854. outliving all siblings. Shirley (1849) and Villette (1853) published under pseudonym: CURRER BELL. [Emily was ELLIS BELL, Anne was ACTON BELL]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652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93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14211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E99B9A-0AED-6F4E-8F42-51C163ADC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499" y="1022888"/>
            <a:ext cx="4379748" cy="531591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9-05 at 5.13.3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482" y="114393"/>
            <a:ext cx="4643518" cy="65712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7B4304-4DC1-1F45-B27F-DB74B09C7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7874" y="-28967"/>
            <a:ext cx="5137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37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09-05 at 5.15.1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444500"/>
            <a:ext cx="7962900" cy="59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72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699" y="0"/>
            <a:ext cx="5469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044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Textual History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Begun August 1846, in northern industrial town of Manchester</a:t>
            </a:r>
          </a:p>
          <a:p>
            <a:r>
              <a:rPr lang="en-US" dirty="0"/>
              <a:t>Completed August 19, 1847;</a:t>
            </a:r>
          </a:p>
          <a:p>
            <a:r>
              <a:rPr lang="en-US" dirty="0"/>
              <a:t>Published October 19, 1847, as “An Autobiography. Edited by…. </a:t>
            </a:r>
            <a:r>
              <a:rPr lang="en-US" dirty="0" err="1"/>
              <a:t>Currer</a:t>
            </a:r>
            <a:r>
              <a:rPr lang="en-US" dirty="0"/>
              <a:t> Bell.” </a:t>
            </a:r>
          </a:p>
          <a:p>
            <a:r>
              <a:rPr lang="en-US" dirty="0"/>
              <a:t>Second, third editions said: “An Autobiography, by </a:t>
            </a:r>
            <a:r>
              <a:rPr lang="en-US" dirty="0" err="1"/>
              <a:t>Currer</a:t>
            </a:r>
            <a:r>
              <a:rPr lang="en-US" dirty="0"/>
              <a:t> Bell”</a:t>
            </a:r>
          </a:p>
          <a:p>
            <a:r>
              <a:rPr lang="en-US" dirty="0"/>
              <a:t>What is this genre?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349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bildung</a:t>
            </a:r>
            <a:r>
              <a:rPr lang="en-US" dirty="0"/>
              <a:t>? What is a bildungsroman?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473518" cy="4782364"/>
          </a:xfrm>
        </p:spPr>
        <p:txBody>
          <a:bodyPr>
            <a:normAutofit/>
          </a:bodyPr>
          <a:lstStyle/>
          <a:p>
            <a:r>
              <a:rPr lang="en-US" b="1" i="1" dirty="0" err="1"/>
              <a:t>Bildung</a:t>
            </a:r>
            <a:r>
              <a:rPr lang="en-US" dirty="0"/>
              <a:t> (a German word whose meanings include education and forming) refers to the German tradition of self-cultivation (as related to the German for: creation, image, shape), wherein philosophy and education are linked in a manner that refers to a process of both personal and cultural maturation. This maturation is described as a harmonization of the individual’s mind and heart and in a unification of selfhood and identity within the broader society, as evidenced with the literary tradition of </a:t>
            </a:r>
            <a:r>
              <a:rPr lang="en-US" i="1" dirty="0">
                <a:hlinkClick r:id="rId3" tooltip="Bildungsroman"/>
              </a:rPr>
              <a:t>Bildungsroman</a:t>
            </a:r>
            <a:r>
              <a:rPr lang="en-US" dirty="0"/>
              <a:t>.</a:t>
            </a:r>
          </a:p>
          <a:p>
            <a:r>
              <a:rPr lang="en-US" dirty="0"/>
              <a:t>Source: Wikipedia; please see </a:t>
            </a:r>
            <a:r>
              <a:rPr lang="en-US" dirty="0" err="1"/>
              <a:t>Moretti</a:t>
            </a:r>
            <a:r>
              <a:rPr lang="en-US" dirty="0"/>
              <a:t> handout for thicker detail!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75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71707"/>
            <a:ext cx="7674026" cy="868362"/>
          </a:xfrm>
        </p:spPr>
        <p:txBody>
          <a:bodyPr/>
          <a:lstStyle/>
          <a:p>
            <a:r>
              <a:rPr lang="en-US" sz="2800" dirty="0"/>
              <a:t>Franco </a:t>
            </a:r>
            <a:r>
              <a:rPr lang="en-US" sz="2800" dirty="0" err="1"/>
              <a:t>Moretti</a:t>
            </a:r>
            <a:r>
              <a:rPr lang="en-US" sz="2800" dirty="0"/>
              <a:t>, </a:t>
            </a:r>
            <a:r>
              <a:rPr lang="en-US" sz="2800" i="1" dirty="0"/>
              <a:t>The Way of the World: The Bildungsroman in European Culture </a:t>
            </a:r>
            <a:r>
              <a:rPr lang="en-US" sz="2800" dirty="0"/>
              <a:t>(</a:t>
            </a:r>
            <a:r>
              <a:rPr lang="en-US" sz="2800"/>
              <a:t>1987): 5.</a:t>
            </a:r>
            <a:endParaRPr lang="en-US" sz="2800" dirty="0"/>
          </a:p>
        </p:txBody>
      </p:sp>
      <p:pic>
        <p:nvPicPr>
          <p:cNvPr id="5" name="Picture 4" descr="Screen Shot 2016-09-05 at 5.33.3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1557"/>
            <a:ext cx="9280212" cy="297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509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457200" y="2714989"/>
            <a:ext cx="8229600" cy="195652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l">
              <a:buFont typeface="Arial"/>
              <a:buChar char="•"/>
            </a:pPr>
            <a:r>
              <a:rPr lang="en-US" sz="2800" dirty="0"/>
              <a:t>“In the part [of conduct] which merely concerns himself, his independence is, of right, absolute.  Over himself, over his own mind and body, the individual is sovereign” (On Liberty 13)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Mill’s Myth of Modernity</a:t>
            </a:r>
          </a:p>
        </p:txBody>
      </p:sp>
    </p:spTree>
    <p:extLst>
      <p:ext uri="{BB962C8B-B14F-4D97-AF65-F5344CB8AC3E}">
        <p14:creationId xmlns:p14="http://schemas.microsoft.com/office/powerpoint/2010/main" val="1268668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Desire, blockage, resistance,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Rat, mad cat, toad, others? </a:t>
            </a:r>
          </a:p>
          <a:p>
            <a:r>
              <a:rPr lang="en-US" dirty="0"/>
              <a:t>Strange, roving, solitary, queer, frightened, shy, little, sharp, venturesome, hardy (all from Bessie, 47)</a:t>
            </a:r>
          </a:p>
          <a:p>
            <a:r>
              <a:rPr lang="en-US" dirty="0"/>
              <a:t>Food!?</a:t>
            </a:r>
          </a:p>
          <a:p>
            <a:r>
              <a:rPr lang="en-US" dirty="0"/>
              <a:t>Slavery, liberty, detention</a:t>
            </a:r>
          </a:p>
          <a:p>
            <a:r>
              <a:rPr lang="en-US" dirty="0"/>
              <a:t>“roving, venturesome”: MOBILITY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326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49446-BE84-4D4A-87C2-7A162F068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Location, advancement?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CF00F-1503-354E-87DA-20AE5B047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Gateshead</a:t>
            </a:r>
            <a:endParaRPr lang="en-US" dirty="0"/>
          </a:p>
          <a:p>
            <a:r>
              <a:rPr lang="en-US" dirty="0"/>
              <a:t>Lowood</a:t>
            </a:r>
          </a:p>
          <a:p>
            <a:r>
              <a:rPr lang="en-US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592966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623</TotalTime>
  <Words>342</Words>
  <Application>Microsoft Macintosh PowerPoint</Application>
  <PresentationFormat>On-screen Show (4:3)</PresentationFormat>
  <Paragraphs>31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Goudy Old Style</vt:lpstr>
      <vt:lpstr>Impact</vt:lpstr>
      <vt:lpstr>Rockwell</vt:lpstr>
      <vt:lpstr>Inkwell</vt:lpstr>
      <vt:lpstr>Jane Eyre</vt:lpstr>
      <vt:lpstr>The Bronte Sisters: Anne, Emily, Charlotte (c. 1834, painted by Branwell)</vt:lpstr>
      <vt:lpstr>PowerPoint Presentation</vt:lpstr>
      <vt:lpstr>Charlotte Bronte, b. 1816, Thornton, Yorkshire. Born third oldest; older sisters Elizabeth and Maria died after falling ill in boarding school. Charlotte was then oldest, siblings were: Emily, Branwell, and Anne. CB died 1854. outliving all siblings. Shirley (1849) and Villette (1853) published under pseudonym: CURRER BELL. [Emily was ELLIS BELL, Anne was ACTON BELL]</vt:lpstr>
      <vt:lpstr>PowerPoint Presentation</vt:lpstr>
      <vt:lpstr>PowerPoint Presentation</vt:lpstr>
      <vt:lpstr>PowerPoint Presentation</vt:lpstr>
      <vt:lpstr>PowerPoint Presentation</vt:lpstr>
      <vt:lpstr>Textual History </vt:lpstr>
      <vt:lpstr>What is bildung? What is a bildungsroman?</vt:lpstr>
      <vt:lpstr>Franco Moretti, The Way of the World: The Bildungsroman in European Culture (1987): 5.</vt:lpstr>
      <vt:lpstr>Mill’s Myth of Modernity</vt:lpstr>
      <vt:lpstr>Desire, blockage, resistance, formation</vt:lpstr>
      <vt:lpstr>Location, advancement?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Macalester College</dc:creator>
  <cp:lastModifiedBy>Nathan K. Hensley</cp:lastModifiedBy>
  <cp:revision>16</cp:revision>
  <dcterms:created xsi:type="dcterms:W3CDTF">2011-01-31T14:51:38Z</dcterms:created>
  <dcterms:modified xsi:type="dcterms:W3CDTF">2019-01-15T13:45:50Z</dcterms:modified>
</cp:coreProperties>
</file>