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p:scale>
          <a:sx n="80" d="100"/>
          <a:sy n="80" d="100"/>
        </p:scale>
        <p:origin x="-1662" y="332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A77986-D0DC-4BF4-9FA1-6C877D52C51E}" type="datetimeFigureOut">
              <a:rPr lang="en-US" smtClean="0"/>
              <a:pPr/>
              <a:t>7/3/2014</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90AD08-C643-41A7-92FA-5A52218AA9F8}" type="slidenum">
              <a:rPr lang="en-US" smtClean="0"/>
              <a:pPr/>
              <a:t>‹#›</a:t>
            </a:fld>
            <a:endParaRPr lang="en-US"/>
          </a:p>
        </p:txBody>
      </p:sp>
    </p:spTree>
    <p:extLst>
      <p:ext uri="{BB962C8B-B14F-4D97-AF65-F5344CB8AC3E}">
        <p14:creationId xmlns:p14="http://schemas.microsoft.com/office/powerpoint/2010/main" val="1476206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890AD08-C643-41A7-92FA-5A52218AA9F8}"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C5048-1C0C-4D33-9690-324AF81F1833}"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5048-1C0C-4D33-9690-324AF81F1833}"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4" y="5875869"/>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4"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C5048-1C0C-4D33-9690-324AF81F1833}"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4C5048-1C0C-4D33-9690-324AF81F1833}"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4C5048-1C0C-4D33-9690-324AF81F1833}" type="datetimeFigureOut">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4C5048-1C0C-4D33-9690-324AF81F1833}" type="datetimeFigureOut">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C5048-1C0C-4D33-9690-324AF81F1833}" type="datetimeFigureOut">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4"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4"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C5048-1C0C-4D33-9690-324AF81F1833}"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C5048-1C0C-4D33-9690-324AF81F1833}"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5048-1C0C-4D33-9690-324AF81F1833}"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5048-1C0C-4D33-9690-324AF81F1833}"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D6FE0-A15A-4B85-A9B2-CEE2E93BDB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24C5048-1C0C-4D33-9690-324AF81F1833}" type="datetimeFigureOut">
              <a:rPr lang="en-US" smtClean="0"/>
              <a:pPr/>
              <a:t>7/3/2014</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E8D6FE0-A15A-4B85-A9B2-CEE2E93BDB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0" y="304800"/>
          <a:ext cx="7886700" cy="71567040"/>
        </p:xfrm>
        <a:graphic>
          <a:graphicData uri="http://schemas.openxmlformats.org/drawingml/2006/table">
            <a:tbl>
              <a:tblPr firstRow="1" bandRow="1">
                <a:tableStyleId>{5C22544A-7EE6-4342-B048-85BDC9FD1C3A}</a:tableStyleId>
              </a:tblPr>
              <a:tblGrid>
                <a:gridCol w="817881"/>
                <a:gridCol w="3696969"/>
                <a:gridCol w="3371850"/>
              </a:tblGrid>
              <a:tr h="853440">
                <a:tc>
                  <a:txBody>
                    <a:bodyPr/>
                    <a:lstStyle/>
                    <a:p>
                      <a:r>
                        <a:rPr lang="en-US" altLang="ja-JP" sz="2400" b="1" kern="1200" dirty="0" smtClean="0">
                          <a:solidFill>
                            <a:schemeClr val="lt1"/>
                          </a:solidFill>
                          <a:latin typeface="+mn-lt"/>
                          <a:ea typeface="+mn-ea"/>
                          <a:cs typeface="+mn-cs"/>
                        </a:rPr>
                        <a:t>H-</a:t>
                      </a:r>
                      <a:r>
                        <a:rPr lang="ja-JP" altLang="en-US" sz="2400" b="1" kern="1200" dirty="0" smtClean="0">
                          <a:solidFill>
                            <a:schemeClr val="lt1"/>
                          </a:solidFill>
                          <a:latin typeface="+mn-lt"/>
                          <a:ea typeface="+mn-ea"/>
                          <a:cs typeface="+mn-cs"/>
                        </a:rPr>
                        <a:t>コード（</a:t>
                      </a:r>
                      <a:r>
                        <a:rPr lang="en-US" altLang="ja-JP" sz="2400" b="1" kern="1200" dirty="0" smtClean="0">
                          <a:solidFill>
                            <a:schemeClr val="lt1"/>
                          </a:solidFill>
                          <a:latin typeface="+mn-lt"/>
                          <a:ea typeface="+mn-ea"/>
                          <a:cs typeface="+mn-cs"/>
                        </a:rPr>
                        <a:t>1</a:t>
                      </a:r>
                      <a:r>
                        <a:rPr lang="ja-JP" altLang="en-US" sz="2400" b="1" kern="1200" dirty="0" smtClean="0">
                          <a:solidFill>
                            <a:schemeClr val="lt1"/>
                          </a:solidFill>
                          <a:latin typeface="+mn-lt"/>
                          <a:ea typeface="+mn-ea"/>
                          <a:cs typeface="+mn-cs"/>
                        </a:rPr>
                        <a:t>）</a:t>
                      </a:r>
                      <a:endParaRPr lang="en-US" sz="2400" dirty="0"/>
                    </a:p>
                  </a:txBody>
                  <a:tcPr marL="68580" marR="68580" marT="60960" marB="60960"/>
                </a:tc>
                <a:tc>
                  <a:txBody>
                    <a:bodyPr/>
                    <a:lstStyle/>
                    <a:p>
                      <a:pPr algn="ctr"/>
                      <a:r>
                        <a:rPr lang="ja-JP" altLang="en-US" sz="2400" b="1" kern="1200" smtClean="0">
                          <a:solidFill>
                            <a:schemeClr val="lt1"/>
                          </a:solidFill>
                          <a:latin typeface="+mn-lt"/>
                          <a:ea typeface="+mn-ea"/>
                          <a:cs typeface="+mn-cs"/>
                        </a:rPr>
                        <a:t>健康有害性危険有害性情報（</a:t>
                      </a:r>
                      <a:r>
                        <a:rPr lang="en-US" altLang="ja-JP" sz="2400" b="1" kern="1200" dirty="0" smtClean="0">
                          <a:solidFill>
                            <a:schemeClr val="lt1"/>
                          </a:solidFill>
                          <a:latin typeface="+mn-lt"/>
                          <a:ea typeface="+mn-ea"/>
                          <a:cs typeface="+mn-cs"/>
                        </a:rPr>
                        <a:t>2</a:t>
                      </a:r>
                      <a:r>
                        <a:rPr lang="ja-JP" altLang="en-US" sz="2400" b="1" kern="1200" smtClean="0">
                          <a:solidFill>
                            <a:schemeClr val="lt1"/>
                          </a:solidFill>
                          <a:latin typeface="+mn-lt"/>
                          <a:ea typeface="+mn-ea"/>
                          <a:cs typeface="+mn-cs"/>
                        </a:rPr>
                        <a:t>） </a:t>
                      </a:r>
                      <a:br>
                        <a:rPr lang="ja-JP" altLang="en-US" sz="2400" b="1" kern="1200" smtClean="0">
                          <a:solidFill>
                            <a:schemeClr val="lt1"/>
                          </a:solidFill>
                          <a:latin typeface="+mn-lt"/>
                          <a:ea typeface="+mn-ea"/>
                          <a:cs typeface="+mn-cs"/>
                        </a:rPr>
                      </a:br>
                      <a:endParaRPr lang="en-US" sz="2400" dirty="0" smtClean="0"/>
                    </a:p>
                  </a:txBody>
                  <a:tcPr marL="68580" marR="68580" marT="60960" marB="60960"/>
                </a:tc>
                <a:tc>
                  <a:txBody>
                    <a:bodyPr/>
                    <a:lstStyle/>
                    <a:p>
                      <a:pPr algn="ct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不安定な爆発物</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不安定な爆発物</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大量爆発の危険性、爆発</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 </a:t>
                      </a:r>
                      <a:r>
                        <a:rPr lang="en-US" altLang="ja-JP" sz="2400" kern="1200" baseline="0" dirty="0" smtClean="0">
                          <a:solidFill>
                            <a:schemeClr val="dk1"/>
                          </a:solidFill>
                          <a:latin typeface="+mn-lt"/>
                          <a:ea typeface="+mn-ea"/>
                          <a:cs typeface="+mn-cs"/>
                        </a:rPr>
                        <a:t>1.1</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爆発、重度の飛散危険性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a:t>
                      </a:r>
                      <a:r>
                        <a:rPr lang="en-US" altLang="ja-JP" sz="2400" kern="1200" baseline="0" dirty="0" smtClean="0">
                          <a:solidFill>
                            <a:schemeClr val="dk1"/>
                          </a:solidFill>
                          <a:latin typeface="+mn-lt"/>
                          <a:ea typeface="+mn-ea"/>
                          <a:cs typeface="+mn-cs"/>
                        </a:rPr>
                        <a:t>1.2</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火災、爆風または飛散危険性、爆発</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a:t>
                      </a:r>
                      <a:r>
                        <a:rPr lang="en-US" altLang="ja-JP" sz="2400" kern="1200" baseline="0" dirty="0" smtClean="0">
                          <a:solidFill>
                            <a:schemeClr val="dk1"/>
                          </a:solidFill>
                          <a:latin typeface="+mn-lt"/>
                          <a:ea typeface="+mn-ea"/>
                          <a:cs typeface="+mn-cs"/>
                        </a:rPr>
                        <a:t>1.3</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火災や飛散危険性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a:t>
                      </a:r>
                      <a:r>
                        <a:rPr lang="en-US" altLang="ja-JP" sz="2400" kern="1200" baseline="0" dirty="0" smtClean="0">
                          <a:solidFill>
                            <a:schemeClr val="dk1"/>
                          </a:solidFill>
                          <a:latin typeface="+mn-lt"/>
                          <a:ea typeface="+mn-ea"/>
                          <a:cs typeface="+mn-cs"/>
                        </a:rPr>
                        <a:t>1.4</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H205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マス火の中に爆発することがある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a:t>
                      </a:r>
                      <a:r>
                        <a:rPr lang="en-US" altLang="ja-JP" sz="2400" kern="1200" baseline="0" dirty="0" smtClean="0">
                          <a:solidFill>
                            <a:schemeClr val="dk1"/>
                          </a:solidFill>
                          <a:latin typeface="+mn-lt"/>
                          <a:ea typeface="+mn-ea"/>
                          <a:cs typeface="+mn-cs"/>
                        </a:rPr>
                        <a:t>1.5</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極めて引火性の高いガス</a:t>
                      </a:r>
                      <a:endParaRPr lang="en-US" sz="2400" dirty="0"/>
                    </a:p>
                  </a:txBody>
                  <a:tcPr marL="68580" marR="68580" marT="60960" marB="60960"/>
                </a:tc>
                <a:tc>
                  <a:txBody>
                    <a:bodyPr/>
                    <a:lstStyle/>
                    <a:p>
                      <a:r>
                        <a:rPr lang="ja-JP" altLang="en-US" sz="2400" kern="1200" dirty="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1</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2</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極めて引火性の高いエアゾール</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1</a:t>
                      </a:r>
                      <a:endParaRPr lang="en-US" sz="2400" dirty="0"/>
                    </a:p>
                  </a:txBody>
                  <a:tcPr marL="68580" marR="68580" marT="60960" marB="60960"/>
                </a:tc>
              </a:tr>
              <a:tr h="487680">
                <a:tc>
                  <a:txBody>
                    <a:bodyPr/>
                    <a:lstStyle/>
                    <a:p>
                      <a:r>
                        <a:rPr lang="en-US" sz="2400" kern="1200" baseline="0" smtClean="0">
                          <a:solidFill>
                            <a:schemeClr val="dk1"/>
                          </a:solidFill>
                          <a:latin typeface="+mn-lt"/>
                          <a:ea typeface="+mn-ea"/>
                          <a:cs typeface="+mn-cs"/>
                        </a:rPr>
                        <a:t>H223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2</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極めて引火性の高い液体および蒸気。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1</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引火性の高い液体および蒸気。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2</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引火性の高い液体および蒸気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3</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H227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可燃性ガスのカテゴリ</a:t>
                      </a:r>
                      <a:r>
                        <a:rPr lang="en-US" sz="2400" kern="1200" baseline="0" dirty="0" smtClean="0">
                          <a:solidFill>
                            <a:schemeClr val="dk1"/>
                          </a:solidFill>
                          <a:latin typeface="+mn-lt"/>
                          <a:ea typeface="+mn-ea"/>
                          <a:cs typeface="+mn-cs"/>
                        </a:rPr>
                        <a:t>4</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H228</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可燃性固体分類</a:t>
                      </a:r>
                      <a:r>
                        <a:rPr lang="en-US" sz="2400" kern="1200" baseline="0" dirty="0" smtClean="0">
                          <a:solidFill>
                            <a:schemeClr val="dk1"/>
                          </a:solidFill>
                          <a:latin typeface="+mn-lt"/>
                          <a:ea typeface="+mn-ea"/>
                          <a:cs typeface="+mn-cs"/>
                        </a:rPr>
                        <a:t>1</a:t>
                      </a:r>
                    </a:p>
                    <a:p>
                      <a:r>
                        <a:rPr lang="ja-JP" altLang="en-US" sz="2400" kern="1200" smtClean="0">
                          <a:solidFill>
                            <a:schemeClr val="dk1"/>
                          </a:solidFill>
                          <a:latin typeface="+mn-lt"/>
                          <a:ea typeface="+mn-ea"/>
                          <a:cs typeface="+mn-cs"/>
                        </a:rPr>
                        <a:t>可燃性固体分類</a:t>
                      </a:r>
                      <a:r>
                        <a:rPr lang="en-US" sz="2400" kern="1200" baseline="0" dirty="0" smtClean="0">
                          <a:solidFill>
                            <a:schemeClr val="dk1"/>
                          </a:solidFill>
                          <a:latin typeface="+mn-lt"/>
                          <a:ea typeface="+mn-ea"/>
                          <a:cs typeface="+mn-cs"/>
                        </a:rPr>
                        <a:t>2</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H240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加熱は、爆発を引き起こす可能性</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r>
                        <a:rPr lang="ja-JP" altLang="en-US" sz="2400" kern="1200" baseline="0" smtClean="0">
                          <a:solidFill>
                            <a:schemeClr val="dk1"/>
                          </a:solidFill>
                          <a:latin typeface="+mn-lt"/>
                          <a:ea typeface="+mn-ea"/>
                          <a:cs typeface="+mn-cs"/>
                        </a:rPr>
                        <a:t> </a:t>
                      </a:r>
                      <a:r>
                        <a:rPr lang="en-US" altLang="zh-TW" sz="2400" kern="1200" baseline="0" dirty="0" smtClean="0">
                          <a:solidFill>
                            <a:schemeClr val="dk1"/>
                          </a:solidFill>
                          <a:latin typeface="+mn-lt"/>
                          <a:ea typeface="+mn-ea"/>
                          <a:cs typeface="+mn-cs"/>
                        </a:rPr>
                        <a:t>A  </a:t>
                      </a:r>
                      <a:r>
                        <a:rPr lang="ja-JP" altLang="en-US" sz="2400" kern="1200" smtClean="0">
                          <a:solidFill>
                            <a:schemeClr val="dk1"/>
                          </a:solidFill>
                          <a:latin typeface="+mn-lt"/>
                          <a:ea typeface="+mn-ea"/>
                          <a:cs typeface="+mn-cs"/>
                        </a:rPr>
                        <a:t>タイプ</a:t>
                      </a:r>
                      <a:endParaRPr lang="en-US" altLang="zh-TW" sz="2400" kern="1200" baseline="0" dirty="0" smtClean="0">
                        <a:solidFill>
                          <a:schemeClr val="dk1"/>
                        </a:solidFill>
                        <a:latin typeface="+mn-lt"/>
                        <a:ea typeface="+mn-ea"/>
                        <a:cs typeface="+mn-cs"/>
                      </a:endParaRPr>
                    </a:p>
                    <a:p>
                      <a:r>
                        <a:rPr lang="ja-JP" altLang="en-US" sz="2400" kern="1200" smtClean="0">
                          <a:solidFill>
                            <a:schemeClr val="dk1"/>
                          </a:solidFill>
                          <a:latin typeface="+mn-lt"/>
                          <a:ea typeface="+mn-ea"/>
                          <a:cs typeface="+mn-cs"/>
                        </a:rPr>
                        <a:t>有機過酸化物</a:t>
                      </a:r>
                      <a:r>
                        <a:rPr lang="ja-JP" altLang="en-US" sz="2400" b="1" kern="1200" smtClean="0">
                          <a:solidFill>
                            <a:schemeClr val="dk1"/>
                          </a:solidFill>
                          <a:latin typeface="+mn-lt"/>
                          <a:ea typeface="+mn-ea"/>
                          <a:cs typeface="+mn-cs"/>
                        </a:rPr>
                        <a:t>  </a:t>
                      </a:r>
                      <a:r>
                        <a:rPr lang="en-US" altLang="zh-TW" sz="2400" kern="1200" baseline="0" dirty="0" smtClean="0">
                          <a:solidFill>
                            <a:schemeClr val="dk1"/>
                          </a:solidFill>
                          <a:latin typeface="+mn-lt"/>
                          <a:ea typeface="+mn-ea"/>
                          <a:cs typeface="+mn-cs"/>
                        </a:rPr>
                        <a:t>A  </a:t>
                      </a:r>
                      <a:r>
                        <a:rPr lang="ja-JP" altLang="en-US" sz="2400" kern="1200" smtClean="0">
                          <a:solidFill>
                            <a:schemeClr val="dk1"/>
                          </a:solidFill>
                          <a:latin typeface="+mn-lt"/>
                          <a:ea typeface="+mn-ea"/>
                          <a:cs typeface="+mn-cs"/>
                        </a:rPr>
                        <a:t>タイプ</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H241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熱すると火災や爆発の原因となります</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r>
                        <a:rPr lang="ja-JP" altLang="en-US" sz="2400" kern="1200" baseline="0" smtClean="0">
                          <a:solidFill>
                            <a:schemeClr val="dk1"/>
                          </a:solidFill>
                          <a:latin typeface="+mn-lt"/>
                          <a:ea typeface="+mn-ea"/>
                          <a:cs typeface="+mn-cs"/>
                        </a:rPr>
                        <a:t> </a:t>
                      </a:r>
                      <a:r>
                        <a:rPr lang="en-US" altLang="zh-TW" sz="2400" kern="1200" baseline="0" dirty="0" smtClean="0">
                          <a:solidFill>
                            <a:schemeClr val="dk1"/>
                          </a:solidFill>
                          <a:latin typeface="+mn-lt"/>
                          <a:ea typeface="+mn-ea"/>
                          <a:cs typeface="+mn-cs"/>
                        </a:rPr>
                        <a:t>B </a:t>
                      </a:r>
                      <a:r>
                        <a:rPr lang="ja-JP" altLang="en-US" sz="2400" kern="1200" smtClean="0">
                          <a:solidFill>
                            <a:schemeClr val="dk1"/>
                          </a:solidFill>
                          <a:latin typeface="+mn-lt"/>
                          <a:ea typeface="+mn-ea"/>
                          <a:cs typeface="+mn-cs"/>
                        </a:rPr>
                        <a:t>タイプ</a:t>
                      </a:r>
                      <a:endParaRPr lang="en-US" altLang="zh-TW" sz="2400" kern="1200" baseline="0" dirty="0" smtClean="0">
                        <a:solidFill>
                          <a:schemeClr val="dk1"/>
                        </a:solidFill>
                        <a:latin typeface="+mn-lt"/>
                        <a:ea typeface="+mn-ea"/>
                        <a:cs typeface="+mn-cs"/>
                      </a:endParaRPr>
                    </a:p>
                    <a:p>
                      <a:r>
                        <a:rPr lang="ja-JP" altLang="en-US" sz="2400" kern="1200" smtClean="0">
                          <a:solidFill>
                            <a:schemeClr val="dk1"/>
                          </a:solidFill>
                          <a:latin typeface="+mn-lt"/>
                          <a:ea typeface="+mn-ea"/>
                          <a:cs typeface="+mn-cs"/>
                        </a:rPr>
                        <a:t>有機過酸化物 </a:t>
                      </a:r>
                      <a:r>
                        <a:rPr lang="ja-JP" altLang="en-US" sz="2400" kern="1200" baseline="0" smtClean="0">
                          <a:solidFill>
                            <a:schemeClr val="dk1"/>
                          </a:solidFill>
                          <a:latin typeface="+mn-lt"/>
                          <a:ea typeface="+mn-ea"/>
                          <a:cs typeface="+mn-cs"/>
                        </a:rPr>
                        <a:t> </a:t>
                      </a:r>
                      <a:r>
                        <a:rPr lang="en-US" altLang="zh-TW" sz="2400" kern="1200" baseline="0" dirty="0" smtClean="0">
                          <a:solidFill>
                            <a:schemeClr val="dk1"/>
                          </a:solidFill>
                          <a:latin typeface="+mn-lt"/>
                          <a:ea typeface="+mn-ea"/>
                          <a:cs typeface="+mn-cs"/>
                        </a:rPr>
                        <a:t>B </a:t>
                      </a:r>
                      <a:r>
                        <a:rPr lang="ja-JP" altLang="en-US" sz="2400" kern="1200" smtClean="0">
                          <a:solidFill>
                            <a:schemeClr val="dk1"/>
                          </a:solidFill>
                          <a:latin typeface="+mn-lt"/>
                          <a:ea typeface="+mn-ea"/>
                          <a:cs typeface="+mn-cs"/>
                        </a:rPr>
                        <a:t>タイプ</a:t>
                      </a:r>
                      <a:endParaRPr lang="en-US" sz="2400" dirty="0"/>
                    </a:p>
                  </a:txBody>
                  <a:tcPr marL="68580" marR="68580" marT="60960" marB="60960"/>
                </a:tc>
              </a:tr>
              <a:tr h="1584960">
                <a:tc>
                  <a:txBody>
                    <a:bodyPr/>
                    <a:lstStyle/>
                    <a:p>
                      <a:r>
                        <a:rPr lang="en-US" sz="2400" kern="1200" baseline="0" dirty="0" smtClean="0">
                          <a:solidFill>
                            <a:schemeClr val="dk1"/>
                          </a:solidFill>
                          <a:latin typeface="+mn-lt"/>
                          <a:ea typeface="+mn-ea"/>
                          <a:cs typeface="+mn-cs"/>
                        </a:rPr>
                        <a:t>H242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熱すると火災の原因に</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r>
                        <a:rPr lang="en-US" altLang="zh-TW" sz="2400" kern="1200" baseline="0" dirty="0" smtClean="0">
                          <a:solidFill>
                            <a:schemeClr val="dk1"/>
                          </a:solidFill>
                          <a:latin typeface="+mn-lt"/>
                          <a:ea typeface="+mn-ea"/>
                          <a:cs typeface="+mn-cs"/>
                        </a:rPr>
                        <a:t>C, D  </a:t>
                      </a:r>
                      <a:r>
                        <a:rPr lang="ja-JP" altLang="en-US" sz="2400" kern="1200" smtClean="0">
                          <a:solidFill>
                            <a:schemeClr val="dk1"/>
                          </a:solidFill>
                          <a:latin typeface="+mn-lt"/>
                          <a:ea typeface="+mn-ea"/>
                          <a:cs typeface="+mn-cs"/>
                        </a:rPr>
                        <a:t>タイプ</a:t>
                      </a:r>
                      <a:endParaRPr lang="en-US" altLang="zh-TW" sz="2400" kern="1200" baseline="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r>
                        <a:rPr lang="en-US" altLang="zh-TW" sz="2400" kern="1200" baseline="0" dirty="0" smtClean="0">
                          <a:solidFill>
                            <a:schemeClr val="dk1"/>
                          </a:solidFill>
                          <a:latin typeface="+mn-lt"/>
                          <a:ea typeface="+mn-ea"/>
                          <a:cs typeface="+mn-cs"/>
                        </a:rPr>
                        <a:t>E,F </a:t>
                      </a:r>
                      <a:r>
                        <a:rPr lang="ja-JP" altLang="en-US" sz="2400" kern="1200" smtClean="0">
                          <a:solidFill>
                            <a:schemeClr val="dk1"/>
                          </a:solidFill>
                          <a:latin typeface="+mn-lt"/>
                          <a:ea typeface="+mn-ea"/>
                          <a:cs typeface="+mn-cs"/>
                        </a:rPr>
                        <a:t>タイプ</a:t>
                      </a:r>
                      <a:endParaRPr lang="en-US" altLang="zh-TW" sz="2400" kern="1200" baseline="0" dirty="0" smtClean="0">
                        <a:solidFill>
                          <a:schemeClr val="dk1"/>
                        </a:solidFill>
                        <a:latin typeface="+mn-lt"/>
                        <a:ea typeface="+mn-ea"/>
                        <a:cs typeface="+mn-cs"/>
                      </a:endParaRPr>
                    </a:p>
                    <a:p>
                      <a:r>
                        <a:rPr lang="ja-JP" altLang="en-US" sz="2400" kern="1200" smtClean="0">
                          <a:solidFill>
                            <a:schemeClr val="dk1"/>
                          </a:solidFill>
                          <a:latin typeface="+mn-lt"/>
                          <a:ea typeface="+mn-ea"/>
                          <a:cs typeface="+mn-cs"/>
                        </a:rPr>
                        <a:t>有機過酸化物 </a:t>
                      </a:r>
                      <a:r>
                        <a:rPr lang="en-US" altLang="zh-TW" sz="2400" kern="1200" baseline="0" dirty="0" smtClean="0">
                          <a:solidFill>
                            <a:schemeClr val="dk1"/>
                          </a:solidFill>
                          <a:latin typeface="+mn-lt"/>
                          <a:ea typeface="+mn-ea"/>
                          <a:cs typeface="+mn-cs"/>
                        </a:rPr>
                        <a:t>C,D </a:t>
                      </a:r>
                      <a:r>
                        <a:rPr lang="ja-JP" altLang="en-US" sz="2400" kern="1200" smtClean="0">
                          <a:solidFill>
                            <a:schemeClr val="dk1"/>
                          </a:solidFill>
                          <a:latin typeface="+mn-lt"/>
                          <a:ea typeface="+mn-ea"/>
                          <a:cs typeface="+mn-cs"/>
                        </a:rPr>
                        <a:t>タイプ</a:t>
                      </a:r>
                      <a:endParaRPr lang="en-US" altLang="zh-TW" sz="2400" kern="1200" baseline="0" dirty="0" smtClean="0">
                        <a:solidFill>
                          <a:schemeClr val="dk1"/>
                        </a:solidFill>
                        <a:latin typeface="+mn-lt"/>
                        <a:ea typeface="+mn-ea"/>
                        <a:cs typeface="+mn-cs"/>
                      </a:endParaRPr>
                    </a:p>
                    <a:p>
                      <a:r>
                        <a:rPr lang="ja-JP" altLang="en-US" sz="2400" kern="1200" smtClean="0">
                          <a:solidFill>
                            <a:schemeClr val="dk1"/>
                          </a:solidFill>
                          <a:latin typeface="+mn-lt"/>
                          <a:ea typeface="+mn-ea"/>
                          <a:cs typeface="+mn-cs"/>
                        </a:rPr>
                        <a:t>有機過酸化物 </a:t>
                      </a:r>
                      <a:r>
                        <a:rPr lang="en-US" altLang="zh-TW" sz="2400" kern="1200" baseline="0" dirty="0" smtClean="0">
                          <a:solidFill>
                            <a:schemeClr val="dk1"/>
                          </a:solidFill>
                          <a:latin typeface="+mn-lt"/>
                          <a:ea typeface="+mn-ea"/>
                          <a:cs typeface="+mn-cs"/>
                        </a:rPr>
                        <a:t>E,F </a:t>
                      </a:r>
                      <a:r>
                        <a:rPr lang="ja-JP" altLang="en-US" sz="2400" kern="1200" smtClean="0">
                          <a:solidFill>
                            <a:schemeClr val="dk1"/>
                          </a:solidFill>
                          <a:latin typeface="+mn-lt"/>
                          <a:ea typeface="+mn-ea"/>
                          <a:cs typeface="+mn-cs"/>
                        </a:rPr>
                        <a:t>タイプ</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H250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自然発火空気にさらされた場合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自然発火性液体区分</a:t>
                      </a:r>
                      <a:r>
                        <a:rPr lang="en-US" altLang="ja-JP" sz="2400" kern="1200" dirty="0" smtClean="0">
                          <a:solidFill>
                            <a:schemeClr val="dk1"/>
                          </a:solidFill>
                          <a:latin typeface="+mn-lt"/>
                          <a:ea typeface="+mn-ea"/>
                          <a:cs typeface="+mn-cs"/>
                        </a:rPr>
                        <a:t>1 </a:t>
                      </a:r>
                      <a:br>
                        <a:rPr lang="en-US" altLang="ja-JP" sz="2400" kern="1200" dirty="0" smtClean="0">
                          <a:solidFill>
                            <a:schemeClr val="dk1"/>
                          </a:solidFill>
                          <a:latin typeface="+mn-lt"/>
                          <a:ea typeface="+mn-ea"/>
                          <a:cs typeface="+mn-cs"/>
                        </a:rPr>
                      </a:br>
                      <a:r>
                        <a:rPr lang="ja-JP" altLang="en-US" sz="2400" kern="1200" smtClean="0">
                          <a:solidFill>
                            <a:schemeClr val="dk1"/>
                          </a:solidFill>
                          <a:latin typeface="+mn-lt"/>
                          <a:ea typeface="+mn-ea"/>
                          <a:cs typeface="+mn-cs"/>
                        </a:rPr>
                        <a:t>固体区分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の自然発火</a:t>
                      </a:r>
                      <a:endParaRPr lang="zh-TW" altLang="en-US" sz="2400" kern="1200" baseline="0" dirty="0" smtClean="0">
                        <a:solidFill>
                          <a:schemeClr val="dk1"/>
                        </a:solidFill>
                        <a:latin typeface="+mn-lt"/>
                        <a:ea typeface="+mn-ea"/>
                        <a:cs typeface="+mn-cs"/>
                      </a:endParaRPr>
                    </a:p>
                  </a:txBody>
                  <a:tcPr marL="68580" marR="68580" marT="60960" marB="60960"/>
                </a:tc>
              </a:tr>
              <a:tr h="487680">
                <a:tc>
                  <a:txBody>
                    <a:bodyPr/>
                    <a:lstStyle/>
                    <a:p>
                      <a:r>
                        <a:rPr lang="en-US" sz="2400" kern="1200" baseline="0" dirty="0" smtClean="0">
                          <a:solidFill>
                            <a:schemeClr val="dk1"/>
                          </a:solidFill>
                          <a:latin typeface="+mn-lt"/>
                          <a:ea typeface="+mn-ea"/>
                          <a:cs typeface="+mn-cs"/>
                        </a:rPr>
                        <a:t>H251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自己発熱、火災の原因になります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自己発熱化学物質カテゴリー</a:t>
                      </a:r>
                      <a:r>
                        <a:rPr lang="en-US" altLang="ja-JP" sz="2400" kern="1200" dirty="0" smtClean="0">
                          <a:solidFill>
                            <a:schemeClr val="dk1"/>
                          </a:solidFill>
                          <a:latin typeface="+mn-lt"/>
                          <a:ea typeface="+mn-ea"/>
                          <a:cs typeface="+mn-cs"/>
                        </a:rPr>
                        <a:t>1</a:t>
                      </a:r>
                      <a:endParaRPr lang="en-US" sz="2400" dirty="0"/>
                    </a:p>
                  </a:txBody>
                  <a:tcPr marL="68580" marR="68580" marT="60960" marB="60960"/>
                </a:tc>
              </a:tr>
              <a:tr h="487680">
                <a:tc>
                  <a:txBody>
                    <a:bodyPr/>
                    <a:lstStyle/>
                    <a:p>
                      <a:r>
                        <a:rPr lang="en-US" sz="2400" kern="1200" baseline="0" dirty="0" smtClean="0">
                          <a:solidFill>
                            <a:schemeClr val="dk1"/>
                          </a:solidFill>
                          <a:latin typeface="+mn-lt"/>
                          <a:ea typeface="+mn-ea"/>
                          <a:cs typeface="+mn-cs"/>
                        </a:rPr>
                        <a:t>H252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多くの熱なので、火災をキャッチ可能性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自己発熱化学物質カテゴリー</a:t>
                      </a:r>
                      <a:r>
                        <a:rPr lang="en-US" altLang="ja-JP" sz="2400" kern="1200" dirty="0" smtClean="0">
                          <a:solidFill>
                            <a:schemeClr val="dk1"/>
                          </a:solidFill>
                          <a:latin typeface="+mn-lt"/>
                          <a:ea typeface="+mn-ea"/>
                          <a:cs typeface="+mn-cs"/>
                        </a:rPr>
                        <a:t>2</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H260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水月自然発火可燃性ガスを発生</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化学物質、引火性ガス区分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水と接触した後</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H261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水と接触し、可燃性ガスを発生</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水カテゴリー</a:t>
                      </a:r>
                      <a:r>
                        <a:rPr lang="en-US" altLang="ja-JP" sz="2400" kern="1200" dirty="0" smtClean="0">
                          <a:solidFill>
                            <a:schemeClr val="dk1"/>
                          </a:solidFill>
                          <a:latin typeface="+mn-lt"/>
                          <a:ea typeface="+mn-ea"/>
                          <a:cs typeface="+mn-cs"/>
                        </a:rPr>
                        <a:t>2</a:t>
                      </a:r>
                      <a:r>
                        <a:rPr lang="ja-JP" altLang="en-US" sz="2400" kern="1200" smtClean="0">
                          <a:solidFill>
                            <a:schemeClr val="dk1"/>
                          </a:solidFill>
                          <a:latin typeface="+mn-lt"/>
                          <a:ea typeface="+mn-ea"/>
                          <a:cs typeface="+mn-cs"/>
                        </a:rPr>
                        <a:t>と</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と接触している化学物質、可燃性ガス</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H270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原因や火災のおそれ</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酸化剤</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酸化性ガスのカテゴリー</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H271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強力な酸化剤、火災や爆発を生じることがある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酸化性液体区分</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H272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火災助長のおそれ</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酸化剤</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酸化性液体区分</a:t>
                      </a:r>
                      <a:r>
                        <a:rPr lang="en-US" altLang="ja-JP" sz="2400" kern="1200" dirty="0" smtClean="0">
                          <a:solidFill>
                            <a:schemeClr val="dk1"/>
                          </a:solidFill>
                          <a:latin typeface="+mn-lt"/>
                          <a:ea typeface="+mn-ea"/>
                          <a:cs typeface="+mn-cs"/>
                        </a:rPr>
                        <a:t>2</a:t>
                      </a:r>
                    </a:p>
                    <a:p>
                      <a:r>
                        <a:rPr lang="ja-JP" altLang="en-US" sz="2400" kern="1200" smtClean="0">
                          <a:solidFill>
                            <a:schemeClr val="dk1"/>
                          </a:solidFill>
                          <a:latin typeface="+mn-lt"/>
                          <a:ea typeface="+mn-ea"/>
                          <a:cs typeface="+mn-cs"/>
                        </a:rPr>
                        <a:t>酸化性液体区分</a:t>
                      </a:r>
                      <a:r>
                        <a:rPr lang="en-US" altLang="ja-JP" sz="2400" kern="1200" dirty="0" smtClean="0">
                          <a:solidFill>
                            <a:schemeClr val="dk1"/>
                          </a:solidFill>
                          <a:latin typeface="+mn-lt"/>
                          <a:ea typeface="+mn-ea"/>
                          <a:cs typeface="+mn-cs"/>
                        </a:rPr>
                        <a:t>3</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H280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加熱された場合は、加圧ガス、爆発する恐れがあり</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圧力、ガスのガス圧力で圧縮ガス、高圧液化ガス、溶解ガス</a:t>
                      </a:r>
                      <a:endParaRPr lang="en-US" altLang="zh-TW" sz="2400" kern="1200" baseline="0" dirty="0" smtClean="0">
                        <a:solidFill>
                          <a:schemeClr val="dk1"/>
                        </a:solidFill>
                        <a:latin typeface="+mn-lt"/>
                        <a:ea typeface="+mn-ea"/>
                        <a:cs typeface="+mn-cs"/>
                      </a:endParaRPr>
                    </a:p>
                  </a:txBody>
                  <a:tcPr marL="68580" marR="68580" marT="60960" marB="60960"/>
                </a:tc>
              </a:tr>
              <a:tr h="487680">
                <a:tc>
                  <a:txBody>
                    <a:bodyPr/>
                    <a:lstStyle/>
                    <a:p>
                      <a:r>
                        <a:rPr lang="en-US" sz="2400" kern="1200" baseline="0" dirty="0" smtClean="0">
                          <a:solidFill>
                            <a:schemeClr val="dk1"/>
                          </a:solidFill>
                          <a:latin typeface="+mn-lt"/>
                          <a:ea typeface="+mn-ea"/>
                          <a:cs typeface="+mn-cs"/>
                        </a:rPr>
                        <a:t>H281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冷凍ガス</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凍傷やけがの原因になります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液化ガス冷蔵高圧ガス、</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H290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金属の金属腐食腐食のおそれ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金属部門</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に対して腐食</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H300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飲み込むと生命に危険</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（経口）</a:t>
                      </a:r>
                      <a:endParaRPr lang="en-US" altLang="ja-JP" sz="2400" kern="120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2</a:t>
                      </a:r>
                      <a:r>
                        <a:rPr lang="ja-JP" altLang="en-US" sz="2400" kern="1200" smtClean="0">
                          <a:solidFill>
                            <a:schemeClr val="dk1"/>
                          </a:solidFill>
                          <a:latin typeface="+mn-lt"/>
                          <a:ea typeface="+mn-ea"/>
                          <a:cs typeface="+mn-cs"/>
                        </a:rPr>
                        <a:t>（経口）</a:t>
                      </a:r>
                      <a:endParaRPr lang="en-US" altLang="zh-TW" sz="2400" kern="1200" baseline="0" dirty="0" smtClean="0">
                        <a:solidFill>
                          <a:schemeClr val="dk1"/>
                        </a:solidFill>
                        <a:latin typeface="+mn-lt"/>
                        <a:ea typeface="+mn-ea"/>
                        <a:cs typeface="+mn-cs"/>
                      </a:endParaRPr>
                    </a:p>
                  </a:txBody>
                  <a:tcPr marL="68580" marR="68580" marT="60960" marB="60960"/>
                </a:tc>
              </a:tr>
              <a:tr h="487680">
                <a:tc>
                  <a:txBody>
                    <a:bodyPr/>
                    <a:lstStyle/>
                    <a:p>
                      <a:r>
                        <a:rPr lang="en-US" sz="2400" kern="1200" baseline="0" dirty="0" smtClean="0">
                          <a:solidFill>
                            <a:schemeClr val="dk1"/>
                          </a:solidFill>
                          <a:latin typeface="+mn-lt"/>
                          <a:ea typeface="+mn-ea"/>
                          <a:cs typeface="+mn-cs"/>
                        </a:rPr>
                        <a:t>H301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飲み込むと有毒</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（経口）</a:t>
                      </a:r>
                      <a:endParaRPr lang="en-US" altLang="zh-TW" sz="2400" kern="1200" baseline="0" dirty="0" smtClean="0">
                        <a:solidFill>
                          <a:schemeClr val="dk1"/>
                        </a:solidFill>
                        <a:latin typeface="+mn-lt"/>
                        <a:ea typeface="+mn-ea"/>
                        <a:cs typeface="+mn-cs"/>
                      </a:endParaRPr>
                    </a:p>
                  </a:txBody>
                  <a:tcPr marL="68580" marR="68580" marT="60960" marB="60960"/>
                </a:tc>
              </a:tr>
              <a:tr h="487680">
                <a:tc>
                  <a:txBody>
                    <a:bodyPr/>
                    <a:lstStyle/>
                    <a:p>
                      <a:r>
                        <a:rPr lang="en-US" sz="2400" kern="1200" baseline="0" dirty="0" smtClean="0">
                          <a:solidFill>
                            <a:schemeClr val="dk1"/>
                          </a:solidFill>
                          <a:latin typeface="+mn-lt"/>
                          <a:ea typeface="+mn-ea"/>
                          <a:cs typeface="+mn-cs"/>
                        </a:rPr>
                        <a:t>H302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飲み込むと有害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4</a:t>
                      </a:r>
                      <a:r>
                        <a:rPr lang="ja-JP" altLang="en-US" sz="2400" kern="1200" smtClean="0">
                          <a:solidFill>
                            <a:schemeClr val="dk1"/>
                          </a:solidFill>
                          <a:latin typeface="+mn-lt"/>
                          <a:ea typeface="+mn-ea"/>
                          <a:cs typeface="+mn-cs"/>
                        </a:rPr>
                        <a:t>（経口）</a:t>
                      </a:r>
                      <a:endParaRPr lang="en-US" altLang="zh-TW" sz="2400" kern="1200" baseline="0" dirty="0" smtClean="0">
                        <a:solidFill>
                          <a:schemeClr val="dk1"/>
                        </a:solidFill>
                        <a:latin typeface="+mn-lt"/>
                        <a:ea typeface="+mn-ea"/>
                        <a:cs typeface="+mn-cs"/>
                      </a:endParaRPr>
                    </a:p>
                  </a:txBody>
                  <a:tcPr marL="68580" marR="68580" marT="60960" marB="60960"/>
                </a:tc>
              </a:tr>
              <a:tr h="487680">
                <a:tc>
                  <a:txBody>
                    <a:bodyPr/>
                    <a:lstStyle/>
                    <a:p>
                      <a:r>
                        <a:rPr lang="en-US" sz="2400" kern="1200" baseline="0" dirty="0" smtClean="0">
                          <a:solidFill>
                            <a:schemeClr val="dk1"/>
                          </a:solidFill>
                          <a:latin typeface="+mn-lt"/>
                          <a:ea typeface="+mn-ea"/>
                          <a:cs typeface="+mn-cs"/>
                        </a:rPr>
                        <a:t>H303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飲み込んだ場合、有害である可能性が</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5</a:t>
                      </a:r>
                      <a:r>
                        <a:rPr lang="ja-JP" altLang="en-US" sz="2400" kern="1200" smtClean="0">
                          <a:solidFill>
                            <a:schemeClr val="dk1"/>
                          </a:solidFill>
                          <a:latin typeface="+mn-lt"/>
                          <a:ea typeface="+mn-ea"/>
                          <a:cs typeface="+mn-cs"/>
                        </a:rPr>
                        <a:t>（経口）</a:t>
                      </a:r>
                      <a:endParaRPr lang="en-US" altLang="zh-TW" sz="2400" kern="1200" baseline="0" dirty="0" smtClean="0">
                        <a:solidFill>
                          <a:schemeClr val="dk1"/>
                        </a:solidFill>
                        <a:latin typeface="+mn-lt"/>
                        <a:ea typeface="+mn-ea"/>
                        <a:cs typeface="+mn-cs"/>
                      </a:endParaRPr>
                    </a:p>
                  </a:txBody>
                  <a:tcPr marL="68580" marR="68580" marT="60960" marB="60960"/>
                </a:tc>
              </a:tr>
              <a:tr h="853440">
                <a:tc>
                  <a:txBody>
                    <a:bodyPr/>
                    <a:lstStyle/>
                    <a:p>
                      <a:r>
                        <a:rPr lang="en-US" sz="2400" kern="1200" baseline="0" dirty="0" smtClean="0">
                          <a:solidFill>
                            <a:schemeClr val="dk1"/>
                          </a:solidFill>
                          <a:latin typeface="+mn-lt"/>
                          <a:ea typeface="+mn-ea"/>
                          <a:cs typeface="+mn-cs"/>
                        </a:rPr>
                        <a:t>H304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飲み込んで気道に侵入すると生命に危険のおそれ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吸入有害性区分</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H305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飲み込んで気道に侵入すると有害のおそれ。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吸入有害性区分</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H310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皮膚に接触すると生命に危険</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（真皮）</a:t>
                      </a:r>
                      <a:endParaRPr lang="en-US" altLang="zh-TW" sz="2400" kern="1200" baseline="0" dirty="0" smtClean="0">
                        <a:solidFill>
                          <a:schemeClr val="dk1"/>
                        </a:solidFill>
                        <a:latin typeface="+mn-lt"/>
                        <a:ea typeface="+mn-ea"/>
                        <a:cs typeface="+mn-cs"/>
                      </a:endParaRPr>
                    </a:p>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2</a:t>
                      </a:r>
                      <a:r>
                        <a:rPr lang="ja-JP" altLang="en-US" sz="2400" kern="1200" smtClean="0">
                          <a:solidFill>
                            <a:schemeClr val="dk1"/>
                          </a:solidFill>
                          <a:latin typeface="+mn-lt"/>
                          <a:ea typeface="+mn-ea"/>
                          <a:cs typeface="+mn-cs"/>
                        </a:rPr>
                        <a:t>（真皮）</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皮膚に接触すると有毒</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（真皮）</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H312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皮膚に接触すると有害。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4</a:t>
                      </a:r>
                      <a:r>
                        <a:rPr lang="ja-JP" altLang="en-US" sz="2400" kern="1200" smtClean="0">
                          <a:solidFill>
                            <a:schemeClr val="dk1"/>
                          </a:solidFill>
                          <a:latin typeface="+mn-lt"/>
                          <a:ea typeface="+mn-ea"/>
                          <a:cs typeface="+mn-cs"/>
                        </a:rPr>
                        <a:t>（真皮）</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皮膚に付着した有害のおそれ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a:t>
                      </a:r>
                      <a:r>
                        <a:rPr lang="en-US" altLang="ja-JP" sz="2400" kern="1200" dirty="0" smtClean="0">
                          <a:solidFill>
                            <a:schemeClr val="dk1"/>
                          </a:solidFill>
                          <a:latin typeface="+mn-lt"/>
                          <a:ea typeface="+mn-ea"/>
                          <a:cs typeface="+mn-cs"/>
                        </a:rPr>
                        <a:t>1A/1B/1C</a:t>
                      </a:r>
                      <a:r>
                        <a:rPr lang="ja-JP" altLang="en-US" sz="2400" kern="1200" smtClean="0">
                          <a:solidFill>
                            <a:schemeClr val="dk1"/>
                          </a:solidFill>
                          <a:latin typeface="+mn-lt"/>
                          <a:ea typeface="+mn-ea"/>
                          <a:cs typeface="+mn-cs"/>
                        </a:rPr>
                        <a:t>）</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H315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皮膚刺激の原因となる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刺激性区分</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H316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光皮膚刺激の原因となる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刺激性区分</a:t>
                      </a:r>
                      <a:r>
                        <a:rPr lang="en-US" altLang="ja-JP" sz="2400" kern="1200" dirty="0" smtClean="0">
                          <a:solidFill>
                            <a:schemeClr val="dk1"/>
                          </a:solidFill>
                          <a:latin typeface="+mn-lt"/>
                          <a:ea typeface="+mn-ea"/>
                          <a:cs typeface="+mn-cs"/>
                        </a:rPr>
                        <a:t>3</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H317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アレルギー性皮膚反応を起こすおそれ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皮膚アレルギーカテゴリー</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H318</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重篤な眼の損傷を引き起こす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眼刺激性区分</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H319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重度の眼刺激を起こす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眼刺激性区分</a:t>
                      </a:r>
                      <a:r>
                        <a:rPr lang="en-US" altLang="ja-JP" sz="2400" kern="1200" dirty="0" smtClean="0">
                          <a:solidFill>
                            <a:schemeClr val="dk1"/>
                          </a:solidFill>
                          <a:latin typeface="+mn-lt"/>
                          <a:ea typeface="+mn-ea"/>
                          <a:cs typeface="+mn-cs"/>
                        </a:rPr>
                        <a:t>2A</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H320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眼刺激を起こす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眼刺激性区分</a:t>
                      </a:r>
                      <a:r>
                        <a:rPr lang="en-US" altLang="ja-JP" sz="2400" kern="1200" dirty="0" smtClean="0">
                          <a:solidFill>
                            <a:schemeClr val="dk1"/>
                          </a:solidFill>
                          <a:latin typeface="+mn-lt"/>
                          <a:ea typeface="+mn-ea"/>
                          <a:cs typeface="+mn-cs"/>
                        </a:rPr>
                        <a:t>2B</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H330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致命的な吸入する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（吸入）</a:t>
                      </a:r>
                    </a:p>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2</a:t>
                      </a:r>
                      <a:r>
                        <a:rPr lang="ja-JP" altLang="en-US" sz="2400" kern="1200" smtClean="0">
                          <a:solidFill>
                            <a:schemeClr val="dk1"/>
                          </a:solidFill>
                          <a:latin typeface="+mn-lt"/>
                          <a:ea typeface="+mn-ea"/>
                          <a:cs typeface="+mn-cs"/>
                        </a:rPr>
                        <a:t>（吸入）</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H331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吸入中毒</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（吸入）</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H332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吸入すると有害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4</a:t>
                      </a:r>
                      <a:r>
                        <a:rPr lang="ja-JP" altLang="en-US" sz="2400" kern="1200" smtClean="0">
                          <a:solidFill>
                            <a:schemeClr val="dk1"/>
                          </a:solidFill>
                          <a:latin typeface="+mn-lt"/>
                          <a:ea typeface="+mn-ea"/>
                          <a:cs typeface="+mn-cs"/>
                        </a:rPr>
                        <a:t>（吸入）</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H333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吸入すると有害のおそれ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5</a:t>
                      </a:r>
                      <a:r>
                        <a:rPr lang="ja-JP" altLang="en-US" sz="2400" kern="1200" smtClean="0">
                          <a:solidFill>
                            <a:schemeClr val="dk1"/>
                          </a:solidFill>
                          <a:latin typeface="+mn-lt"/>
                          <a:ea typeface="+mn-ea"/>
                          <a:cs typeface="+mn-cs"/>
                        </a:rPr>
                        <a:t>（吸入）</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H334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吸入するとアレルギー、喘息または、呼吸困難を起こすおそれ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呼吸器感作性カテゴリー</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smtClean="0">
                          <a:solidFill>
                            <a:schemeClr val="dk1"/>
                          </a:solidFill>
                          <a:latin typeface="+mn-lt"/>
                          <a:ea typeface="+mn-ea"/>
                          <a:cs typeface="+mn-cs"/>
                        </a:rPr>
                        <a:t>H335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呼吸器への刺激のおそれ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a:t>
                      </a:r>
                      <a:r>
                        <a:rPr lang="en-US" altLang="ja-JP" sz="2400" kern="1200" dirty="0" smtClean="0">
                          <a:solidFill>
                            <a:schemeClr val="dk1"/>
                          </a:solidFill>
                          <a:latin typeface="+mn-lt"/>
                          <a:ea typeface="+mn-ea"/>
                          <a:cs typeface="+mn-cs"/>
                        </a:rPr>
                        <a:t>3 - </a:t>
                      </a:r>
                      <a:r>
                        <a:rPr lang="ja-JP" altLang="en-US" sz="2400" kern="1200" smtClean="0">
                          <a:solidFill>
                            <a:schemeClr val="dk1"/>
                          </a:solidFill>
                          <a:latin typeface="+mn-lt"/>
                          <a:ea typeface="+mn-ea"/>
                          <a:cs typeface="+mn-cs"/>
                        </a:rPr>
                        <a:t>単一露光カテゴリ</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H336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眠気やめまいのおそれ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a:t>
                      </a:r>
                      <a:r>
                        <a:rPr lang="en-US" altLang="ja-JP" sz="2400" kern="1200" dirty="0" smtClean="0">
                          <a:solidFill>
                            <a:schemeClr val="dk1"/>
                          </a:solidFill>
                          <a:latin typeface="+mn-lt"/>
                          <a:ea typeface="+mn-ea"/>
                          <a:cs typeface="+mn-cs"/>
                        </a:rPr>
                        <a:t>3 - </a:t>
                      </a:r>
                      <a:r>
                        <a:rPr lang="ja-JP" altLang="en-US" sz="2400" kern="1200" smtClean="0">
                          <a:solidFill>
                            <a:schemeClr val="dk1"/>
                          </a:solidFill>
                          <a:latin typeface="+mn-lt"/>
                          <a:ea typeface="+mn-ea"/>
                          <a:cs typeface="+mn-cs"/>
                        </a:rPr>
                        <a:t>単一露光カテゴリ</a:t>
                      </a:r>
                      <a:endParaRPr lang="en-US" sz="2400" dirty="0" smtClean="0"/>
                    </a:p>
                  </a:txBody>
                  <a:tcPr marL="68580" marR="68580" marT="60960" marB="60960"/>
                </a:tc>
              </a:tr>
              <a:tr h="1584960">
                <a:tc>
                  <a:txBody>
                    <a:bodyPr/>
                    <a:lstStyle/>
                    <a:p>
                      <a:r>
                        <a:rPr lang="en-US" sz="2400" kern="1200" baseline="0" dirty="0" smtClean="0">
                          <a:solidFill>
                            <a:schemeClr val="dk1"/>
                          </a:solidFill>
                          <a:latin typeface="+mn-lt"/>
                          <a:ea typeface="+mn-ea"/>
                          <a:cs typeface="+mn-cs"/>
                        </a:rPr>
                        <a:t>H340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（それが決定的に暴露、他のルートが危険を引き起こさないことが証明された場合の露出の状態ルート）の遺伝的欠損を引き起こすことがある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生殖細胞変異原性カテゴリー</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a:t>
                      </a:r>
                      <a:r>
                        <a:rPr lang="en-US" altLang="ja-JP" sz="2400" kern="1200" dirty="0" smtClean="0">
                          <a:solidFill>
                            <a:schemeClr val="dk1"/>
                          </a:solidFill>
                          <a:latin typeface="+mn-lt"/>
                          <a:ea typeface="+mn-ea"/>
                          <a:cs typeface="+mn-cs"/>
                        </a:rPr>
                        <a:t>1A/1B</a:t>
                      </a:r>
                      <a:r>
                        <a:rPr lang="ja-JP" altLang="en-US" sz="2400" kern="1200" smtClean="0">
                          <a:solidFill>
                            <a:schemeClr val="dk1"/>
                          </a:solidFill>
                          <a:latin typeface="+mn-lt"/>
                          <a:ea typeface="+mn-ea"/>
                          <a:cs typeface="+mn-cs"/>
                        </a:rPr>
                        <a:t>）</a:t>
                      </a:r>
                      <a:endParaRPr lang="en-US" sz="2400" dirty="0" smtClean="0"/>
                    </a:p>
                  </a:txBody>
                  <a:tcPr marL="68580" marR="68580" marT="60960" marB="60960"/>
                </a:tc>
              </a:tr>
              <a:tr h="1584960">
                <a:tc>
                  <a:txBody>
                    <a:bodyPr/>
                    <a:lstStyle/>
                    <a:p>
                      <a:r>
                        <a:rPr lang="en-US" sz="2400" kern="1200" baseline="0" dirty="0" smtClean="0">
                          <a:solidFill>
                            <a:schemeClr val="dk1"/>
                          </a:solidFill>
                          <a:latin typeface="+mn-lt"/>
                          <a:ea typeface="+mn-ea"/>
                          <a:cs typeface="+mn-cs"/>
                        </a:rPr>
                        <a:t>H341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（それが決定的に暴露、他のルートが危険を引き起こさないことが証明された場合の露出の状態ルート）遺伝性疾患のおそれの疑い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生殖細胞変異原性カテゴリー</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1584960">
                <a:tc>
                  <a:txBody>
                    <a:bodyPr/>
                    <a:lstStyle/>
                    <a:p>
                      <a:r>
                        <a:rPr lang="en-US" sz="2400" kern="1200" baseline="0" dirty="0" smtClean="0">
                          <a:solidFill>
                            <a:schemeClr val="dk1"/>
                          </a:solidFill>
                          <a:latin typeface="+mn-lt"/>
                          <a:ea typeface="+mn-ea"/>
                          <a:cs typeface="+mn-cs"/>
                        </a:rPr>
                        <a:t>H350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（それが決定的に暴露、他のルートが危険を引き起こさないことが証明された場合の露出の状態ルート）がんを引き起こす可能性があります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発癌性カテゴリー</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a:t>
                      </a:r>
                      <a:r>
                        <a:rPr lang="en-US" altLang="ja-JP" sz="2400" kern="1200" dirty="0" smtClean="0">
                          <a:solidFill>
                            <a:schemeClr val="dk1"/>
                          </a:solidFill>
                          <a:latin typeface="+mn-lt"/>
                          <a:ea typeface="+mn-ea"/>
                          <a:cs typeface="+mn-cs"/>
                        </a:rPr>
                        <a:t>1A/1B</a:t>
                      </a:r>
                      <a:r>
                        <a:rPr lang="ja-JP" altLang="en-US" sz="2400" kern="1200" smtClean="0">
                          <a:solidFill>
                            <a:schemeClr val="dk1"/>
                          </a:solidFill>
                          <a:latin typeface="+mn-lt"/>
                          <a:ea typeface="+mn-ea"/>
                          <a:cs typeface="+mn-cs"/>
                        </a:rPr>
                        <a:t>）</a:t>
                      </a:r>
                      <a:endParaRPr lang="en-US" sz="2400" dirty="0" smtClean="0"/>
                    </a:p>
                  </a:txBody>
                  <a:tcPr marL="68580" marR="68580" marT="60960" marB="60960"/>
                </a:tc>
              </a:tr>
              <a:tr h="1584960">
                <a:tc>
                  <a:txBody>
                    <a:bodyPr/>
                    <a:lstStyle/>
                    <a:p>
                      <a:r>
                        <a:rPr lang="en-US" sz="2400" kern="1200" baseline="0" dirty="0" smtClean="0">
                          <a:solidFill>
                            <a:schemeClr val="dk1"/>
                          </a:solidFill>
                          <a:latin typeface="+mn-lt"/>
                          <a:ea typeface="+mn-ea"/>
                          <a:cs typeface="+mn-cs"/>
                        </a:rPr>
                        <a:t>H351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（それが決定的に暴露、他のルートが危険を引き起こさないことが証明された場合の露出の状態ルート）発がんのおそれの疑い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発癌性カテゴリー</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1584960">
                <a:tc>
                  <a:txBody>
                    <a:bodyPr/>
                    <a:lstStyle/>
                    <a:p>
                      <a:r>
                        <a:rPr lang="en-US" sz="2400" kern="1200" baseline="0" dirty="0" smtClean="0">
                          <a:solidFill>
                            <a:schemeClr val="dk1"/>
                          </a:solidFill>
                          <a:latin typeface="+mn-lt"/>
                          <a:ea typeface="+mn-ea"/>
                          <a:cs typeface="+mn-cs"/>
                        </a:rPr>
                        <a:t>H360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（もし判れば影響）の可能な生殖能または胎児は（露出の状態の経路は決定的に暴露は、他のルートが危険を引き起こさないことが証明されている場合）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生殖毒性カテゴリー</a:t>
                      </a:r>
                      <a:r>
                        <a:rPr lang="en-US" altLang="ja-JP" sz="2400" kern="1200" dirty="0" smtClean="0">
                          <a:solidFill>
                            <a:schemeClr val="dk1"/>
                          </a:solidFill>
                          <a:latin typeface="+mn-lt"/>
                          <a:ea typeface="+mn-ea"/>
                          <a:cs typeface="+mn-cs"/>
                        </a:rPr>
                        <a:t>1</a:t>
                      </a:r>
                      <a:r>
                        <a:rPr lang="ja-JP" altLang="en-US" sz="2400" kern="1200" smtClean="0">
                          <a:solidFill>
                            <a:schemeClr val="dk1"/>
                          </a:solidFill>
                          <a:latin typeface="+mn-lt"/>
                          <a:ea typeface="+mn-ea"/>
                          <a:cs typeface="+mn-cs"/>
                        </a:rPr>
                        <a:t>（</a:t>
                      </a:r>
                      <a:r>
                        <a:rPr lang="en-US" altLang="ja-JP" sz="2400" kern="1200" dirty="0" smtClean="0">
                          <a:solidFill>
                            <a:schemeClr val="dk1"/>
                          </a:solidFill>
                          <a:latin typeface="+mn-lt"/>
                          <a:ea typeface="+mn-ea"/>
                          <a:cs typeface="+mn-cs"/>
                        </a:rPr>
                        <a:t>1A/1B</a:t>
                      </a:r>
                      <a:r>
                        <a:rPr lang="ja-JP" altLang="en-US" sz="2400" kern="1200" smtClean="0">
                          <a:solidFill>
                            <a:schemeClr val="dk1"/>
                          </a:solidFill>
                          <a:latin typeface="+mn-lt"/>
                          <a:ea typeface="+mn-ea"/>
                          <a:cs typeface="+mn-cs"/>
                        </a:rPr>
                        <a:t>）</a:t>
                      </a:r>
                      <a:endParaRPr lang="en-US" sz="2400" dirty="0" smtClean="0"/>
                    </a:p>
                  </a:txBody>
                  <a:tcPr marL="68580" marR="68580" marT="60960" marB="60960"/>
                </a:tc>
              </a:tr>
              <a:tr h="1584960">
                <a:tc>
                  <a:txBody>
                    <a:bodyPr/>
                    <a:lstStyle/>
                    <a:p>
                      <a:r>
                        <a:rPr lang="en-US" sz="2400" kern="1200" baseline="0" smtClean="0">
                          <a:solidFill>
                            <a:schemeClr val="dk1"/>
                          </a:solidFill>
                          <a:latin typeface="+mn-lt"/>
                          <a:ea typeface="+mn-ea"/>
                          <a:cs typeface="+mn-cs"/>
                        </a:rPr>
                        <a:t>H361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生殖能または（もし判れば影響）胎児の疑い（露出の状態の経路が決定的暴露は、他のルートが危険を引き起こさないことが証明されている場合）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生殖毒性カテゴリー</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H362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母乳の子供に害を及ぼす可能性がある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影響または授乳を通して</a:t>
                      </a:r>
                      <a:endParaRPr lang="en-US" sz="2400" dirty="0" smtClean="0"/>
                    </a:p>
                  </a:txBody>
                  <a:tcPr marL="68580" marR="68580" marT="60960" marB="60960"/>
                </a:tc>
              </a:tr>
              <a:tr h="1950720">
                <a:tc>
                  <a:txBody>
                    <a:bodyPr/>
                    <a:lstStyle/>
                    <a:p>
                      <a:r>
                        <a:rPr lang="en-US" sz="2400" kern="1200" baseline="0" dirty="0" smtClean="0">
                          <a:solidFill>
                            <a:schemeClr val="dk1"/>
                          </a:solidFill>
                          <a:latin typeface="+mn-lt"/>
                          <a:ea typeface="+mn-ea"/>
                          <a:cs typeface="+mn-cs"/>
                        </a:rPr>
                        <a:t>H370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（わかっている場合、すべての臓器が影響を受けるかの状態）（それが決定的に暴露は、他のルートが危険を引き起こさないことが証明された場合の露出の状態ルート）臓器の障害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単回暴露カテゴリー</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2316480">
                <a:tc>
                  <a:txBody>
                    <a:bodyPr/>
                    <a:lstStyle/>
                    <a:p>
                      <a:r>
                        <a:rPr lang="en-US" sz="2400" kern="1200" baseline="0" dirty="0" smtClean="0">
                          <a:solidFill>
                            <a:schemeClr val="dk1"/>
                          </a:solidFill>
                          <a:latin typeface="+mn-lt"/>
                          <a:ea typeface="+mn-ea"/>
                          <a:cs typeface="+mn-cs"/>
                        </a:rPr>
                        <a:t>H371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（わかっている場合、すべての器官が影響を受けたり状態）（それが決定的に暴露は、他のルートが危険を引き起こさないことが証明された場合の露出の状態ルート）臓器の損傷を引き起こすことがある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単回暴露カテゴリー</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H372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長期または器官への反復暴露原因の損傷</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反復暴露区分</a:t>
                      </a:r>
                      <a:r>
                        <a:rPr lang="en-US" altLang="ja-JP" sz="2400" kern="1200" dirty="0" smtClean="0">
                          <a:solidFill>
                            <a:schemeClr val="dk1"/>
                          </a:solidFill>
                          <a:latin typeface="+mn-lt"/>
                          <a:ea typeface="+mn-ea"/>
                          <a:cs typeface="+mn-cs"/>
                        </a:rPr>
                        <a:t>1</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H373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長期にわたる、または反復暴露により臓器を損傷することが</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反復暴露区分</a:t>
                      </a:r>
                      <a:r>
                        <a:rPr lang="en-US" altLang="ja-JP" sz="2400" kern="1200" dirty="0" smtClean="0">
                          <a:solidFill>
                            <a:schemeClr val="dk1"/>
                          </a:solidFill>
                          <a:latin typeface="+mn-lt"/>
                          <a:ea typeface="+mn-ea"/>
                          <a:cs typeface="+mn-cs"/>
                        </a:rPr>
                        <a:t>2</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H400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水生生物に対して毒性が非常に強い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1 - </a:t>
                      </a:r>
                      <a:r>
                        <a:rPr lang="ja-JP" altLang="en-US" sz="2400" kern="1200" smtClean="0">
                          <a:solidFill>
                            <a:schemeClr val="dk1"/>
                          </a:solidFill>
                          <a:latin typeface="+mn-lt"/>
                          <a:ea typeface="+mn-ea"/>
                          <a:cs typeface="+mn-cs"/>
                        </a:rPr>
                        <a:t>水生環境有害性</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H401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水生生物への毒性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2 - </a:t>
                      </a:r>
                      <a:r>
                        <a:rPr lang="ja-JP" altLang="en-US" sz="2400" kern="1200" dirty="0" smtClean="0">
                          <a:solidFill>
                            <a:schemeClr val="dk1"/>
                          </a:solidFill>
                          <a:latin typeface="+mn-lt"/>
                          <a:ea typeface="+mn-ea"/>
                          <a:cs typeface="+mn-cs"/>
                        </a:rPr>
                        <a:t>水生環境有害性</a:t>
                      </a:r>
                      <a:endParaRPr lang="en-US" sz="2400" dirty="0" smtClean="0"/>
                    </a:p>
                  </a:txBody>
                  <a:tcPr marL="68580" marR="68580" marT="60960" marB="60960"/>
                </a:tc>
              </a:tr>
              <a:tr h="487680">
                <a:tc>
                  <a:txBody>
                    <a:bodyPr/>
                    <a:lstStyle/>
                    <a:p>
                      <a:r>
                        <a:rPr lang="en-US" sz="2400" kern="1200" baseline="0" smtClean="0">
                          <a:solidFill>
                            <a:schemeClr val="dk1"/>
                          </a:solidFill>
                          <a:latin typeface="+mn-lt"/>
                          <a:ea typeface="+mn-ea"/>
                          <a:cs typeface="+mn-cs"/>
                        </a:rPr>
                        <a:t>H402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水生生物に有害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急性毒性区分</a:t>
                      </a:r>
                      <a:r>
                        <a:rPr lang="en-US" altLang="ja-JP" sz="2400" kern="1200" dirty="0" smtClean="0">
                          <a:solidFill>
                            <a:schemeClr val="dk1"/>
                          </a:solidFill>
                          <a:latin typeface="+mn-lt"/>
                          <a:ea typeface="+mn-ea"/>
                          <a:cs typeface="+mn-cs"/>
                        </a:rPr>
                        <a:t>3 - </a:t>
                      </a:r>
                      <a:r>
                        <a:rPr lang="ja-JP" altLang="en-US" sz="2400" kern="1200" smtClean="0">
                          <a:solidFill>
                            <a:schemeClr val="dk1"/>
                          </a:solidFill>
                          <a:latin typeface="+mn-lt"/>
                          <a:ea typeface="+mn-ea"/>
                          <a:cs typeface="+mn-cs"/>
                        </a:rPr>
                        <a:t>水生環境有害性</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H410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長期的なインパクトにより水生生物に非常に強い毒性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慢性毒性区分</a:t>
                      </a:r>
                      <a:r>
                        <a:rPr lang="en-US" altLang="ja-JP" sz="2400" kern="1200" dirty="0" smtClean="0">
                          <a:solidFill>
                            <a:schemeClr val="dk1"/>
                          </a:solidFill>
                          <a:latin typeface="+mn-lt"/>
                          <a:ea typeface="+mn-ea"/>
                          <a:cs typeface="+mn-cs"/>
                        </a:rPr>
                        <a:t>1 - </a:t>
                      </a:r>
                      <a:r>
                        <a:rPr lang="ja-JP" altLang="en-US" sz="2400" kern="1200" smtClean="0">
                          <a:solidFill>
                            <a:schemeClr val="dk1"/>
                          </a:solidFill>
                          <a:latin typeface="+mn-lt"/>
                          <a:ea typeface="+mn-ea"/>
                          <a:cs typeface="+mn-cs"/>
                        </a:rPr>
                        <a:t>水生環境有害性</a:t>
                      </a:r>
                      <a:endParaRPr lang="en-US" sz="2400" dirty="0" smtClean="0"/>
                    </a:p>
                  </a:txBody>
                  <a:tcPr marL="68580" marR="68580" marT="60960" marB="60960"/>
                </a:tc>
              </a:tr>
              <a:tr h="487680">
                <a:tc>
                  <a:txBody>
                    <a:bodyPr/>
                    <a:lstStyle/>
                    <a:p>
                      <a:r>
                        <a:rPr lang="en-US" sz="2400" kern="1200" baseline="0" smtClean="0">
                          <a:solidFill>
                            <a:schemeClr val="dk1"/>
                          </a:solidFill>
                          <a:latin typeface="+mn-lt"/>
                          <a:ea typeface="+mn-ea"/>
                          <a:cs typeface="+mn-cs"/>
                        </a:rPr>
                        <a:t>H411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長期的影響により水生生物に毒性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慢性毒性区分</a:t>
                      </a:r>
                      <a:r>
                        <a:rPr lang="en-US" altLang="ja-JP" sz="2400" kern="1200" dirty="0" smtClean="0">
                          <a:solidFill>
                            <a:schemeClr val="dk1"/>
                          </a:solidFill>
                          <a:latin typeface="+mn-lt"/>
                          <a:ea typeface="+mn-ea"/>
                          <a:cs typeface="+mn-cs"/>
                        </a:rPr>
                        <a:t>2 - </a:t>
                      </a:r>
                      <a:r>
                        <a:rPr lang="ja-JP" altLang="en-US" sz="2400" kern="1200" smtClean="0">
                          <a:solidFill>
                            <a:schemeClr val="dk1"/>
                          </a:solidFill>
                          <a:latin typeface="+mn-lt"/>
                          <a:ea typeface="+mn-ea"/>
                          <a:cs typeface="+mn-cs"/>
                        </a:rPr>
                        <a:t>水生環境有害性</a:t>
                      </a:r>
                      <a:endParaRPr lang="en-US" sz="2400" dirty="0" smtClean="0"/>
                    </a:p>
                  </a:txBody>
                  <a:tcPr marL="68580" marR="68580" marT="60960" marB="60960"/>
                </a:tc>
              </a:tr>
              <a:tr h="487680">
                <a:tc>
                  <a:txBody>
                    <a:bodyPr/>
                    <a:lstStyle/>
                    <a:p>
                      <a:r>
                        <a:rPr lang="en-US" sz="2400" kern="1200" baseline="0" dirty="0" smtClean="0">
                          <a:solidFill>
                            <a:schemeClr val="dk1"/>
                          </a:solidFill>
                          <a:latin typeface="+mn-lt"/>
                          <a:ea typeface="+mn-ea"/>
                          <a:cs typeface="+mn-cs"/>
                        </a:rPr>
                        <a:t>H412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長期的影響により水生生物に有害</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慢性毒性区分</a:t>
                      </a:r>
                      <a:r>
                        <a:rPr lang="en-US" altLang="ja-JP" sz="2400" kern="1200" dirty="0" smtClean="0">
                          <a:solidFill>
                            <a:schemeClr val="dk1"/>
                          </a:solidFill>
                          <a:latin typeface="+mn-lt"/>
                          <a:ea typeface="+mn-ea"/>
                          <a:cs typeface="+mn-cs"/>
                        </a:rPr>
                        <a:t>3 - </a:t>
                      </a:r>
                      <a:r>
                        <a:rPr lang="ja-JP" altLang="en-US" sz="2400" kern="1200" smtClean="0">
                          <a:solidFill>
                            <a:schemeClr val="dk1"/>
                          </a:solidFill>
                          <a:latin typeface="+mn-lt"/>
                          <a:ea typeface="+mn-ea"/>
                          <a:cs typeface="+mn-cs"/>
                        </a:rPr>
                        <a:t>水生環境有害性</a:t>
                      </a:r>
                      <a:endParaRPr lang="en-US" sz="2400" dirty="0" smtClean="0"/>
                    </a:p>
                  </a:txBody>
                  <a:tcPr marL="68580" marR="68580" marT="60960" marB="60960"/>
                </a:tc>
              </a:tr>
              <a:tr h="853440">
                <a:tc>
                  <a:txBody>
                    <a:bodyPr/>
                    <a:lstStyle/>
                    <a:p>
                      <a:r>
                        <a:rPr lang="en-US" sz="2400" kern="1200" baseline="0" dirty="0" smtClean="0">
                          <a:solidFill>
                            <a:schemeClr val="dk1"/>
                          </a:solidFill>
                          <a:latin typeface="+mn-lt"/>
                          <a:ea typeface="+mn-ea"/>
                          <a:cs typeface="+mn-cs"/>
                        </a:rPr>
                        <a:t>H413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水生生物への長期的な有害な影響を引き起こす可能性</a:t>
                      </a:r>
                      <a:endParaRPr lang="en-US" sz="2400" dirty="0"/>
                    </a:p>
                  </a:txBody>
                  <a:tcPr marL="68580" marR="68580" marT="60960" marB="60960"/>
                </a:tc>
                <a:tc>
                  <a:txBody>
                    <a:bodyPr/>
                    <a:lstStyle/>
                    <a:p>
                      <a:r>
                        <a:rPr lang="ja-JP" altLang="en-US" sz="2400" kern="1200" dirty="0" smtClean="0">
                          <a:solidFill>
                            <a:schemeClr val="dk1"/>
                          </a:solidFill>
                          <a:latin typeface="+mn-lt"/>
                          <a:ea typeface="+mn-ea"/>
                          <a:cs typeface="+mn-cs"/>
                        </a:rPr>
                        <a:t>慢性毒性区分</a:t>
                      </a:r>
                      <a:r>
                        <a:rPr lang="en-US" altLang="ja-JP" sz="2400" kern="1200" dirty="0" smtClean="0">
                          <a:solidFill>
                            <a:schemeClr val="dk1"/>
                          </a:solidFill>
                          <a:latin typeface="+mn-lt"/>
                          <a:ea typeface="+mn-ea"/>
                          <a:cs typeface="+mn-cs"/>
                        </a:rPr>
                        <a:t>4 - </a:t>
                      </a:r>
                      <a:r>
                        <a:rPr lang="ja-JP" altLang="en-US" sz="2400" kern="1200" dirty="0" smtClean="0">
                          <a:solidFill>
                            <a:schemeClr val="dk1"/>
                          </a:solidFill>
                          <a:latin typeface="+mn-lt"/>
                          <a:ea typeface="+mn-ea"/>
                          <a:cs typeface="+mn-cs"/>
                        </a:rPr>
                        <a:t>水生環境有害性</a:t>
                      </a:r>
                      <a:endParaRPr lang="en-US" sz="2400" dirty="0" smtClean="0"/>
                    </a:p>
                  </a:txBody>
                  <a:tcPr marL="68580" marR="68580" marT="60960" marB="60960"/>
                </a:tc>
              </a:tr>
            </a:tbl>
          </a:graphicData>
        </a:graphic>
      </p:graphicFrame>
      <p:graphicFrame>
        <p:nvGraphicFramePr>
          <p:cNvPr id="7" name="Table 6"/>
          <p:cNvGraphicFramePr>
            <a:graphicFrameLocks noGrp="1"/>
          </p:cNvGraphicFramePr>
          <p:nvPr/>
        </p:nvGraphicFramePr>
        <p:xfrm>
          <a:off x="0" y="-406400"/>
          <a:ext cx="6972300" cy="508000"/>
        </p:xfrm>
        <a:graphic>
          <a:graphicData uri="http://schemas.openxmlformats.org/drawingml/2006/table">
            <a:tbl>
              <a:tblPr firstRow="1" bandRow="1">
                <a:tableStyleId>{5C22544A-7EE6-4342-B048-85BDC9FD1C3A}</a:tableStyleId>
              </a:tblPr>
              <a:tblGrid>
                <a:gridCol w="6972300"/>
              </a:tblGrid>
              <a:tr h="508000">
                <a:tc>
                  <a:txBody>
                    <a:bodyPr/>
                    <a:lstStyle/>
                    <a:p>
                      <a:pPr algn="ctr"/>
                      <a:r>
                        <a:rPr lang="en-US" altLang="ja-JP" sz="2400" b="1" kern="1200" dirty="0" smtClean="0">
                          <a:solidFill>
                            <a:schemeClr val="lt1"/>
                          </a:solidFill>
                          <a:latin typeface="+mn-lt"/>
                          <a:ea typeface="+mn-ea"/>
                          <a:cs typeface="+mn-cs"/>
                        </a:rPr>
                        <a:t>GHS</a:t>
                      </a:r>
                      <a:r>
                        <a:rPr lang="ja-JP" altLang="en-US" sz="2400" b="1" kern="1200" smtClean="0">
                          <a:solidFill>
                            <a:schemeClr val="lt1"/>
                          </a:solidFill>
                          <a:latin typeface="+mn-lt"/>
                          <a:ea typeface="+mn-ea"/>
                          <a:cs typeface="+mn-cs"/>
                        </a:rPr>
                        <a:t>のレポートデータ</a:t>
                      </a:r>
                      <a:endParaRPr lang="en-US" sz="2400" i="1" dirty="0"/>
                    </a:p>
                  </a:txBody>
                  <a:tcPr marL="68580" marR="68580" marT="60960" marB="60960"/>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14300" y="203200"/>
          <a:ext cx="6743700" cy="812800"/>
        </p:xfrm>
        <a:graphic>
          <a:graphicData uri="http://schemas.openxmlformats.org/drawingml/2006/table">
            <a:tbl>
              <a:tblPr firstRow="1" bandRow="1">
                <a:tableStyleId>{5C22544A-7EE6-4342-B048-85BDC9FD1C3A}</a:tableStyleId>
              </a:tblPr>
              <a:tblGrid>
                <a:gridCol w="6743700"/>
              </a:tblGrid>
              <a:tr h="812800">
                <a:tc>
                  <a:txBody>
                    <a:bodyPr/>
                    <a:lstStyle/>
                    <a:p>
                      <a:pPr algn="ctr"/>
                      <a:r>
                        <a:rPr lang="en-US" altLang="ja-JP" sz="2400" b="1" kern="1200" dirty="0" smtClean="0">
                          <a:solidFill>
                            <a:schemeClr val="lt1"/>
                          </a:solidFill>
                          <a:latin typeface="+mn-lt"/>
                          <a:ea typeface="+mn-ea"/>
                          <a:cs typeface="+mn-cs"/>
                        </a:rPr>
                        <a:t>GHS</a:t>
                      </a:r>
                      <a:r>
                        <a:rPr lang="ja-JP" altLang="en-US" sz="2400" b="1" kern="1200" smtClean="0">
                          <a:solidFill>
                            <a:schemeClr val="lt1"/>
                          </a:solidFill>
                          <a:latin typeface="+mn-lt"/>
                          <a:ea typeface="+mn-ea"/>
                          <a:cs typeface="+mn-cs"/>
                        </a:rPr>
                        <a:t>の注意書き情報</a:t>
                      </a:r>
                      <a:endParaRPr lang="en-US" sz="2400" dirty="0"/>
                    </a:p>
                  </a:txBody>
                  <a:tcPr marL="68580" marR="68580" marT="60960" marB="60960"/>
                </a:tc>
              </a:tr>
            </a:tbl>
          </a:graphicData>
        </a:graphic>
      </p:graphicFrame>
      <p:graphicFrame>
        <p:nvGraphicFramePr>
          <p:cNvPr id="6" name="Table 5"/>
          <p:cNvGraphicFramePr>
            <a:graphicFrameLocks noGrp="1"/>
          </p:cNvGraphicFramePr>
          <p:nvPr/>
        </p:nvGraphicFramePr>
        <p:xfrm>
          <a:off x="-2514601" y="2336801"/>
          <a:ext cx="12172950" cy="108413006"/>
        </p:xfrm>
        <a:graphic>
          <a:graphicData uri="http://schemas.openxmlformats.org/drawingml/2006/table">
            <a:tbl>
              <a:tblPr firstRow="1" bandRow="1">
                <a:tableStyleId>{5C22544A-7EE6-4342-B048-85BDC9FD1C3A}</a:tableStyleId>
              </a:tblPr>
              <a:tblGrid>
                <a:gridCol w="849277"/>
                <a:gridCol w="3184783"/>
                <a:gridCol w="2995391"/>
                <a:gridCol w="3257550"/>
                <a:gridCol w="1885949"/>
              </a:tblGrid>
              <a:tr h="853440">
                <a:tc>
                  <a:txBody>
                    <a:bodyPr/>
                    <a:lstStyle/>
                    <a:p>
                      <a:r>
                        <a:rPr lang="en-US" altLang="ja-JP" sz="2400" b="1" kern="1200" dirty="0" smtClean="0">
                          <a:solidFill>
                            <a:schemeClr val="lt1"/>
                          </a:solidFill>
                          <a:latin typeface="+mn-lt"/>
                          <a:ea typeface="+mn-ea"/>
                          <a:cs typeface="+mn-cs"/>
                        </a:rPr>
                        <a:t>P - </a:t>
                      </a:r>
                      <a:r>
                        <a:rPr lang="ja-JP" altLang="en-US" sz="2400" b="1" kern="1200" smtClean="0">
                          <a:solidFill>
                            <a:schemeClr val="lt1"/>
                          </a:solidFill>
                          <a:latin typeface="+mn-lt"/>
                          <a:ea typeface="+mn-ea"/>
                          <a:cs typeface="+mn-cs"/>
                        </a:rPr>
                        <a:t>コード（</a:t>
                      </a:r>
                      <a:r>
                        <a:rPr lang="en-US" altLang="ja-JP" sz="2400" b="1" kern="1200" dirty="0" smtClean="0">
                          <a:solidFill>
                            <a:schemeClr val="lt1"/>
                          </a:solidFill>
                          <a:latin typeface="+mn-lt"/>
                          <a:ea typeface="+mn-ea"/>
                          <a:cs typeface="+mn-cs"/>
                        </a:rPr>
                        <a:t>1</a:t>
                      </a:r>
                      <a:r>
                        <a:rPr lang="ja-JP" altLang="en-US" sz="2400" b="1" kern="1200" smtClean="0">
                          <a:solidFill>
                            <a:schemeClr val="lt1"/>
                          </a:solidFill>
                          <a:latin typeface="+mn-lt"/>
                          <a:ea typeface="+mn-ea"/>
                          <a:cs typeface="+mn-cs"/>
                        </a:rPr>
                        <a:t>）</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一般的な注意書き安全対策（</a:t>
                      </a:r>
                      <a:r>
                        <a:rPr lang="en-US" altLang="ja-JP" sz="2400" b="1" kern="1200" dirty="0" smtClean="0">
                          <a:solidFill>
                            <a:schemeClr val="lt1"/>
                          </a:solidFill>
                          <a:latin typeface="+mn-lt"/>
                          <a:ea typeface="+mn-ea"/>
                          <a:cs typeface="+mn-cs"/>
                        </a:rPr>
                        <a:t>2</a:t>
                      </a:r>
                      <a:r>
                        <a:rPr lang="ja-JP" altLang="en-US" sz="2400" b="1" kern="1200" smtClean="0">
                          <a:solidFill>
                            <a:schemeClr val="lt1"/>
                          </a:solidFill>
                          <a:latin typeface="+mn-lt"/>
                          <a:ea typeface="+mn-ea"/>
                          <a:cs typeface="+mn-cs"/>
                        </a:rPr>
                        <a:t>）</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リスクレベル（</a:t>
                      </a:r>
                      <a:r>
                        <a:rPr lang="en-US" altLang="ja-JP" sz="2400" b="1" kern="1200" dirty="0" smtClean="0">
                          <a:solidFill>
                            <a:schemeClr val="lt1"/>
                          </a:solidFill>
                          <a:latin typeface="+mn-lt"/>
                          <a:ea typeface="+mn-ea"/>
                          <a:cs typeface="+mn-cs"/>
                        </a:rPr>
                        <a:t>3</a:t>
                      </a:r>
                      <a:r>
                        <a:rPr lang="ja-JP" altLang="en-US" sz="2400" b="1" kern="1200" smtClean="0">
                          <a:solidFill>
                            <a:schemeClr val="lt1"/>
                          </a:solidFill>
                          <a:latin typeface="+mn-lt"/>
                          <a:ea typeface="+mn-ea"/>
                          <a:cs typeface="+mn-cs"/>
                        </a:rPr>
                        <a:t>）</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条件（</a:t>
                      </a:r>
                      <a:r>
                        <a:rPr lang="en-US" altLang="ja-JP" sz="2400" b="1" kern="1200" dirty="0" smtClean="0">
                          <a:solidFill>
                            <a:schemeClr val="lt1"/>
                          </a:solidFill>
                          <a:latin typeface="+mn-lt"/>
                          <a:ea typeface="+mn-ea"/>
                          <a:cs typeface="+mn-cs"/>
                        </a:rPr>
                        <a:t>4</a:t>
                      </a:r>
                      <a:r>
                        <a:rPr lang="ja-JP" altLang="en-US" sz="2400" b="1" kern="1200" smtClean="0">
                          <a:solidFill>
                            <a:schemeClr val="lt1"/>
                          </a:solidFill>
                          <a:latin typeface="+mn-lt"/>
                          <a:ea typeface="+mn-ea"/>
                          <a:cs typeface="+mn-cs"/>
                        </a:rPr>
                        <a:t>）</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条件（</a:t>
                      </a:r>
                      <a:r>
                        <a:rPr lang="en-US" altLang="ja-JP" sz="2400" b="1" kern="1200" dirty="0" smtClean="0">
                          <a:solidFill>
                            <a:schemeClr val="lt1"/>
                          </a:solidFill>
                          <a:latin typeface="+mn-lt"/>
                          <a:ea typeface="+mn-ea"/>
                          <a:cs typeface="+mn-cs"/>
                        </a:rPr>
                        <a:t>5</a:t>
                      </a:r>
                      <a:r>
                        <a:rPr lang="ja-JP" altLang="en-US" sz="2400" b="1" kern="1200" smtClean="0">
                          <a:solidFill>
                            <a:schemeClr val="lt1"/>
                          </a:solidFill>
                          <a:latin typeface="+mn-lt"/>
                          <a:ea typeface="+mn-ea"/>
                          <a:cs typeface="+mn-cs"/>
                        </a:rPr>
                        <a:t>）</a:t>
                      </a:r>
                      <a:endParaRPr lang="en-US" sz="2400" dirty="0"/>
                    </a:p>
                  </a:txBody>
                  <a:tcPr marL="68580" marR="68580" marT="60960" marB="60960"/>
                </a:tc>
              </a:tr>
              <a:tr h="487680">
                <a:tc rowSpan="5">
                  <a:txBody>
                    <a:bodyPr/>
                    <a:lstStyle/>
                    <a:p>
                      <a:r>
                        <a:rPr lang="en-US" sz="2400" kern="1200" baseline="0" dirty="0" smtClean="0">
                          <a:solidFill>
                            <a:schemeClr val="dk1"/>
                          </a:solidFill>
                          <a:latin typeface="+mn-lt"/>
                          <a:ea typeface="+mn-ea"/>
                          <a:cs typeface="+mn-cs"/>
                        </a:rPr>
                        <a:t>P201</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使用前に取扱説明書を入手します。</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pPr marL="342900" indent="-342900">
                        <a:buNone/>
                      </a:pPr>
                      <a:r>
                        <a:rPr lang="ja-JP" altLang="en-US" sz="2400" kern="1200" smtClean="0">
                          <a:solidFill>
                            <a:schemeClr val="dk1"/>
                          </a:solidFill>
                          <a:latin typeface="+mn-lt"/>
                          <a:ea typeface="+mn-ea"/>
                          <a:cs typeface="+mn-cs"/>
                        </a:rPr>
                        <a:t>不安定な爆発物</a:t>
                      </a:r>
                      <a:endParaRPr lang="en-US" sz="2400" kern="1200" baseline="0" dirty="0" smtClean="0">
                        <a:solidFill>
                          <a:schemeClr val="dk1"/>
                        </a:solidFill>
                        <a:latin typeface="+mn-lt"/>
                        <a:ea typeface="+mn-ea"/>
                        <a:cs typeface="+mn-cs"/>
                      </a:endParaRPr>
                    </a:p>
                  </a:txBody>
                  <a:tcPr marL="68580" marR="68580" marT="60960" marB="60960">
                    <a:lnB w="12700" cap="flat" cmpd="sng" algn="ctr">
                      <a:solidFill>
                        <a:schemeClr val="tx1"/>
                      </a:solidFill>
                      <a:prstDash val="solid"/>
                      <a:round/>
                      <a:headEnd type="none" w="med" len="med"/>
                      <a:tailEnd type="none" w="med" len="med"/>
                    </a:lnB>
                  </a:tcPr>
                </a:tc>
                <a:tc rowSpan="5">
                  <a:txBody>
                    <a:bodyPr/>
                    <a:lstStyle/>
                    <a:p>
                      <a:endParaRPr lang="en-US" sz="2400"/>
                    </a:p>
                  </a:txBody>
                  <a:tcPr marL="68580" marR="68580" marT="60960" marB="60960"/>
                </a:tc>
              </a:tr>
              <a:tr h="60960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生殖細胞に突然変異</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586377">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発癌性</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影響を与えたり、授乳を通じて</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rowSpan="4">
                  <a:txBody>
                    <a:bodyPr/>
                    <a:lstStyle/>
                    <a:p>
                      <a:r>
                        <a:rPr lang="en-US" sz="2400" kern="1200" baseline="0" dirty="0" smtClean="0">
                          <a:solidFill>
                            <a:schemeClr val="dk1"/>
                          </a:solidFill>
                          <a:latin typeface="+mn-lt"/>
                          <a:ea typeface="+mn-ea"/>
                          <a:cs typeface="+mn-cs"/>
                        </a:rPr>
                        <a:t>P202</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すべての安全注意を読み理解するまで取り扱われていません。</a:t>
                      </a:r>
                      <a:endParaRPr lang="en-US" sz="2400" dirty="0"/>
                    </a:p>
                  </a:txBody>
                  <a:tcPr marL="68580" marR="68580" marT="60960" marB="60960"/>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p>
                      <a:pPr marL="342900" marR="0" indent="-342900" algn="l" defTabSz="914400" rtl="0" eaLnBrk="1" fontAlgn="auto" latinLnBrk="0" hangingPunct="1">
                        <a:lnSpc>
                          <a:spcPct val="100000"/>
                        </a:lnSpc>
                        <a:spcBef>
                          <a:spcPts val="0"/>
                        </a:spcBef>
                        <a:spcAft>
                          <a:spcPts val="0"/>
                        </a:spcAft>
                        <a:buClrTx/>
                        <a:buSzTx/>
                        <a:buFontTx/>
                        <a:buNone/>
                        <a:tabLst/>
                        <a:defRPr/>
                      </a:pP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不安定な爆発物</a:t>
                      </a:r>
                      <a:endParaRPr lang="en-US" sz="2400" kern="1200" baseline="0" dirty="0" smtClean="0">
                        <a:solidFill>
                          <a:schemeClr val="dk1"/>
                        </a:solidFill>
                        <a:latin typeface="+mn-lt"/>
                        <a:ea typeface="+mn-ea"/>
                        <a:cs typeface="+mn-cs"/>
                      </a:endParaRPr>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生殖細胞に突然変異</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発癌性</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693783">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生殖発生毒性</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tcPr>
                </a:tc>
                <a:tc>
                  <a:txBody>
                    <a:bodyPr/>
                    <a:lstStyle/>
                    <a:p>
                      <a:pPr marL="342900" indent="-342900">
                        <a:buNone/>
                      </a:pPr>
                      <a:r>
                        <a:rPr lang="en-US" sz="2400" kern="1200" baseline="0" dirty="0" smtClean="0">
                          <a:solidFill>
                            <a:schemeClr val="dk1"/>
                          </a:solidFill>
                          <a:latin typeface="+mn-lt"/>
                          <a:ea typeface="+mn-ea"/>
                          <a:cs typeface="+mn-cs"/>
                        </a:rPr>
                        <a:t>1A, 1B, 2</a:t>
                      </a:r>
                    </a:p>
                  </a:txBody>
                  <a:tcPr marL="68580" marR="68580" marT="60960" marB="6096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en-US"/>
                    </a:p>
                  </a:txBody>
                  <a:tcPr/>
                </a:tc>
              </a:tr>
              <a:tr h="595085">
                <a:tc rowSpan="11">
                  <a:txBody>
                    <a:bodyPr/>
                    <a:lstStyle/>
                    <a:p>
                      <a:r>
                        <a:rPr lang="en-US" sz="2400" kern="1200" baseline="0" dirty="0" smtClean="0">
                          <a:solidFill>
                            <a:schemeClr val="dk1"/>
                          </a:solidFill>
                          <a:latin typeface="+mn-lt"/>
                          <a:ea typeface="+mn-ea"/>
                          <a:cs typeface="+mn-cs"/>
                        </a:rPr>
                        <a:t>P210</a:t>
                      </a:r>
                      <a:endParaRPr lang="en-US" sz="2400" dirty="0"/>
                    </a:p>
                  </a:txBody>
                  <a:tcPr marL="68580" marR="68580" marT="60960" marB="60960"/>
                </a:tc>
                <a:tc rowSpan="11">
                  <a:txBody>
                    <a:bodyPr/>
                    <a:lstStyle/>
                    <a:p>
                      <a:r>
                        <a:rPr lang="ja-JP" altLang="en-US" sz="2400" kern="1200" smtClean="0">
                          <a:solidFill>
                            <a:schemeClr val="dk1"/>
                          </a:solidFill>
                          <a:latin typeface="+mn-lt"/>
                          <a:ea typeface="+mn-ea"/>
                          <a:cs typeface="+mn-cs"/>
                        </a:rPr>
                        <a:t>離れて熱</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火花</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裸火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高温のものから遠ざける。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禁煙。</a:t>
                      </a:r>
                      <a:endParaRPr lang="en-US" sz="2400" dirty="0"/>
                    </a:p>
                  </a:txBody>
                  <a:tcPr marL="68580" marR="68580" marT="60960" marB="60960"/>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342900" indent="-342900">
                        <a:buNone/>
                      </a:pPr>
                      <a:r>
                        <a:rPr lang="ja-JP" altLang="en-US" sz="2400" kern="1200" smtClean="0">
                          <a:solidFill>
                            <a:schemeClr val="dk1"/>
                          </a:solidFill>
                          <a:latin typeface="+mn-lt"/>
                          <a:ea typeface="+mn-ea"/>
                          <a:cs typeface="+mn-cs"/>
                        </a:rPr>
                        <a:t>カテゴリ</a:t>
                      </a:r>
                      <a:r>
                        <a:rPr lang="en-US" sz="2400" kern="1200" baseline="0" dirty="0" smtClean="0">
                          <a:solidFill>
                            <a:schemeClr val="dk1"/>
                          </a:solidFill>
                          <a:latin typeface="+mn-lt"/>
                          <a:ea typeface="+mn-ea"/>
                          <a:cs typeface="+mn-cs"/>
                        </a:rPr>
                        <a:t>1.1, 1.2, 1.3,1.4, 1.5</a:t>
                      </a:r>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r>
                        <a:rPr lang="ja-JP" altLang="en-US" sz="2400" kern="1200" smtClean="0">
                          <a:solidFill>
                            <a:schemeClr val="dk1"/>
                          </a:solidFill>
                          <a:latin typeface="+mn-lt"/>
                          <a:ea typeface="+mn-ea"/>
                          <a:cs typeface="+mn-cs"/>
                        </a:rPr>
                        <a:t>適用可能な着火源を特定するために、メーカー</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サプライヤー。</a:t>
                      </a:r>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kern="1200" baseline="0" dirty="0" smtClean="0">
                        <a:solidFill>
                          <a:schemeClr val="dk1"/>
                        </a:solidFill>
                        <a:latin typeface="+mn-lt"/>
                        <a:ea typeface="+mn-ea"/>
                        <a:cs typeface="+mn-cs"/>
                      </a:endParaRPr>
                    </a:p>
                    <a:p>
                      <a:endParaRPr lang="en-US" sz="2400" i="1" kern="1200" baseline="0" dirty="0" smtClean="0">
                        <a:solidFill>
                          <a:schemeClr val="dk1"/>
                        </a:solidFill>
                        <a:latin typeface="+mn-lt"/>
                        <a:ea typeface="+mn-ea"/>
                        <a:cs typeface="+mn-cs"/>
                      </a:endParaRPr>
                    </a:p>
                  </a:txBody>
                  <a:tcPr marL="68580" marR="68580" marT="60960" marB="60960">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92183">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可燃性ガス</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1, 2</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522515">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引火性エアゾール</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1, 2</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592183">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可燃性の液体</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1, 2, 3</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627017">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可燃性固体</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1, 2</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679268">
                <a:tc vMerge="1">
                  <a:txBody>
                    <a:bodyPr/>
                    <a:lstStyle/>
                    <a:p>
                      <a:endParaRPr lang="en-US"/>
                    </a:p>
                  </a:txBody>
                  <a:tcPr/>
                </a:tc>
                <a:tc vMerge="1">
                  <a:txBody>
                    <a:bodyPr/>
                    <a:lstStyle/>
                    <a:p>
                      <a:endParaRPr lang="en-US"/>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endParaRPr lang="en-US" sz="2400" dirty="0" smtClean="0"/>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液体の自然発火</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固体の自然発火</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有機過酸化物</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smtClean="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液体酸化剤</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None/>
                      </a:pPr>
                      <a:r>
                        <a:rPr lang="en-US" sz="2400" kern="1200" baseline="0" dirty="0" smtClean="0">
                          <a:solidFill>
                            <a:schemeClr val="dk1"/>
                          </a:solidFill>
                          <a:latin typeface="+mn-lt"/>
                          <a:ea typeface="+mn-ea"/>
                          <a:cs typeface="+mn-cs"/>
                        </a:rPr>
                        <a:t>1, 2, 3</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ja-JP" altLang="en-US" sz="2400" kern="1200" smtClean="0">
                          <a:solidFill>
                            <a:schemeClr val="dk1"/>
                          </a:solidFill>
                          <a:latin typeface="+mn-lt"/>
                          <a:ea typeface="+mn-ea"/>
                          <a:cs typeface="+mn-cs"/>
                        </a:rPr>
                        <a:t>離れて熱から指定してください。</a:t>
                      </a:r>
                      <a:endParaRPr lang="en-US" sz="2400" i="1" kern="1200" baseline="0" dirty="0" smtClean="0">
                        <a:solidFill>
                          <a:schemeClr val="dk1"/>
                        </a:solidFill>
                        <a:latin typeface="+mn-lt"/>
                        <a:ea typeface="+mn-ea"/>
                        <a:cs typeface="+mn-cs"/>
                      </a:endParaRPr>
                    </a:p>
                  </a:txBody>
                  <a:tcPr marL="68580" marR="68580" marT="60960" marB="60960">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87680">
                <a:tc vMerge="1">
                  <a:txBody>
                    <a:bodyPr/>
                    <a:lstStyle/>
                    <a:p>
                      <a:endParaRPr lang="en-US"/>
                    </a:p>
                  </a:txBody>
                  <a:tcPr/>
                </a:tc>
                <a:tc vMerge="1">
                  <a:txBody>
                    <a:bodyPr/>
                    <a:lstStyle/>
                    <a:p>
                      <a:endParaRPr lang="en-US"/>
                    </a:p>
                  </a:txBody>
                  <a:tcPr/>
                </a:tc>
                <a:tc>
                  <a:txBody>
                    <a:bodyPr/>
                    <a:lstStyle/>
                    <a:p>
                      <a:pPr marL="342900" indent="-342900">
                        <a:buNone/>
                      </a:pPr>
                      <a:r>
                        <a:rPr lang="ja-JP" altLang="en-US" sz="2400" kern="1200" smtClean="0">
                          <a:solidFill>
                            <a:schemeClr val="dk1"/>
                          </a:solidFill>
                          <a:latin typeface="+mn-lt"/>
                          <a:ea typeface="+mn-ea"/>
                          <a:cs typeface="+mn-cs"/>
                        </a:rPr>
                        <a:t>酸化性固体</a:t>
                      </a:r>
                      <a:endParaRPr lang="en-US" sz="2400" kern="1200" baseline="0" dirty="0" smtClean="0">
                        <a:solidFill>
                          <a:schemeClr val="dk1"/>
                        </a:solidFill>
                        <a:latin typeface="+mn-lt"/>
                        <a:ea typeface="+mn-ea"/>
                        <a:cs typeface="+mn-cs"/>
                      </a:endParaRPr>
                    </a:p>
                  </a:txBody>
                  <a:tcPr marL="68580" marR="68580" marT="60960" marB="60960">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342900" indent="-342900">
                        <a:buNone/>
                      </a:pPr>
                      <a:r>
                        <a:rPr lang="en-US" sz="2400" kern="1200" baseline="0" dirty="0" smtClean="0">
                          <a:solidFill>
                            <a:schemeClr val="dk1"/>
                          </a:solidFill>
                          <a:latin typeface="+mn-lt"/>
                          <a:ea typeface="+mn-ea"/>
                          <a:cs typeface="+mn-cs"/>
                        </a:rPr>
                        <a:t>1, 2, 3</a:t>
                      </a:r>
                      <a:endParaRPr lang="en-US" sz="2400" dirty="0"/>
                    </a:p>
                  </a:txBody>
                  <a:tcPr marL="68580" marR="6858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P211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裸火または他の着火源に噴霧しないでください。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 </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noFill/>
                      <a:prstDash val="solid"/>
                      <a:round/>
                      <a:headEnd type="none" w="med" len="med"/>
                      <a:tailEnd type="none" w="med" len="med"/>
                    </a:lnT>
                  </a:tcPr>
                </a:tc>
                <a:tc>
                  <a:txBody>
                    <a:bodyPr/>
                    <a:lstStyle/>
                    <a:p>
                      <a:endParaRPr lang="en-US" sz="2400" dirty="0"/>
                    </a:p>
                  </a:txBody>
                  <a:tcPr marL="68580" marR="68580" marT="60960" marB="60960"/>
                </a:tc>
              </a:tr>
              <a:tr h="609600">
                <a:tc rowSpan="7">
                  <a:txBody>
                    <a:bodyPr/>
                    <a:lstStyle/>
                    <a:p>
                      <a:r>
                        <a:rPr lang="en-US" sz="2400" kern="1200" baseline="0" dirty="0" smtClean="0">
                          <a:solidFill>
                            <a:schemeClr val="dk1"/>
                          </a:solidFill>
                          <a:latin typeface="+mn-lt"/>
                          <a:ea typeface="+mn-ea"/>
                          <a:cs typeface="+mn-cs"/>
                        </a:rPr>
                        <a:t>P220</a:t>
                      </a:r>
                      <a:endParaRPr lang="en-US" sz="2400" dirty="0"/>
                    </a:p>
                  </a:txBody>
                  <a:tcPr marL="68580" marR="68580" marT="60960" marB="60960"/>
                </a:tc>
                <a:tc rowSpan="7">
                  <a:txBody>
                    <a:bodyPr/>
                    <a:lstStyle/>
                    <a:p>
                      <a:r>
                        <a:rPr lang="ja-JP" altLang="en-US" sz="2400" kern="1200" smtClean="0">
                          <a:solidFill>
                            <a:schemeClr val="dk1"/>
                          </a:solidFill>
                          <a:latin typeface="+mn-lt"/>
                          <a:ea typeface="+mn-ea"/>
                          <a:cs typeface="+mn-cs"/>
                        </a:rPr>
                        <a:t>離れて衣類</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可燃物から</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ストアを保持します。</a:t>
                      </a:r>
                      <a:endParaRPr lang="en-US" sz="2400" dirty="0"/>
                    </a:p>
                  </a:txBody>
                  <a:tcPr marL="68580" marR="68580" marT="60960" marB="60960"/>
                </a:tc>
                <a:tc>
                  <a:txBody>
                    <a:bodyPr/>
                    <a:lstStyle/>
                    <a:p>
                      <a:pPr marL="342900" indent="-342900">
                        <a:buNone/>
                      </a:pPr>
                      <a:r>
                        <a:rPr lang="ja-JP" altLang="en-US" sz="2400" kern="1200" smtClean="0">
                          <a:solidFill>
                            <a:schemeClr val="dk1"/>
                          </a:solidFill>
                          <a:latin typeface="+mn-lt"/>
                          <a:ea typeface="+mn-ea"/>
                          <a:cs typeface="+mn-cs"/>
                        </a:rPr>
                        <a:t>酸化性ガス</a:t>
                      </a:r>
                      <a:endParaRPr lang="en-US" sz="2400" kern="1200" baseline="0" dirty="0" smtClean="0">
                        <a:solidFill>
                          <a:schemeClr val="dk1"/>
                        </a:solidFill>
                        <a:latin typeface="+mn-lt"/>
                        <a:ea typeface="+mn-ea"/>
                        <a:cs typeface="+mn-cs"/>
                      </a:endParaRPr>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altLang="zh-TW" sz="2400" kern="1200" dirty="0" smtClean="0">
                          <a:solidFill>
                            <a:schemeClr val="dk1"/>
                          </a:solidFill>
                          <a:latin typeface="+mn-lt"/>
                          <a:ea typeface="+mn-ea"/>
                          <a:cs typeface="+mn-cs"/>
                        </a:rPr>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609600">
                <a:tc vMerge="1">
                  <a:txBody>
                    <a:bodyPr/>
                    <a:lstStyle/>
                    <a:p>
                      <a:endParaRPr lang="en-US"/>
                    </a:p>
                  </a:txBody>
                  <a:tcPr/>
                </a:tc>
                <a:tc vMerge="1">
                  <a:txBody>
                    <a:bodyPr/>
                    <a:lstStyle/>
                    <a:p>
                      <a:endParaRPr lang="en-US"/>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タイプ</a:t>
                      </a:r>
                      <a:r>
                        <a:rPr lang="en-US" sz="2400" kern="1200" baseline="0" dirty="0" smtClean="0">
                          <a:solidFill>
                            <a:schemeClr val="dk1"/>
                          </a:solidFill>
                          <a:latin typeface="+mn-lt"/>
                          <a:ea typeface="+mn-ea"/>
                          <a:cs typeface="+mn-cs"/>
                        </a:rPr>
                        <a:t>A, B, C,D, E, F</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682240">
                <a:tc vMerge="1">
                  <a:txBody>
                    <a:bodyPr/>
                    <a:lstStyle/>
                    <a:p>
                      <a:endParaRPr lang="en-US"/>
                    </a:p>
                  </a:txBody>
                  <a:tcPr/>
                </a:tc>
                <a:tc vMerge="1">
                  <a:txBody>
                    <a:bodyPr/>
                    <a:lstStyle/>
                    <a:p>
                      <a:endParaRPr lang="en-US"/>
                    </a:p>
                  </a:txBody>
                  <a:tcPr/>
                </a:tc>
                <a:tc rowSpan="2">
                  <a:txBody>
                    <a:bodyPr/>
                    <a:lstStyle/>
                    <a:p>
                      <a:pPr marL="342900" indent="-342900">
                        <a:buNone/>
                      </a:pPr>
                      <a:r>
                        <a:rPr lang="ja-JP" altLang="en-US" sz="2400" kern="1200" smtClean="0">
                          <a:solidFill>
                            <a:schemeClr val="dk1"/>
                          </a:solidFill>
                          <a:latin typeface="+mn-lt"/>
                          <a:ea typeface="+mn-ea"/>
                          <a:cs typeface="+mn-cs"/>
                        </a:rPr>
                        <a:t>液体酸化剤</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衣類やその他の禁止物質を避けて保管するように指定します。</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192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2400" kern="1200" baseline="0" dirty="0" smtClean="0">
                          <a:solidFill>
                            <a:schemeClr val="dk1"/>
                          </a:solidFill>
                          <a:latin typeface="+mn-lt"/>
                          <a:ea typeface="+mn-ea"/>
                          <a:cs typeface="+mn-cs"/>
                        </a:rPr>
                        <a:t>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2240">
                <a:tc vMerge="1">
                  <a:txBody>
                    <a:bodyPr/>
                    <a:lstStyle/>
                    <a:p>
                      <a:endParaRPr lang="en-US"/>
                    </a:p>
                  </a:txBody>
                  <a:tcPr/>
                </a:tc>
                <a:tc vMerge="1">
                  <a:txBody>
                    <a:bodyPr/>
                    <a:lstStyle/>
                    <a:p>
                      <a:endParaRPr lang="en-US"/>
                    </a:p>
                  </a:txBody>
                  <a:tcPr/>
                </a:tc>
                <a:tc rowSpan="2">
                  <a:txBody>
                    <a:bodyPr/>
                    <a:lstStyle/>
                    <a:p>
                      <a:pPr marL="342900" indent="-342900">
                        <a:buNone/>
                      </a:pPr>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衣類やその他の禁止物質を避けて保管するように指定します。</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2400" kern="1200" baseline="0" dirty="0" smtClean="0">
                          <a:solidFill>
                            <a:schemeClr val="dk1"/>
                          </a:solidFill>
                          <a:latin typeface="+mn-lt"/>
                          <a:ea typeface="+mn-ea"/>
                          <a:cs typeface="+mn-cs"/>
                        </a:rPr>
                        <a:t>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731520">
                <a:tc vMerge="1">
                  <a:txBody>
                    <a:bodyPr/>
                    <a:lstStyle/>
                    <a:p>
                      <a:endParaRPr lang="en-US"/>
                    </a:p>
                  </a:txBody>
                  <a:tcPr/>
                </a:tc>
                <a:tc vMerge="1">
                  <a:txBody>
                    <a:bodyPr/>
                    <a:lstStyle/>
                    <a:p>
                      <a:endParaRPr lang="en-US"/>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酸化性固体</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P221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可燃物と混合を回避するために、すべての予防措置を講ずる</a:t>
                      </a:r>
                      <a:r>
                        <a:rPr lang="en-US" altLang="ja-JP" sz="2400" kern="1200" dirty="0" smtClean="0">
                          <a:solidFill>
                            <a:schemeClr val="dk1"/>
                          </a:solidFill>
                          <a:latin typeface="+mn-lt"/>
                          <a:ea typeface="+mn-ea"/>
                          <a:cs typeface="+mn-cs"/>
                        </a:rPr>
                        <a:t>/...</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互換性のない材料を特定する製造者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tc>
              </a:tr>
              <a:tr h="73152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P222</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空気と接触することなく。</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P223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激しい反応を離れて、水と任意の可能な接触からあるので、火を点滅すること。</a:t>
                      </a:r>
                      <a:endParaRPr lang="en-US" sz="2400" dirty="0"/>
                    </a:p>
                  </a:txBody>
                  <a:tcPr marL="68580" marR="68580" marT="60960" marB="60960"/>
                </a:tc>
                <a:tc>
                  <a:txBody>
                    <a:bodyPr/>
                    <a:lstStyle/>
                    <a:p>
                      <a:r>
                        <a:rPr lang="zh-TW" altLang="en-US" sz="2400" kern="1200" dirty="0" smtClean="0">
                          <a:solidFill>
                            <a:schemeClr val="dk1"/>
                          </a:solidFill>
                          <a:latin typeface="+mn-lt"/>
                          <a:ea typeface="+mn-ea"/>
                          <a:cs typeface="+mn-cs"/>
                        </a:rPr>
                        <a:t>化</a:t>
                      </a:r>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3413760">
                <a:tc>
                  <a:txBody>
                    <a:bodyPr/>
                    <a:lstStyle/>
                    <a:p>
                      <a:r>
                        <a:rPr lang="en-US" sz="2400" kern="1200" baseline="0" dirty="0" smtClean="0">
                          <a:solidFill>
                            <a:schemeClr val="dk1"/>
                          </a:solidFill>
                          <a:latin typeface="+mn-lt"/>
                          <a:ea typeface="+mn-ea"/>
                          <a:cs typeface="+mn-cs"/>
                        </a:rPr>
                        <a:t>P230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しっとり保つ</a:t>
                      </a:r>
                      <a:r>
                        <a:rPr lang="en-US" altLang="ja-JP" sz="2400" kern="1200" dirty="0" smtClean="0">
                          <a:solidFill>
                            <a:schemeClr val="dk1"/>
                          </a:solidFill>
                          <a:latin typeface="+mn-lt"/>
                          <a:ea typeface="+mn-ea"/>
                          <a:cs typeface="+mn-cs"/>
                        </a:rPr>
                        <a:t>...</a:t>
                      </a:r>
                      <a:r>
                        <a:rPr lang="en-US" altLang="zh-TW" sz="2400" kern="1200" dirty="0" smtClean="0">
                          <a:solidFill>
                            <a:schemeClr val="dk1"/>
                          </a:solidFill>
                          <a:latin typeface="+mn-lt"/>
                          <a:ea typeface="+mn-ea"/>
                          <a:cs typeface="+mn-cs"/>
                        </a:rPr>
                        <a:t/>
                      </a:r>
                      <a:br>
                        <a:rPr lang="en-US" altLang="zh-TW" sz="2400" kern="1200" dirty="0" smtClean="0">
                          <a:solidFill>
                            <a:schemeClr val="dk1"/>
                          </a:solidFill>
                          <a:latin typeface="+mn-lt"/>
                          <a:ea typeface="+mn-ea"/>
                          <a:cs typeface="+mn-cs"/>
                        </a:rPr>
                      </a:b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カテゴリ</a:t>
                      </a:r>
                      <a:r>
                        <a:rPr lang="en-US" sz="2400" kern="1200" baseline="0" dirty="0" smtClean="0">
                          <a:solidFill>
                            <a:schemeClr val="dk1"/>
                          </a:solidFill>
                          <a:latin typeface="+mn-lt"/>
                          <a:ea typeface="+mn-ea"/>
                          <a:cs typeface="+mn-cs"/>
                        </a:rPr>
                        <a:t>1.1, 1.2, 1.3, 1.5</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適当な材料を指定するには、製造者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このような（ニトロセルロース等）、製造やプロセス操作などの増加を乾燥させ、爆発の危険が排除された場合。</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P231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不活性ガス中での処理。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P232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湿気から保護。</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487680">
                <a:tc rowSpan="4">
                  <a:txBody>
                    <a:bodyPr/>
                    <a:lstStyle/>
                    <a:p>
                      <a:r>
                        <a:rPr lang="en-US" sz="2400" kern="1200" baseline="0" dirty="0" smtClean="0">
                          <a:solidFill>
                            <a:schemeClr val="dk1"/>
                          </a:solidFill>
                          <a:latin typeface="+mn-lt"/>
                          <a:ea typeface="+mn-ea"/>
                          <a:cs typeface="+mn-cs"/>
                        </a:rPr>
                        <a:t>P233</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容器を密閉して保管してください。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endParaRPr lang="en-US" sz="2400"/>
                    </a:p>
                  </a:txBody>
                  <a:tcPr marL="68580" marR="68580" marT="60960" marB="60960">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製品は、危険な周囲の空気揮発性である場合。</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3">
                  <a:txBody>
                    <a:bodyPr/>
                    <a:lstStyle/>
                    <a:p>
                      <a:r>
                        <a:rPr lang="en-US" sz="2400" kern="1200" baseline="0" dirty="0" smtClean="0">
                          <a:solidFill>
                            <a:schemeClr val="dk1"/>
                          </a:solidFill>
                          <a:latin typeface="+mn-lt"/>
                          <a:ea typeface="+mn-ea"/>
                          <a:cs typeface="+mn-cs"/>
                        </a:rPr>
                        <a:t>P234</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のみ元の容器に入れ。</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金属腐食</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4">
                  <a:txBody>
                    <a:bodyPr/>
                    <a:lstStyle/>
                    <a:p>
                      <a:r>
                        <a:rPr lang="en-US" sz="2400" kern="1200" baseline="0" dirty="0" smtClean="0">
                          <a:solidFill>
                            <a:schemeClr val="dk1"/>
                          </a:solidFill>
                          <a:latin typeface="+mn-lt"/>
                          <a:ea typeface="+mn-ea"/>
                          <a:cs typeface="+mn-cs"/>
                        </a:rPr>
                        <a:t>P235</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涼しいところに置くこと。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自己発熱性化学品</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rowSpan="3">
                  <a:txBody>
                    <a:bodyPr/>
                    <a:lstStyle/>
                    <a:p>
                      <a:r>
                        <a:rPr lang="en-US" sz="2400" kern="1200" baseline="0" dirty="0" smtClean="0">
                          <a:solidFill>
                            <a:schemeClr val="dk1"/>
                          </a:solidFill>
                          <a:latin typeface="+mn-lt"/>
                          <a:ea typeface="+mn-ea"/>
                          <a:cs typeface="+mn-cs"/>
                        </a:rPr>
                        <a:t>P240</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グランド</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バウンドコンテナと装備受領。</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カテゴリ </a:t>
                      </a:r>
                      <a:r>
                        <a:rPr lang="en-US" sz="2400" kern="1200" baseline="0" dirty="0" smtClean="0">
                          <a:solidFill>
                            <a:schemeClr val="dk1"/>
                          </a:solidFill>
                          <a:latin typeface="+mn-lt"/>
                          <a:ea typeface="+mn-ea"/>
                          <a:cs typeface="+mn-cs"/>
                        </a:rPr>
                        <a:t>1.1, 1.2, 1.3, 1.4, 1.5</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爆発が静電気的に敏感である場合。 </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23164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FontTx/>
                        <a:buChar char="-"/>
                      </a:pPr>
                      <a:r>
                        <a:rPr lang="ja-JP" altLang="en-US" sz="2400" kern="1200" smtClean="0">
                          <a:solidFill>
                            <a:schemeClr val="dk1"/>
                          </a:solidFill>
                          <a:latin typeface="+mn-lt"/>
                          <a:ea typeface="+mn-ea"/>
                          <a:cs typeface="+mn-cs"/>
                        </a:rPr>
                        <a:t>静電気的に敏感な物質がリロードされた場合。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製品は、危険な周囲の空気揮発性である場合。</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静電気的に敏感な物質がリロードされた場合。</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1219200">
                <a:tc rowSpan="2">
                  <a:txBody>
                    <a:bodyPr/>
                    <a:lstStyle/>
                    <a:p>
                      <a:r>
                        <a:rPr lang="en-US" sz="2400" kern="1200" baseline="0" dirty="0" smtClean="0">
                          <a:solidFill>
                            <a:schemeClr val="dk1"/>
                          </a:solidFill>
                          <a:latin typeface="+mn-lt"/>
                          <a:ea typeface="+mn-ea"/>
                          <a:cs typeface="+mn-cs"/>
                        </a:rPr>
                        <a:t>P241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防爆型電気</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換気</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照明</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機器を使用してください。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他の機器を指定するには、製造者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195072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他の機器を指定するには、製造者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粉塵が発生した場合。</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853440">
                <a:tc>
                  <a:txBody>
                    <a:bodyPr/>
                    <a:lstStyle/>
                    <a:p>
                      <a:r>
                        <a:rPr lang="en-US" sz="2400" kern="1200" baseline="0" dirty="0" smtClean="0">
                          <a:solidFill>
                            <a:schemeClr val="dk1"/>
                          </a:solidFill>
                          <a:latin typeface="+mn-lt"/>
                          <a:ea typeface="+mn-ea"/>
                          <a:cs typeface="+mn-cs"/>
                        </a:rPr>
                        <a:t>P242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火花を発生させない工具を使用してください。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dirty="0"/>
                    </a:p>
                  </a:txBody>
                  <a:tcPr marL="68580" marR="68580" marT="60960" marB="60960"/>
                </a:tc>
              </a:tr>
              <a:tr h="853440">
                <a:tc>
                  <a:txBody>
                    <a:bodyPr/>
                    <a:lstStyle/>
                    <a:p>
                      <a:r>
                        <a:rPr lang="en-US" sz="2400" kern="1200" baseline="0" smtClean="0">
                          <a:solidFill>
                            <a:schemeClr val="dk1"/>
                          </a:solidFill>
                          <a:latin typeface="+mn-lt"/>
                          <a:ea typeface="+mn-ea"/>
                          <a:cs typeface="+mn-cs"/>
                        </a:rPr>
                        <a:t>P243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静電気による損傷を防止するための対策を行ってください。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P244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グリースまたはオイル圧力逃がし弁を保つ。</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tc>
                <a:tc>
                  <a:txBody>
                    <a:bodyPr/>
                    <a:lstStyle/>
                    <a:p>
                      <a:endParaRPr lang="en-US" sz="2400"/>
                    </a:p>
                  </a:txBody>
                  <a:tcPr marL="68580" marR="68580" marT="60960" marB="60960"/>
                </a:tc>
              </a:tr>
              <a:tr h="1584960">
                <a:tc>
                  <a:txBody>
                    <a:bodyPr/>
                    <a:lstStyle/>
                    <a:p>
                      <a:r>
                        <a:rPr lang="en-US" sz="2400" kern="1200" baseline="0" dirty="0" smtClean="0">
                          <a:solidFill>
                            <a:schemeClr val="dk1"/>
                          </a:solidFill>
                          <a:latin typeface="+mn-lt"/>
                          <a:ea typeface="+mn-ea"/>
                          <a:cs typeface="+mn-cs"/>
                        </a:rPr>
                        <a:t>P250</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衝撃</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摩擦を研削しないでください。</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カテゴリ </a:t>
                      </a:r>
                      <a:r>
                        <a:rPr lang="en-US" sz="2400" kern="1200" baseline="0" dirty="0" smtClean="0">
                          <a:solidFill>
                            <a:schemeClr val="dk1"/>
                          </a:solidFill>
                          <a:latin typeface="+mn-lt"/>
                          <a:ea typeface="+mn-ea"/>
                          <a:cs typeface="+mn-cs"/>
                        </a:rPr>
                        <a:t>1.1, 1.2, 1.3, 1.4, 1.5</a:t>
                      </a:r>
                      <a:endParaRPr lang="en-US" sz="2400" dirty="0" smtClean="0"/>
                    </a:p>
                    <a:p>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該当する乱暴な取り扱いを指定するには、製造者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kern="1200" baseline="0" dirty="0" smtClean="0">
                        <a:solidFill>
                          <a:schemeClr val="dk1"/>
                        </a:solidFill>
                        <a:latin typeface="+mn-lt"/>
                        <a:ea typeface="+mn-ea"/>
                        <a:cs typeface="+mn-cs"/>
                      </a:endParaRPr>
                    </a:p>
                  </a:txBody>
                  <a:tcPr marL="68580" marR="68580" marT="60960" marB="60960"/>
                </a:tc>
              </a:tr>
              <a:tr h="853440">
                <a:tc>
                  <a:txBody>
                    <a:bodyPr/>
                    <a:lstStyle/>
                    <a:p>
                      <a:r>
                        <a:rPr lang="en-US" sz="2400" kern="1200" baseline="0" dirty="0" smtClean="0">
                          <a:solidFill>
                            <a:schemeClr val="dk1"/>
                          </a:solidFill>
                          <a:latin typeface="+mn-lt"/>
                          <a:ea typeface="+mn-ea"/>
                          <a:cs typeface="+mn-cs"/>
                        </a:rPr>
                        <a:t>P251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加圧容器：使用後も穴をあけたり焼却したりしないでください。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487680">
                <a:tc rowSpan="5">
                  <a:txBody>
                    <a:bodyPr/>
                    <a:lstStyle/>
                    <a:p>
                      <a:r>
                        <a:rPr lang="en-US" sz="2400" kern="1200" baseline="0" dirty="0" smtClean="0">
                          <a:solidFill>
                            <a:schemeClr val="dk1"/>
                          </a:solidFill>
                          <a:latin typeface="+mn-lt"/>
                          <a:ea typeface="+mn-ea"/>
                          <a:cs typeface="+mn-cs"/>
                        </a:rPr>
                        <a:t>P260</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粉じん</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煙</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ガス</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ミスト</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蒸気</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スプレーを吸入しないこと。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r>
                        <a:rPr lang="ja-JP" altLang="en-US" sz="2400" kern="1200" smtClean="0">
                          <a:solidFill>
                            <a:schemeClr val="dk1"/>
                          </a:solidFill>
                          <a:latin typeface="+mn-lt"/>
                          <a:ea typeface="+mn-ea"/>
                          <a:cs typeface="+mn-cs"/>
                        </a:rPr>
                        <a:t>該当する条件を指定する製造者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ほこりや煙を吸入しないことを指定します。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可能な場合は、吸入性粉塵や煙粒子の過程で表示されます。</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219456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5">
                  <a:txBody>
                    <a:bodyPr/>
                    <a:lstStyle/>
                    <a:p>
                      <a:r>
                        <a:rPr lang="en-US" sz="2400" kern="1200" baseline="0" dirty="0" smtClean="0">
                          <a:solidFill>
                            <a:schemeClr val="dk1"/>
                          </a:solidFill>
                          <a:latin typeface="+mn-lt"/>
                          <a:ea typeface="+mn-ea"/>
                          <a:cs typeface="+mn-cs"/>
                        </a:rPr>
                        <a:t>P261</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粉じん</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煙</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ガス</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ミスト</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蒸気</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スプレーの吸入を避けること。</a:t>
                      </a:r>
                      <a:endParaRPr lang="en-US" sz="2400" dirty="0"/>
                    </a:p>
                  </a:txBody>
                  <a:tcPr marL="68580" marR="68580" marT="60960" marB="60960"/>
                </a:tc>
                <a:tc>
                  <a:txBody>
                    <a:bodyPr/>
                    <a:lstStyle/>
                    <a:p>
                      <a:r>
                        <a:rPr lang="zh-TW" altLang="en-US" sz="2400" kern="1200" dirty="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5">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ほこりや煙を吸入しないことを指定します。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可能な場合は、吸入性粉塵や煙粒子の過程で表示されます。</a:t>
                      </a:r>
                      <a:r>
                        <a:rPr lang="zh-TW" altLang="en-US" sz="2400" kern="1200" dirty="0" smtClean="0">
                          <a:solidFill>
                            <a:schemeClr val="dk1"/>
                          </a:solidFill>
                          <a:latin typeface="+mn-lt"/>
                          <a:ea typeface="+mn-ea"/>
                          <a:cs typeface="+mn-cs"/>
                        </a:rPr>
                        <a:t>。</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P262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眼、皮膚および衣類に触れないように</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P263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妊娠中のお問い合わせ</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授乳を避けてください。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tc>
                <a:tc>
                  <a:txBody>
                    <a:bodyPr/>
                    <a:lstStyle/>
                    <a:p>
                      <a:endParaRPr lang="en-US" sz="2400"/>
                    </a:p>
                  </a:txBody>
                  <a:tcPr marL="68580" marR="68580" marT="60960" marB="60960"/>
                </a:tc>
              </a:tr>
              <a:tr h="487680">
                <a:tc rowSpan="8">
                  <a:txBody>
                    <a:bodyPr/>
                    <a:lstStyle/>
                    <a:p>
                      <a:r>
                        <a:rPr lang="en-US" sz="2400" kern="1200" baseline="0" dirty="0" smtClean="0">
                          <a:solidFill>
                            <a:schemeClr val="dk1"/>
                          </a:solidFill>
                          <a:latin typeface="+mn-lt"/>
                          <a:ea typeface="+mn-ea"/>
                          <a:cs typeface="+mn-cs"/>
                        </a:rPr>
                        <a:t>P264</a:t>
                      </a:r>
                      <a:endParaRPr lang="en-US" sz="2400" dirty="0"/>
                    </a:p>
                  </a:txBody>
                  <a:tcPr marL="68580" marR="68580" marT="60960" marB="60960"/>
                </a:tc>
                <a:tc rowSpan="8">
                  <a:txBody>
                    <a:bodyPr/>
                    <a:lstStyle/>
                    <a:p>
                      <a:r>
                        <a:rPr lang="ja-JP" altLang="en-US" sz="2400" kern="1200" smtClean="0">
                          <a:solidFill>
                            <a:schemeClr val="dk1"/>
                          </a:solidFill>
                          <a:latin typeface="+mn-lt"/>
                          <a:ea typeface="+mn-ea"/>
                          <a:cs typeface="+mn-cs"/>
                        </a:rPr>
                        <a:t>徹底的に操作の後に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洗う。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8">
                  <a:txBody>
                    <a:bodyPr/>
                    <a:lstStyle/>
                    <a:p>
                      <a:r>
                        <a:rPr lang="ja-JP" altLang="en-US" sz="2400" kern="1200" smtClean="0">
                          <a:solidFill>
                            <a:schemeClr val="dk1"/>
                          </a:solidFill>
                          <a:latin typeface="+mn-lt"/>
                          <a:ea typeface="+mn-ea"/>
                          <a:cs typeface="+mn-cs"/>
                        </a:rPr>
                        <a:t>体の部分を指定するには、製造者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供給者が扱った後洗浄する必要があります</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皮膚のかぶれ</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目への刺激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673463">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5">
                  <a:txBody>
                    <a:bodyPr/>
                    <a:lstStyle/>
                    <a:p>
                      <a:r>
                        <a:rPr lang="en-US" sz="2400" kern="1200" baseline="0" dirty="0" smtClean="0">
                          <a:solidFill>
                            <a:schemeClr val="dk1"/>
                          </a:solidFill>
                          <a:latin typeface="+mn-lt"/>
                          <a:ea typeface="+mn-ea"/>
                          <a:cs typeface="+mn-cs"/>
                        </a:rPr>
                        <a:t>P270</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本製品を使用する場合、または喫煙を食べていない。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5">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3">
                  <a:txBody>
                    <a:bodyPr/>
                    <a:lstStyle/>
                    <a:p>
                      <a:r>
                        <a:rPr lang="en-US" sz="2400" kern="1200" baseline="0" dirty="0" smtClean="0">
                          <a:solidFill>
                            <a:schemeClr val="dk1"/>
                          </a:solidFill>
                          <a:latin typeface="+mn-lt"/>
                          <a:ea typeface="+mn-ea"/>
                          <a:cs typeface="+mn-cs"/>
                        </a:rPr>
                        <a:t>P271</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屋外または換気の良い場所で使用してください。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P272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汚染された作業衣は作業場から出さないこと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853440">
                <a:tc rowSpan="3">
                  <a:txBody>
                    <a:bodyPr/>
                    <a:lstStyle/>
                    <a:p>
                      <a:r>
                        <a:rPr lang="en-US" sz="2400" kern="1200" baseline="0" dirty="0" smtClean="0">
                          <a:solidFill>
                            <a:schemeClr val="dk1"/>
                          </a:solidFill>
                          <a:latin typeface="+mn-lt"/>
                          <a:ea typeface="+mn-ea"/>
                          <a:cs typeface="+mn-cs"/>
                        </a:rPr>
                        <a:t>P273</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環境への放出を避けること。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急性水生危険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水生環境有害性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これは意図された使用されていない場合。</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慢性水生危険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水生環境有害性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オゾン層を破壊する</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584960">
                <a:tc rowSpan="15">
                  <a:txBody>
                    <a:bodyPr/>
                    <a:lstStyle/>
                    <a:p>
                      <a:r>
                        <a:rPr lang="en-US" sz="2400" kern="1200" baseline="0" dirty="0" smtClean="0">
                          <a:solidFill>
                            <a:schemeClr val="dk1"/>
                          </a:solidFill>
                          <a:latin typeface="+mn-lt"/>
                          <a:ea typeface="+mn-ea"/>
                          <a:cs typeface="+mn-cs"/>
                        </a:rPr>
                        <a:t>P280</a:t>
                      </a:r>
                      <a:endParaRPr lang="en-US" sz="2400" dirty="0"/>
                    </a:p>
                  </a:txBody>
                  <a:tcPr marL="68580" marR="68580" marT="60960" marB="60960"/>
                </a:tc>
                <a:tc rowSpan="15">
                  <a:txBody>
                    <a:bodyPr/>
                    <a:lstStyle/>
                    <a:p>
                      <a:r>
                        <a:rPr lang="ja-JP" altLang="en-US" sz="2400" kern="1200" smtClean="0">
                          <a:solidFill>
                            <a:schemeClr val="dk1"/>
                          </a:solidFill>
                          <a:latin typeface="+mn-lt"/>
                          <a:ea typeface="+mn-ea"/>
                          <a:cs typeface="+mn-cs"/>
                        </a:rPr>
                        <a:t>保護ゴーグル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フェイスシールドを着用</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保護手袋</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衣類を着用すること。</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カテゴリ </a:t>
                      </a:r>
                      <a:r>
                        <a:rPr lang="en-US" sz="2400" kern="1200" baseline="0" dirty="0" smtClean="0">
                          <a:solidFill>
                            <a:schemeClr val="dk1"/>
                          </a:solidFill>
                          <a:latin typeface="+mn-lt"/>
                          <a:ea typeface="+mn-ea"/>
                          <a:cs typeface="+mn-cs"/>
                        </a:rPr>
                        <a:t>1.1, 1.2, 1.3, 1.4, 1.5</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機器の種類を指定するには、製造者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保護マスクを指定します。</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10">
                  <a:txBody>
                    <a:bodyPr/>
                    <a:lstStyle/>
                    <a:p>
                      <a:r>
                        <a:rPr lang="ja-JP" altLang="en-US" sz="2400" kern="1200" smtClean="0">
                          <a:solidFill>
                            <a:schemeClr val="dk1"/>
                          </a:solidFill>
                          <a:latin typeface="+mn-lt"/>
                          <a:ea typeface="+mn-ea"/>
                          <a:cs typeface="+mn-cs"/>
                        </a:rPr>
                        <a:t>機器の種類を指定するには、製造者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保護手袋および保護眼鏡</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保護面を指定します。</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化学物質は水と接触して可燃性ガスを生成する</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pt-BR" sz="2400" kern="1200" baseline="0" dirty="0" smtClean="0">
                          <a:solidFill>
                            <a:schemeClr val="dk1"/>
                          </a:solidFill>
                          <a:latin typeface="+mn-lt"/>
                          <a:ea typeface="+mn-ea"/>
                          <a:cs typeface="+mn-cs"/>
                        </a:rPr>
                        <a:t>A, B, C, D, E, 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3164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機器の種類を指定するには、製造者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保護手袋</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衣類および保護眼鏡</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保護面を指定します。</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皮膚のかぶれ</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ja-JP" altLang="en-US" sz="2400" kern="1200" smtClean="0">
                          <a:solidFill>
                            <a:schemeClr val="dk1"/>
                          </a:solidFill>
                          <a:latin typeface="+mn-lt"/>
                          <a:ea typeface="+mn-ea"/>
                          <a:cs typeface="+mn-cs"/>
                        </a:rPr>
                        <a:t>機器の種類を指定するには、製造者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保護手袋を指定します。</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630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95072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機器の種類を指定するには、製造者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保護眼鏡</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保護面を指定します。</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487680">
                <a:tc rowSpan="4">
                  <a:txBody>
                    <a:bodyPr/>
                    <a:lstStyle/>
                    <a:p>
                      <a:r>
                        <a:rPr lang="en-US" sz="2400" kern="1200" baseline="0" dirty="0" smtClean="0">
                          <a:solidFill>
                            <a:schemeClr val="dk1"/>
                          </a:solidFill>
                          <a:latin typeface="+mn-lt"/>
                          <a:ea typeface="+mn-ea"/>
                          <a:cs typeface="+mn-cs"/>
                        </a:rPr>
                        <a:t>P281</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個人用保護具を使用してください。</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不安定な爆発物</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生殖細胞に突然変異</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93487">
                <a:tc>
                  <a:txBody>
                    <a:bodyPr/>
                    <a:lstStyle/>
                    <a:p>
                      <a:r>
                        <a:rPr lang="en-US" sz="2400" kern="1200" baseline="0" dirty="0" smtClean="0">
                          <a:solidFill>
                            <a:schemeClr val="dk1"/>
                          </a:solidFill>
                          <a:latin typeface="+mn-lt"/>
                          <a:ea typeface="+mn-ea"/>
                          <a:cs typeface="+mn-cs"/>
                        </a:rPr>
                        <a:t>P282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個人用保護具を使用してください。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深冷液化ガス</a:t>
                      </a:r>
                      <a:endParaRPr lang="en-US" sz="2400" dirty="0"/>
                    </a:p>
                  </a:txBody>
                  <a:tcPr marL="68580" marR="68580" marT="60960" marB="60960"/>
                </a:tc>
                <a:tc>
                  <a:txBody>
                    <a:bodyPr/>
                    <a:lstStyle/>
                    <a:p>
                      <a:endParaRPr lang="en-US" sz="240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P283</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火災</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難燃剤</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難燃性の衣類を着用してください。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P284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呼吸用保護具を着用してください。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機器を指定するための製造者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P285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このような不十分な換気などの呼吸用保護具を着用する。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機器を指定するための製造者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a:t>
                      </a:r>
                      <a:endParaRPr lang="en-US" sz="2400" dirty="0"/>
                    </a:p>
                  </a:txBody>
                  <a:tcPr marL="68580" marR="68580" marT="60960" marB="60960"/>
                </a:tc>
              </a:tr>
              <a:tr h="1219200">
                <a:tc>
                  <a:txBody>
                    <a:bodyPr/>
                    <a:lstStyle/>
                    <a:p>
                      <a:r>
                        <a:rPr lang="en-US" sz="2400" kern="1200" baseline="0" dirty="0" smtClean="0">
                          <a:solidFill>
                            <a:schemeClr val="dk1"/>
                          </a:solidFill>
                          <a:latin typeface="+mn-lt"/>
                          <a:ea typeface="+mn-ea"/>
                          <a:cs typeface="+mn-cs"/>
                        </a:rPr>
                        <a:t>P231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P232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不活性ガス中での処理。湿気から保護。</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化学物質は水と接触して可燃性ガスを生成する</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P235</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P410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涼しいところに置くこと。日光から保護します。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自己発熱性化学品</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dirty="0"/>
                    </a:p>
                  </a:txBody>
                  <a:tcPr marL="68580" marR="68580" marT="60960" marB="60960"/>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228849" y="304800"/>
          <a:ext cx="10972803" cy="102682040"/>
        </p:xfrm>
        <a:graphic>
          <a:graphicData uri="http://schemas.openxmlformats.org/drawingml/2006/table">
            <a:tbl>
              <a:tblPr firstRow="1" bandRow="1">
                <a:tableStyleId>{5C22544A-7EE6-4342-B048-85BDC9FD1C3A}</a:tableStyleId>
              </a:tblPr>
              <a:tblGrid>
                <a:gridCol w="685800"/>
                <a:gridCol w="2800350"/>
                <a:gridCol w="2857500"/>
                <a:gridCol w="2628901"/>
                <a:gridCol w="2000252"/>
              </a:tblGrid>
              <a:tr h="853440">
                <a:tc>
                  <a:txBody>
                    <a:bodyPr/>
                    <a:lstStyle/>
                    <a:p>
                      <a:r>
                        <a:rPr lang="en-US" altLang="ja-JP" sz="2400" b="1" kern="1200" dirty="0" smtClean="0">
                          <a:solidFill>
                            <a:schemeClr val="lt1"/>
                          </a:solidFill>
                          <a:latin typeface="+mn-lt"/>
                          <a:ea typeface="+mn-ea"/>
                          <a:cs typeface="+mn-cs"/>
                        </a:rPr>
                        <a:t>P - </a:t>
                      </a:r>
                      <a:r>
                        <a:rPr lang="ja-JP" altLang="en-US" sz="2400" b="1" kern="1200" smtClean="0">
                          <a:solidFill>
                            <a:schemeClr val="lt1"/>
                          </a:solidFill>
                          <a:latin typeface="+mn-lt"/>
                          <a:ea typeface="+mn-ea"/>
                          <a:cs typeface="+mn-cs"/>
                        </a:rPr>
                        <a:t>コード</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一般的な注意書き安全対策</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危険水準</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危険カテゴリ</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利用条件</a:t>
                      </a:r>
                      <a:endParaRPr lang="en-US" sz="2400" dirty="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P301</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飲み込んだ場合：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呼吸ハザード</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4">
                  <a:txBody>
                    <a:bodyPr/>
                    <a:lstStyle/>
                    <a:p>
                      <a:r>
                        <a:rPr lang="en-US" sz="2400" kern="1200" baseline="0" dirty="0" smtClean="0">
                          <a:solidFill>
                            <a:schemeClr val="dk1"/>
                          </a:solidFill>
                          <a:latin typeface="+mn-lt"/>
                          <a:ea typeface="+mn-ea"/>
                          <a:cs typeface="+mn-cs"/>
                        </a:rPr>
                        <a:t>P302</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皮膚オンの場合：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P303</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皮膚に付着した場合（または髪）：</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5">
                  <a:txBody>
                    <a:bodyPr/>
                    <a:lstStyle/>
                    <a:p>
                      <a:r>
                        <a:rPr lang="en-US" sz="2400" kern="1200" baseline="0" dirty="0" smtClean="0">
                          <a:solidFill>
                            <a:schemeClr val="dk1"/>
                          </a:solidFill>
                          <a:latin typeface="+mn-lt"/>
                          <a:ea typeface="+mn-ea"/>
                          <a:cs typeface="+mn-cs"/>
                        </a:rPr>
                        <a:t>P304</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吸入した場合：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5">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P305</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眼に入った場合：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P306</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衣服にこぼれた場合：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P307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暴露した場合：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487680">
                <a:tc rowSpan="4">
                  <a:txBody>
                    <a:bodyPr/>
                    <a:lstStyle/>
                    <a:p>
                      <a:r>
                        <a:rPr lang="en-US" sz="2400" kern="1200" baseline="0" dirty="0" smtClean="0">
                          <a:solidFill>
                            <a:schemeClr val="dk1"/>
                          </a:solidFill>
                          <a:latin typeface="+mn-lt"/>
                          <a:ea typeface="+mn-ea"/>
                          <a:cs typeface="+mn-cs"/>
                        </a:rPr>
                        <a:t>P308</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暴露または暴露の懸念がある場合：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生殖細胞に突然変異</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P309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暴露したとき、または気分が悪い場合：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487680">
                <a:tc rowSpan="6">
                  <a:txBody>
                    <a:bodyPr/>
                    <a:lstStyle/>
                    <a:p>
                      <a:r>
                        <a:rPr lang="en-US" sz="2400" kern="1200" baseline="0" dirty="0" smtClean="0">
                          <a:solidFill>
                            <a:schemeClr val="dk1"/>
                          </a:solidFill>
                          <a:latin typeface="+mn-lt"/>
                          <a:ea typeface="+mn-ea"/>
                          <a:cs typeface="+mn-cs"/>
                        </a:rPr>
                        <a:t>P310</a:t>
                      </a:r>
                      <a:endParaRPr lang="en-US" sz="2400" dirty="0"/>
                    </a:p>
                  </a:txBody>
                  <a:tcPr marL="68580" marR="68580" marT="60960" marB="60960"/>
                </a:tc>
                <a:tc rowSpan="6">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6">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吸入の危険性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3">
                  <a:txBody>
                    <a:bodyPr/>
                    <a:lstStyle/>
                    <a:p>
                      <a:r>
                        <a:rPr lang="en-US" sz="2400" kern="1200" baseline="0" dirty="0" smtClean="0">
                          <a:solidFill>
                            <a:schemeClr val="dk1"/>
                          </a:solidFill>
                          <a:latin typeface="+mn-lt"/>
                          <a:ea typeface="+mn-ea"/>
                          <a:cs typeface="+mn-cs"/>
                        </a:rPr>
                        <a:t>P311</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医師に連絡する。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5">
                  <a:txBody>
                    <a:bodyPr/>
                    <a:lstStyle/>
                    <a:p>
                      <a:r>
                        <a:rPr lang="en-US" sz="2400" kern="1200" baseline="0" dirty="0" smtClean="0">
                          <a:solidFill>
                            <a:schemeClr val="dk1"/>
                          </a:solidFill>
                          <a:latin typeface="+mn-lt"/>
                          <a:ea typeface="+mn-ea"/>
                          <a:cs typeface="+mn-cs"/>
                        </a:rPr>
                        <a:t>P312</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気分が悪い時は毒物センターまたは医師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医師に連絡する。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5">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7">
                  <a:txBody>
                    <a:bodyPr/>
                    <a:lstStyle/>
                    <a:p>
                      <a:r>
                        <a:rPr lang="en-US" sz="2400" kern="1200" baseline="0" dirty="0" smtClean="0">
                          <a:solidFill>
                            <a:schemeClr val="dk1"/>
                          </a:solidFill>
                          <a:latin typeface="+mn-lt"/>
                          <a:ea typeface="+mn-ea"/>
                          <a:cs typeface="+mn-cs"/>
                        </a:rPr>
                        <a:t>P313</a:t>
                      </a:r>
                      <a:endParaRPr lang="en-US" sz="2400" dirty="0"/>
                    </a:p>
                  </a:txBody>
                  <a:tcPr marL="68580" marR="68580" marT="60960" marB="60960"/>
                </a:tc>
                <a:tc rowSpan="7">
                  <a:txBody>
                    <a:bodyPr/>
                    <a:lstStyle/>
                    <a:p>
                      <a:r>
                        <a:rPr lang="ja-JP" altLang="en-US" sz="2400" kern="1200" smtClean="0">
                          <a:solidFill>
                            <a:schemeClr val="dk1"/>
                          </a:solidFill>
                          <a:latin typeface="+mn-lt"/>
                          <a:ea typeface="+mn-ea"/>
                          <a:cs typeface="+mn-cs"/>
                        </a:rPr>
                        <a:t>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7">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生殖細胞に突然変異</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影響を与えたり、授乳を通じて</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P314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気分が悪い時は、医師の診断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P315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即時医師の診断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深冷液化ガス</a:t>
                      </a:r>
                      <a:endParaRPr lang="en-US" sz="2400" dirty="0"/>
                    </a:p>
                  </a:txBody>
                  <a:tcPr marL="68580" marR="68580" marT="60960" marB="60960"/>
                </a:tc>
                <a:tc>
                  <a:txBody>
                    <a:bodyPr/>
                    <a:lstStyle/>
                    <a:p>
                      <a:endParaRPr lang="en-US" sz="2400"/>
                    </a:p>
                  </a:txBody>
                  <a:tcPr marL="68580" marR="68580" marT="60960" marB="60960"/>
                </a:tc>
              </a:tr>
              <a:tr h="2316480">
                <a:tc>
                  <a:txBody>
                    <a:bodyPr/>
                    <a:lstStyle/>
                    <a:p>
                      <a:r>
                        <a:rPr lang="en-US" sz="2400" kern="1200" baseline="0" dirty="0" smtClean="0">
                          <a:solidFill>
                            <a:schemeClr val="dk1"/>
                          </a:solidFill>
                          <a:latin typeface="+mn-lt"/>
                          <a:ea typeface="+mn-ea"/>
                          <a:cs typeface="+mn-cs"/>
                        </a:rPr>
                        <a:t>P320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具体的な治療は、（このラベルに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参照）が急務である。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補足の応急処置指示を参照してください。</a:t>
                      </a:r>
                      <a:r>
                        <a:rPr lang="en-US" altLang="ja-JP" sz="2400" kern="1200" dirty="0" smtClean="0">
                          <a:solidFill>
                            <a:schemeClr val="dk1"/>
                          </a:solidFill>
                          <a:latin typeface="+mn-lt"/>
                          <a:ea typeface="+mn-ea"/>
                          <a:cs typeface="+mn-cs"/>
                        </a:rPr>
                        <a:t>..... </a:t>
                      </a:r>
                      <a:br>
                        <a:rPr lang="en-US" altLang="ja-JP" sz="2400" kern="1200" dirty="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あなたは緊急の解毒剤の投与が必要な場合 </a:t>
                      </a:r>
                      <a:endParaRPr lang="en-US" sz="2400" dirty="0"/>
                    </a:p>
                  </a:txBody>
                  <a:tcPr marL="68580" marR="68580" marT="60960" marB="60960"/>
                </a:tc>
              </a:tr>
              <a:tr h="2316480">
                <a:tc rowSpan="5">
                  <a:txBody>
                    <a:bodyPr/>
                    <a:lstStyle/>
                    <a:p>
                      <a:r>
                        <a:rPr lang="en-US" sz="2400" kern="1200" baseline="0" dirty="0" smtClean="0">
                          <a:solidFill>
                            <a:schemeClr val="dk1"/>
                          </a:solidFill>
                          <a:latin typeface="+mn-lt"/>
                          <a:ea typeface="+mn-ea"/>
                          <a:cs typeface="+mn-cs"/>
                        </a:rPr>
                        <a:t>P321</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具体的な治療は、（このラベルに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参照）が急務である。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補足の応急処置指示を参照してください。</a:t>
                      </a:r>
                      <a:r>
                        <a:rPr lang="en-US" altLang="ja-JP" sz="2400" kern="1200" dirty="0" smtClean="0">
                          <a:solidFill>
                            <a:schemeClr val="dk1"/>
                          </a:solidFill>
                          <a:latin typeface="+mn-lt"/>
                          <a:ea typeface="+mn-ea"/>
                          <a:cs typeface="+mn-cs"/>
                        </a:rPr>
                        <a:t>..... </a:t>
                      </a:r>
                      <a:br>
                        <a:rPr lang="en-US" altLang="ja-JP" sz="2400" kern="1200" dirty="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あなたは緊急の解毒剤の投与が必要な場合 </a:t>
                      </a:r>
                      <a:endParaRPr lang="en-US" sz="2400" dirty="0"/>
                    </a:p>
                  </a:txBody>
                  <a:tcPr marL="68580" marR="68580" marT="60960" marB="60960">
                    <a:lnB w="12700" cap="flat" cmpd="sng" algn="ctr">
                      <a:solidFill>
                        <a:schemeClr val="tx1"/>
                      </a:solidFill>
                      <a:prstDash val="solid"/>
                      <a:round/>
                      <a:headEnd type="none" w="med" len="med"/>
                      <a:tailEnd type="none" w="med" len="med"/>
                    </a:lnB>
                  </a:tcPr>
                </a:tc>
              </a:tr>
              <a:tr h="195072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補足の応急処置指示を参照してください。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すぐに具体的な措置をとること。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072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補足の応急処置指示を参照してください。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すぐに具体的な措置をとること。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補足の応急処置指示を参照してください。 </a:t>
                      </a:r>
                      <a:br>
                        <a:rPr lang="ja-JP" altLang="en-US" sz="2400" kern="120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供給者は、適切なクリーナーで指定することができる。 </a:t>
                      </a:r>
                      <a:endParaRPr lang="en-US" sz="2400" dirty="0"/>
                    </a:p>
                  </a:txBody>
                  <a:tcPr marL="68580" marR="68580" marT="60960" marB="60960">
                    <a:lnT w="12700" cap="flat" cmpd="sng" algn="ctr">
                      <a:solidFill>
                        <a:schemeClr val="tx1"/>
                      </a:solidFill>
                      <a:prstDash val="solid"/>
                      <a:round/>
                      <a:headEnd type="none" w="med" len="med"/>
                      <a:tailEnd type="none" w="med" len="med"/>
                    </a:lnT>
                  </a:tcPr>
                </a:tc>
              </a:tr>
              <a:tr h="219456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2316480">
                <a:tc>
                  <a:txBody>
                    <a:bodyPr/>
                    <a:lstStyle/>
                    <a:p>
                      <a:r>
                        <a:rPr lang="en-US" sz="2400" kern="1200" baseline="0" dirty="0" smtClean="0">
                          <a:solidFill>
                            <a:schemeClr val="dk1"/>
                          </a:solidFill>
                          <a:latin typeface="+mn-lt"/>
                          <a:ea typeface="+mn-ea"/>
                          <a:cs typeface="+mn-cs"/>
                        </a:rPr>
                        <a:t>P322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具体的な対策は（このラベルに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を参照してください）。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補足の応急処置指示を参照してください。</a:t>
                      </a:r>
                      <a:r>
                        <a:rPr lang="en-US" altLang="ja-JP" sz="2400" kern="1200" dirty="0" smtClean="0">
                          <a:solidFill>
                            <a:schemeClr val="dk1"/>
                          </a:solidFill>
                          <a:latin typeface="+mn-lt"/>
                          <a:ea typeface="+mn-ea"/>
                          <a:cs typeface="+mn-cs"/>
                        </a:rPr>
                        <a:t>...... </a:t>
                      </a:r>
                      <a:br>
                        <a:rPr lang="en-US" altLang="ja-JP" sz="2400" kern="1200" dirty="0" smtClean="0">
                          <a:solidFill>
                            <a:schemeClr val="dk1"/>
                          </a:solidFill>
                          <a:latin typeface="+mn-lt"/>
                          <a:ea typeface="+mn-ea"/>
                          <a:cs typeface="+mn-cs"/>
                        </a:rPr>
                      </a:b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そのような特定の洗浄剤としての当面の措置を推奨します。</a:t>
                      </a:r>
                      <a:endParaRPr lang="en-US" sz="2400" dirty="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P330</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マウスウォッシュ。</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P331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無理に吐かせないでください。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吸入の危険性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689187">
                <a:tc>
                  <a:txBody>
                    <a:bodyPr/>
                    <a:lstStyle/>
                    <a:p>
                      <a:r>
                        <a:rPr lang="en-US" sz="2400" kern="1200" baseline="0" dirty="0" smtClean="0">
                          <a:solidFill>
                            <a:schemeClr val="dk1"/>
                          </a:solidFill>
                          <a:latin typeface="+mn-lt"/>
                          <a:ea typeface="+mn-ea"/>
                          <a:cs typeface="+mn-cs"/>
                        </a:rPr>
                        <a:t>P332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皮膚刺激が生じた場合：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P333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皮膚刺激または発疹が生じた場合：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P334</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湿った包帯で冷たい水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ラップに浸す。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P335</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微粒子が肌を洗い落とす。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P336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ぬるま湯でつや消しの部分を解凍する。患部をこすらないでください。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深冷液化ガス</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P337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眼の刺激が続く場合：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P338</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存在する場合、レンズは取り外しが簡単です。その後も洗浄を続けること。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731520">
                <a:tc vMerge="1">
                  <a:txBody>
                    <a:bodyPr/>
                    <a:lstStyle/>
                    <a:p>
                      <a:endParaRPr lang="en-US"/>
                    </a:p>
                  </a:txBody>
                  <a:tcPr/>
                </a:tc>
                <a:tc vMerge="1">
                  <a:txBody>
                    <a:bodyPr/>
                    <a:lstStyle/>
                    <a:p>
                      <a:endParaRPr lang="en-US"/>
                    </a:p>
                  </a:txBody>
                  <a:tcPr/>
                </a:tc>
                <a:tc>
                  <a:txBody>
                    <a:bodyPr/>
                    <a:lstStyle/>
                    <a:p>
                      <a:r>
                        <a:rPr lang="zh-TW" altLang="en-US" sz="2400" kern="1200" dirty="0" smtClean="0">
                          <a:solidFill>
                            <a:schemeClr val="dk1"/>
                          </a:solidFill>
                          <a:latin typeface="+mn-lt"/>
                          <a:ea typeface="+mn-ea"/>
                          <a:cs typeface="+mn-cs"/>
                        </a:rPr>
                        <a:t>嚴重眼損傷</a:t>
                      </a:r>
                      <a:r>
                        <a:rPr lang="en-US" altLang="zh-TW" sz="2400" kern="1200" dirty="0" smtClean="0">
                          <a:solidFill>
                            <a:schemeClr val="dk1"/>
                          </a:solidFill>
                          <a:latin typeface="+mn-lt"/>
                          <a:ea typeface="+mn-ea"/>
                          <a:cs typeface="+mn-cs"/>
                        </a:rPr>
                        <a:t>/</a:t>
                      </a:r>
                      <a:r>
                        <a:rPr lang="zh-TW" altLang="en-US" sz="2400" kern="1200" dirty="0" smtClean="0">
                          <a:solidFill>
                            <a:schemeClr val="dk1"/>
                          </a:solidFill>
                          <a:latin typeface="+mn-lt"/>
                          <a:ea typeface="+mn-ea"/>
                          <a:cs typeface="+mn-cs"/>
                        </a:rPr>
                        <a:t>眼刺激</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4">
                  <a:txBody>
                    <a:bodyPr/>
                    <a:lstStyle/>
                    <a:p>
                      <a:r>
                        <a:rPr lang="en-US" sz="2400" kern="1200" baseline="0" dirty="0" smtClean="0">
                          <a:solidFill>
                            <a:schemeClr val="dk1"/>
                          </a:solidFill>
                          <a:latin typeface="+mn-lt"/>
                          <a:ea typeface="+mn-ea"/>
                          <a:cs typeface="+mn-cs"/>
                        </a:rPr>
                        <a:t>P340</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空気の新鮮な場所に移し、安静、呼吸しやすい姿勢。</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P341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呼吸が困難な場合には、新鮮な空気、安静、呼吸しやすい位置に移し。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853440">
                <a:tc>
                  <a:txBody>
                    <a:bodyPr/>
                    <a:lstStyle/>
                    <a:p>
                      <a:r>
                        <a:rPr lang="en-US" sz="2400" kern="1200" baseline="0" dirty="0" smtClean="0">
                          <a:solidFill>
                            <a:schemeClr val="dk1"/>
                          </a:solidFill>
                          <a:latin typeface="+mn-lt"/>
                          <a:ea typeface="+mn-ea"/>
                          <a:cs typeface="+mn-cs"/>
                        </a:rPr>
                        <a:t>P342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呼吸器症状を経験している場合：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689187">
                <a:tc>
                  <a:txBody>
                    <a:bodyPr/>
                    <a:lstStyle/>
                    <a:p>
                      <a:r>
                        <a:rPr lang="en-US" sz="2400" kern="1200" baseline="0" dirty="0" smtClean="0">
                          <a:solidFill>
                            <a:schemeClr val="dk1"/>
                          </a:solidFill>
                          <a:latin typeface="+mn-lt"/>
                          <a:ea typeface="+mn-ea"/>
                          <a:cs typeface="+mn-cs"/>
                        </a:rPr>
                        <a:t>P350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多量の水と石鹸で優しく洗う。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P351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注意深く水で数分間洗浄した。</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3">
                  <a:txBody>
                    <a:bodyPr/>
                    <a:lstStyle/>
                    <a:p>
                      <a:r>
                        <a:rPr lang="en-US" sz="2400" kern="1200" baseline="0" dirty="0" smtClean="0">
                          <a:solidFill>
                            <a:schemeClr val="dk1"/>
                          </a:solidFill>
                          <a:latin typeface="+mn-lt"/>
                          <a:ea typeface="+mn-ea"/>
                          <a:cs typeface="+mn-cs"/>
                        </a:rPr>
                        <a:t>P352</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多量の水と石鹸で洗うこと。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500380">
                <a:tc rowSpan="2">
                  <a:txBody>
                    <a:bodyPr/>
                    <a:lstStyle/>
                    <a:p>
                      <a:r>
                        <a:rPr lang="en-US" sz="2400" kern="1200" baseline="0" dirty="0" smtClean="0">
                          <a:solidFill>
                            <a:schemeClr val="dk1"/>
                          </a:solidFill>
                          <a:latin typeface="+mn-lt"/>
                          <a:ea typeface="+mn-ea"/>
                          <a:cs typeface="+mn-cs"/>
                        </a:rPr>
                        <a:t>P353</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皮膚を流水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シャワーで洗う。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6223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609600">
                <a:tc rowSpan="2">
                  <a:txBody>
                    <a:bodyPr/>
                    <a:lstStyle/>
                    <a:p>
                      <a:r>
                        <a:rPr lang="en-US" sz="2400" kern="1200" baseline="0" dirty="0" smtClean="0">
                          <a:solidFill>
                            <a:schemeClr val="dk1"/>
                          </a:solidFill>
                          <a:latin typeface="+mn-lt"/>
                          <a:ea typeface="+mn-ea"/>
                          <a:cs typeface="+mn-cs"/>
                        </a:rPr>
                        <a:t>P360</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その後、大量の水で直ちに汚染された衣類や皮膚を洗い流す、彼の服を脱いだ。</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dirty="0"/>
                    </a:p>
                  </a:txBody>
                  <a:tcPr marL="68580" marR="68580" marT="60960" marB="60960"/>
                </a:tc>
              </a:tr>
              <a:tr h="6096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3">
                  <a:txBody>
                    <a:bodyPr/>
                    <a:lstStyle/>
                    <a:p>
                      <a:r>
                        <a:rPr lang="en-US" sz="2400" kern="1200" baseline="0" dirty="0" smtClean="0">
                          <a:solidFill>
                            <a:schemeClr val="dk1"/>
                          </a:solidFill>
                          <a:latin typeface="+mn-lt"/>
                          <a:ea typeface="+mn-ea"/>
                          <a:cs typeface="+mn-cs"/>
                        </a:rPr>
                        <a:t>P361</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取り外し</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汚染された衣類をすべて脱ぐこと。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P362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洗って汚染された衣類は、再使用する前に洗浄する必要があります。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P363</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リユース汚染された衣類の前に洗浄する。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b="1" kern="1200" baseline="0" dirty="0" smtClean="0">
                        <a:solidFill>
                          <a:schemeClr val="dk1"/>
                        </a:solidFill>
                        <a:latin typeface="+mn-lt"/>
                        <a:ea typeface="+mn-ea"/>
                        <a:cs typeface="+mn-cs"/>
                      </a:endParaRPr>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10">
                  <a:txBody>
                    <a:bodyPr/>
                    <a:lstStyle/>
                    <a:p>
                      <a:r>
                        <a:rPr lang="en-US" sz="2400" kern="1200" baseline="0" dirty="0" smtClean="0">
                          <a:solidFill>
                            <a:schemeClr val="dk1"/>
                          </a:solidFill>
                          <a:latin typeface="+mn-lt"/>
                          <a:ea typeface="+mn-ea"/>
                          <a:cs typeface="+mn-cs"/>
                        </a:rPr>
                        <a:t>P370</a:t>
                      </a:r>
                      <a:endParaRPr lang="en-US" sz="2400" dirty="0"/>
                    </a:p>
                  </a:txBody>
                  <a:tcPr marL="68580" marR="68580" marT="60960" marB="60960"/>
                </a:tc>
                <a:tc rowSpan="10">
                  <a:txBody>
                    <a:bodyPr/>
                    <a:lstStyle/>
                    <a:p>
                      <a:r>
                        <a:rPr lang="ja-JP" altLang="en-US" sz="2400" kern="1200" smtClean="0">
                          <a:solidFill>
                            <a:schemeClr val="dk1"/>
                          </a:solidFill>
                          <a:latin typeface="+mn-lt"/>
                          <a:ea typeface="+mn-ea"/>
                          <a:cs typeface="+mn-cs"/>
                        </a:rPr>
                        <a:t>火災時：</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en-US" sz="2400" kern="1200" baseline="0" dirty="0" smtClean="0">
                          <a:solidFill>
                            <a:schemeClr val="dk1"/>
                          </a:solidFill>
                          <a:latin typeface="+mn-lt"/>
                          <a:ea typeface="+mn-ea"/>
                          <a:cs typeface="+mn-cs"/>
                        </a:rPr>
                        <a:t>1.1, 1.2, 1.3, 1.4,1.5</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10">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P371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火災の際やロットの場合：</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P372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火災が発生した場合に爆発の危険性がある。</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tc>
                <a:tc>
                  <a:txBody>
                    <a:bodyPr/>
                    <a:lstStyle/>
                    <a:p>
                      <a:r>
                        <a:rPr lang="ja-JP" altLang="en-US" sz="2400" kern="1200" smtClean="0">
                          <a:solidFill>
                            <a:schemeClr val="dk1"/>
                          </a:solidFill>
                          <a:latin typeface="+mn-lt"/>
                          <a:ea typeface="+mn-ea"/>
                          <a:cs typeface="+mn-cs"/>
                        </a:rPr>
                        <a:t>不安定な爆発的なカテゴリ </a:t>
                      </a:r>
                      <a:r>
                        <a:rPr lang="en-US" altLang="zh-TW" sz="2400" kern="1200" baseline="0" dirty="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1.1, 1.2, 1.3, 1.4, 1.5</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爆発物は</a:t>
                      </a:r>
                      <a:r>
                        <a:rPr lang="en-US" altLang="ja-JP" sz="2400" kern="1200" dirty="0" smtClean="0">
                          <a:solidFill>
                            <a:schemeClr val="dk1"/>
                          </a:solidFill>
                          <a:latin typeface="+mn-lt"/>
                          <a:ea typeface="+mn-ea"/>
                          <a:cs typeface="+mn-cs"/>
                        </a:rPr>
                        <a:t>1.4</a:t>
                      </a:r>
                      <a:r>
                        <a:rPr lang="ja-JP" altLang="en-US" sz="2400" kern="1200" smtClean="0">
                          <a:solidFill>
                            <a:schemeClr val="dk1"/>
                          </a:solidFill>
                          <a:latin typeface="+mn-lt"/>
                          <a:ea typeface="+mn-ea"/>
                          <a:cs typeface="+mn-cs"/>
                        </a:rPr>
                        <a:t>秒弾薬や部品である場合 </a:t>
                      </a:r>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P373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火が火薬に達したときに火を戦わない。</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tc>
                <a:tc>
                  <a:txBody>
                    <a:bodyPr/>
                    <a:lstStyle/>
                    <a:p>
                      <a:r>
                        <a:rPr lang="ja-JP" altLang="en-US" sz="2400" kern="1200" smtClean="0">
                          <a:solidFill>
                            <a:schemeClr val="dk1"/>
                          </a:solidFill>
                          <a:latin typeface="+mn-lt"/>
                          <a:ea typeface="+mn-ea"/>
                          <a:cs typeface="+mn-cs"/>
                        </a:rPr>
                        <a:t>不安定な爆発的なカテゴリ </a:t>
                      </a:r>
                      <a:r>
                        <a:rPr lang="ja-JP" altLang="en-US" sz="2400" kern="1200" baseline="0" smtClean="0">
                          <a:solidFill>
                            <a:schemeClr val="dk1"/>
                          </a:solidFill>
                          <a:latin typeface="+mn-lt"/>
                          <a:ea typeface="+mn-ea"/>
                          <a:cs typeface="+mn-cs"/>
                        </a:rPr>
                        <a:t> </a:t>
                      </a:r>
                      <a:r>
                        <a:rPr lang="en-US" altLang="zh-TW" sz="2400" kern="1200" baseline="0" dirty="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1.1, 1.2, 1.3, 1.4, 1.5</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kern="1200" baseline="0" dirty="0" smtClean="0">
                          <a:solidFill>
                            <a:schemeClr val="dk1"/>
                          </a:solidFill>
                          <a:latin typeface="+mn-lt"/>
                          <a:ea typeface="+mn-ea"/>
                          <a:cs typeface="+mn-cs"/>
                        </a:rPr>
                        <a:t>P374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合理的な距離から消火活動を行う、一般的な注意事項。</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tc>
                <a:tc>
                  <a:txBody>
                    <a:bodyPr/>
                    <a:lstStyle/>
                    <a:p>
                      <a:r>
                        <a:rPr lang="ja-JP" altLang="en-US" sz="2400" kern="1200" smtClean="0">
                          <a:solidFill>
                            <a:schemeClr val="dk1"/>
                          </a:solidFill>
                          <a:latin typeface="+mn-lt"/>
                          <a:ea typeface="+mn-ea"/>
                          <a:cs typeface="+mn-cs"/>
                        </a:rPr>
                        <a:t>カテゴリ </a:t>
                      </a:r>
                      <a:r>
                        <a:rPr lang="ja-JP" altLang="en-US" sz="2400" kern="1200" baseline="0" smtClean="0">
                          <a:solidFill>
                            <a:schemeClr val="dk1"/>
                          </a:solidFill>
                          <a:latin typeface="+mn-lt"/>
                          <a:ea typeface="+mn-ea"/>
                          <a:cs typeface="+mn-cs"/>
                        </a:rPr>
                        <a:t> </a:t>
                      </a:r>
                      <a:r>
                        <a:rPr lang="zh-TW" altLang="en-US" sz="2400" kern="1200" baseline="0" dirty="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1.4</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爆発物は</a:t>
                      </a:r>
                      <a:r>
                        <a:rPr lang="en-US" altLang="ja-JP" sz="2400" kern="1200" dirty="0" smtClean="0">
                          <a:solidFill>
                            <a:schemeClr val="dk1"/>
                          </a:solidFill>
                          <a:latin typeface="+mn-lt"/>
                          <a:ea typeface="+mn-ea"/>
                          <a:cs typeface="+mn-cs"/>
                        </a:rPr>
                        <a:t>1.4</a:t>
                      </a:r>
                      <a:r>
                        <a:rPr lang="ja-JP" altLang="en-US" sz="2400" kern="1200" smtClean="0">
                          <a:solidFill>
                            <a:schemeClr val="dk1"/>
                          </a:solidFill>
                          <a:latin typeface="+mn-lt"/>
                          <a:ea typeface="+mn-ea"/>
                          <a:cs typeface="+mn-cs"/>
                        </a:rPr>
                        <a:t>秒弾薬や部品である場合 </a:t>
                      </a:r>
                      <a:endParaRPr lang="en-US" sz="2400" i="1" kern="1200" baseline="0" dirty="0" smtClean="0">
                        <a:solidFill>
                          <a:schemeClr val="dk1"/>
                        </a:solidFill>
                        <a:latin typeface="+mn-lt"/>
                        <a:ea typeface="+mn-ea"/>
                        <a:cs typeface="+mn-cs"/>
                      </a:endParaRPr>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P375</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爆発の危険性にリモートで火を戦う。</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en-US" sz="2400" kern="1200" baseline="0" dirty="0" smtClean="0">
                          <a:solidFill>
                            <a:schemeClr val="dk1"/>
                          </a:solidFill>
                          <a:latin typeface="+mn-lt"/>
                          <a:ea typeface="+mn-ea"/>
                          <a:cs typeface="+mn-cs"/>
                        </a:rPr>
                        <a:t>A, B</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P376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安全を確認して、漏れを止める。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酸化性ガス</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dirty="0"/>
                    </a:p>
                  </a:txBody>
                  <a:tcPr marL="68580" marR="68580" marT="60960" marB="60960"/>
                </a:tc>
              </a:tr>
              <a:tr h="1584960">
                <a:tc>
                  <a:txBody>
                    <a:bodyPr/>
                    <a:lstStyle/>
                    <a:p>
                      <a:r>
                        <a:rPr lang="en-US" sz="2400" kern="1200" baseline="0" dirty="0" smtClean="0">
                          <a:solidFill>
                            <a:schemeClr val="dk1"/>
                          </a:solidFill>
                          <a:latin typeface="+mn-lt"/>
                          <a:ea typeface="+mn-ea"/>
                          <a:cs typeface="+mn-cs"/>
                        </a:rPr>
                        <a:t>P377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漏れたガス火災：漏洩が安全に停止させることができる場合を除き、消火しない。 </a:t>
                      </a:r>
                      <a:br>
                        <a:rPr lang="ja-JP" altLang="en-US" sz="2400" kern="1200" smtClean="0">
                          <a:solidFill>
                            <a:schemeClr val="dk1"/>
                          </a:solidFill>
                          <a:latin typeface="+mn-lt"/>
                          <a:ea typeface="+mn-ea"/>
                          <a:cs typeface="+mn-cs"/>
                        </a:rPr>
                      </a:br>
                      <a:endParaRPr lang="en-US" sz="2400" b="1" kern="1200" baseline="0" dirty="0" smtClean="0">
                        <a:solidFill>
                          <a:schemeClr val="dk1"/>
                        </a:solidFill>
                        <a:latin typeface="+mn-lt"/>
                        <a:ea typeface="+mn-ea"/>
                        <a:cs typeface="+mn-cs"/>
                      </a:endParaRPr>
                    </a:p>
                  </a:txBody>
                  <a:tcPr marL="68580" marR="68580" marT="60960" marB="60960"/>
                </a:tc>
                <a:tc>
                  <a:txBody>
                    <a:bodyPr/>
                    <a:lstStyle/>
                    <a:p>
                      <a:r>
                        <a:rPr lang="ja-JP" altLang="en-US" sz="2400" kern="1200" smtClean="0">
                          <a:solidFill>
                            <a:schemeClr val="dk1"/>
                          </a:solidFill>
                          <a:latin typeface="+mn-lt"/>
                          <a:ea typeface="+mn-ea"/>
                          <a:cs typeface="+mn-cs"/>
                        </a:rPr>
                        <a:t>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dirty="0"/>
                    </a:p>
                  </a:txBody>
                  <a:tcPr marL="68580" marR="68580" marT="60960" marB="60960"/>
                </a:tc>
              </a:tr>
              <a:tr h="487680">
                <a:tc rowSpan="8">
                  <a:txBody>
                    <a:bodyPr/>
                    <a:lstStyle/>
                    <a:p>
                      <a:r>
                        <a:rPr lang="en-US" sz="2400" kern="1200" baseline="0" dirty="0" smtClean="0">
                          <a:solidFill>
                            <a:schemeClr val="dk1"/>
                          </a:solidFill>
                          <a:latin typeface="+mn-lt"/>
                          <a:ea typeface="+mn-ea"/>
                          <a:cs typeface="+mn-cs"/>
                        </a:rPr>
                        <a:t>P378</a:t>
                      </a:r>
                      <a:endParaRPr lang="en-US" sz="2400" dirty="0"/>
                    </a:p>
                  </a:txBody>
                  <a:tcPr marL="68580" marR="68580" marT="60960" marB="60960"/>
                </a:tc>
                <a:tc rowSpan="8">
                  <a:txBody>
                    <a:bodyPr/>
                    <a:lstStyle/>
                    <a:p>
                      <a:r>
                        <a:rPr lang="ja-JP" altLang="en-US" sz="2400" kern="1200" smtClean="0">
                          <a:solidFill>
                            <a:schemeClr val="dk1"/>
                          </a:solidFill>
                          <a:latin typeface="+mn-lt"/>
                          <a:ea typeface="+mn-ea"/>
                          <a:cs typeface="+mn-cs"/>
                        </a:rPr>
                        <a:t>絶滅のために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使用してください。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8">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適切なメディアを指定するには、製造者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水がリスクを増大させる場合には。</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a:t>
                      </a:r>
                      <a:r>
                        <a:rPr lang="ja-JP" altLang="en-US" sz="2400" b="1" kern="120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5">
                  <a:txBody>
                    <a:bodyPr/>
                    <a:lstStyle/>
                    <a:p>
                      <a:r>
                        <a:rPr lang="en-US" sz="2400" kern="1200" baseline="0" dirty="0" smtClean="0">
                          <a:solidFill>
                            <a:schemeClr val="dk1"/>
                          </a:solidFill>
                          <a:latin typeface="+mn-lt"/>
                          <a:ea typeface="+mn-ea"/>
                          <a:cs typeface="+mn-cs"/>
                        </a:rPr>
                        <a:t>P380</a:t>
                      </a:r>
                      <a:endParaRPr lang="en-US" sz="2400" dirty="0"/>
                    </a:p>
                  </a:txBody>
                  <a:tcPr marL="68580" marR="68580" marT="60960" marB="60960"/>
                </a:tc>
                <a:tc rowSpan="5">
                  <a:txBody>
                    <a:bodyPr/>
                    <a:lstStyle/>
                    <a:p>
                      <a:r>
                        <a:rPr lang="ja-JP" altLang="en-US" sz="2400" kern="1200" smtClean="0">
                          <a:solidFill>
                            <a:schemeClr val="dk1"/>
                          </a:solidFill>
                          <a:latin typeface="+mn-lt"/>
                          <a:ea typeface="+mn-ea"/>
                          <a:cs typeface="+mn-cs"/>
                        </a:rPr>
                        <a:t>その場を退去してください。</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不安定な爆発物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5">
                  <a:txBody>
                    <a:bodyPr/>
                    <a:lstStyle/>
                    <a:p>
                      <a:endParaRPr lang="en-US" sz="2400" dirty="0"/>
                    </a:p>
                  </a:txBody>
                  <a:tcPr marL="68580" marR="68580" marT="60960" marB="60960"/>
                </a:tc>
              </a:tr>
              <a:tr h="85344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爆発物</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カテゴリ </a:t>
                      </a:r>
                      <a:r>
                        <a:rPr lang="ja-JP" altLang="en-US" sz="2400" kern="1200" baseline="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 1.1, 1.2, 1.3, 1.4, 1.5</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en-US" sz="2400" kern="1200" baseline="0" dirty="0" smtClean="0">
                          <a:solidFill>
                            <a:schemeClr val="dk1"/>
                          </a:solidFill>
                          <a:latin typeface="+mn-lt"/>
                          <a:ea typeface="+mn-ea"/>
                          <a:cs typeface="+mn-cs"/>
                        </a:rPr>
                        <a:t>A, B</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液体酸化剤 </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916093">
                <a:tc>
                  <a:txBody>
                    <a:bodyPr/>
                    <a:lstStyle/>
                    <a:p>
                      <a:r>
                        <a:rPr lang="en-US" sz="2400" kern="1200" baseline="0" dirty="0" smtClean="0">
                          <a:solidFill>
                            <a:schemeClr val="dk1"/>
                          </a:solidFill>
                          <a:latin typeface="+mn-lt"/>
                          <a:ea typeface="+mn-ea"/>
                          <a:cs typeface="+mn-cs"/>
                        </a:rPr>
                        <a:t>P381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金庫がそうするか？すべての発火源を取り除く。</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endParaRPr lang="en-US" sz="2400" dirty="0"/>
                    </a:p>
                  </a:txBody>
                  <a:tcPr marL="68580" marR="68580" marT="60960" marB="60960"/>
                </a:tc>
              </a:tr>
              <a:tr h="853440">
                <a:tc>
                  <a:txBody>
                    <a:bodyPr/>
                    <a:lstStyle/>
                    <a:p>
                      <a:r>
                        <a:rPr lang="en-US" sz="2400" kern="1200" baseline="0" dirty="0" smtClean="0">
                          <a:solidFill>
                            <a:schemeClr val="dk1"/>
                          </a:solidFill>
                          <a:latin typeface="+mn-lt"/>
                          <a:ea typeface="+mn-ea"/>
                          <a:cs typeface="+mn-cs"/>
                        </a:rPr>
                        <a:t>P390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材料の損傷を防止するため流出したものを吸収する。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金属腐食</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dirty="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P391</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漏出物を回収する。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急性危険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水生環境有害性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慢性有害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水生環境有害性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371600" y="711202"/>
          <a:ext cx="9315450" cy="50032057"/>
        </p:xfrm>
        <a:graphic>
          <a:graphicData uri="http://schemas.openxmlformats.org/drawingml/2006/table">
            <a:tbl>
              <a:tblPr firstRow="1" bandRow="1">
                <a:tableStyleId>{5C22544A-7EE6-4342-B048-85BDC9FD1C3A}</a:tableStyleId>
              </a:tblPr>
              <a:tblGrid>
                <a:gridCol w="800100"/>
                <a:gridCol w="2926080"/>
                <a:gridCol w="2160270"/>
                <a:gridCol w="1657350"/>
                <a:gridCol w="1771650"/>
              </a:tblGrid>
              <a:tr h="853440">
                <a:tc>
                  <a:txBody>
                    <a:bodyPr/>
                    <a:lstStyle/>
                    <a:p>
                      <a:r>
                        <a:rPr lang="en-US" altLang="ja-JP" sz="2400" b="1" kern="1200" dirty="0" smtClean="0">
                          <a:solidFill>
                            <a:schemeClr val="lt1"/>
                          </a:solidFill>
                          <a:latin typeface="+mn-lt"/>
                          <a:ea typeface="+mn-ea"/>
                          <a:cs typeface="+mn-cs"/>
                        </a:rPr>
                        <a:t>P - </a:t>
                      </a:r>
                      <a:r>
                        <a:rPr lang="ja-JP" altLang="en-US" sz="2400" b="1" kern="1200" smtClean="0">
                          <a:solidFill>
                            <a:schemeClr val="lt1"/>
                          </a:solidFill>
                          <a:latin typeface="+mn-lt"/>
                          <a:ea typeface="+mn-ea"/>
                          <a:cs typeface="+mn-cs"/>
                        </a:rPr>
                        <a:t>コード</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 </a:t>
                      </a:r>
                      <a:r>
                        <a:rPr lang="en-US" altLang="ja-JP" sz="2400" b="1" kern="1200" dirty="0" smtClean="0">
                          <a:solidFill>
                            <a:schemeClr val="lt1"/>
                          </a:solidFill>
                          <a:latin typeface="+mn-lt"/>
                          <a:ea typeface="+mn-ea"/>
                          <a:cs typeface="+mn-cs"/>
                        </a:rPr>
                        <a:t>- </a:t>
                      </a:r>
                      <a:r>
                        <a:rPr lang="ja-JP" altLang="en-US" sz="2400" b="1" kern="1200" smtClean="0">
                          <a:solidFill>
                            <a:schemeClr val="lt1"/>
                          </a:solidFill>
                          <a:latin typeface="+mn-lt"/>
                          <a:ea typeface="+mn-ea"/>
                          <a:cs typeface="+mn-cs"/>
                        </a:rPr>
                        <a:t>応答</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危険水準</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リスク</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利用条件</a:t>
                      </a:r>
                      <a:endParaRPr lang="en-US" sz="2400" dirty="0"/>
                    </a:p>
                  </a:txBody>
                  <a:tcPr marL="68580" marR="68580" marT="60960" marB="60960"/>
                </a:tc>
              </a:tr>
              <a:tr h="609600">
                <a:tc rowSpan="2">
                  <a:txBody>
                    <a:bodyPr/>
                    <a:lstStyle/>
                    <a:p>
                      <a:r>
                        <a:rPr lang="en-US" sz="2400" kern="1200" baseline="0" dirty="0" smtClean="0">
                          <a:solidFill>
                            <a:schemeClr val="dk1"/>
                          </a:solidFill>
                          <a:latin typeface="+mn-lt"/>
                          <a:ea typeface="+mn-ea"/>
                          <a:cs typeface="+mn-cs"/>
                        </a:rPr>
                        <a:t>P301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P310</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飲み込んだ場合：直ちに毒劇物センター、または医者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医師に連絡する。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6096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吸入の危険性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P301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飲み込んだ場合：気分が悪い時は毒物センターまたは医師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医師を呼ぶ。</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4</a:t>
                      </a:r>
                      <a:endParaRPr lang="en-US" sz="2400" dirty="0"/>
                    </a:p>
                  </a:txBody>
                  <a:tcPr marL="68580" marR="68580" marT="60960" marB="60960"/>
                </a:tc>
                <a:tc>
                  <a:txBody>
                    <a:bodyPr/>
                    <a:lstStyle/>
                    <a:p>
                      <a:endParaRPr lang="en-US" sz="2400"/>
                    </a:p>
                  </a:txBody>
                  <a:tcPr marL="68580" marR="68580" marT="60960" marB="60960"/>
                </a:tc>
              </a:tr>
              <a:tr h="1950720">
                <a:tc>
                  <a:txBody>
                    <a:bodyPr/>
                    <a:lstStyle/>
                    <a:p>
                      <a:r>
                        <a:rPr lang="en-US" sz="2400" kern="1200" baseline="0" dirty="0" smtClean="0">
                          <a:solidFill>
                            <a:schemeClr val="dk1"/>
                          </a:solidFill>
                          <a:latin typeface="+mn-lt"/>
                          <a:ea typeface="+mn-ea"/>
                          <a:cs typeface="+mn-cs"/>
                        </a:rPr>
                        <a:t>P301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P330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P331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飲み込んだ場合：口をすすぐ。無理に吐かせないでください。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P302</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P334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皮膚に付着した場合：湿った包帯で冷たい水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ラップに浸します。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P302</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P350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皮膚上の場合：多量の水と石鹸で優しく洗う。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P302</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P352</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皮膚に場合：多量の水と石鹸で洗うこと。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P303</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P361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P353</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皮膚（または髪）の場合：削除</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すべての汚染された衣類を脱ぐ。皮膚を流水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シャワーで洗う。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dirty="0"/>
                    </a:p>
                  </a:txBody>
                  <a:tcPr marL="68580" marR="68580" marT="60960" marB="60960"/>
                </a:tc>
              </a:tr>
              <a:tr h="1500229">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4">
                  <a:txBody>
                    <a:bodyPr/>
                    <a:lstStyle/>
                    <a:p>
                      <a:r>
                        <a:rPr lang="en-US" sz="2400" kern="1200" baseline="0" dirty="0" smtClean="0">
                          <a:solidFill>
                            <a:schemeClr val="dk1"/>
                          </a:solidFill>
                          <a:latin typeface="+mn-lt"/>
                          <a:ea typeface="+mn-ea"/>
                          <a:cs typeface="+mn-cs"/>
                        </a:rPr>
                        <a:t>P304</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P340</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吸入した場合：新鮮な空気、安静、呼吸しやすい位置に移し。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P304</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P341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吸入した場合：呼吸が困難な場合には、新鮮な空気、安静、呼吸しやすい位置に移し。</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487680">
                <a:tc rowSpan="2">
                  <a:txBody>
                    <a:bodyPr/>
                    <a:lstStyle/>
                    <a:p>
                      <a:r>
                        <a:rPr lang="en-US" sz="2400" kern="1200" baseline="0" dirty="0" smtClean="0">
                          <a:solidFill>
                            <a:schemeClr val="dk1"/>
                          </a:solidFill>
                          <a:latin typeface="+mn-lt"/>
                          <a:ea typeface="+mn-ea"/>
                          <a:cs typeface="+mn-cs"/>
                        </a:rPr>
                        <a:t>P305</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P351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P338</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眼に入った場合：水で数分間注意深く洗うこと。存在する場合、レンズは取り外しが簡単です。その後も洗浄を続けること。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1470708">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P306</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P360</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衣服にこぼれた場合はすぐに洗い流してから、彼の衣服汚染された衣服および多量の水で皮膚を脱いだ。</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1119517">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P307</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暴露した場合：毒物センターまたは医師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医師を呼ぶ。</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487680">
                <a:tc rowSpan="4">
                  <a:txBody>
                    <a:bodyPr/>
                    <a:lstStyle/>
                    <a:p>
                      <a:r>
                        <a:rPr lang="en-US" sz="2400" kern="1200" baseline="0" dirty="0" smtClean="0">
                          <a:solidFill>
                            <a:schemeClr val="dk1"/>
                          </a:solidFill>
                          <a:latin typeface="+mn-lt"/>
                          <a:ea typeface="+mn-ea"/>
                          <a:cs typeface="+mn-cs"/>
                        </a:rPr>
                        <a:t>P308</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P313</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暴露または暴露の懸念がある場合：医師の診断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生殖細胞に突然変異</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影響を与えたり、授乳を通じて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P309</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暴露したとき、または気分が悪い場合：毒物センターまたは医師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医師を呼ぶ。</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smtClean="0">
                          <a:solidFill>
                            <a:schemeClr val="dk1"/>
                          </a:solidFill>
                          <a:latin typeface="+mn-lt"/>
                          <a:ea typeface="+mn-ea"/>
                          <a:cs typeface="+mn-cs"/>
                        </a:rPr>
                        <a:t>P332</a:t>
                      </a:r>
                    </a:p>
                    <a:p>
                      <a:r>
                        <a:rPr lang="en-US" sz="2400" kern="1200" baseline="0" smtClean="0">
                          <a:solidFill>
                            <a:schemeClr val="dk1"/>
                          </a:solidFill>
                          <a:latin typeface="+mn-lt"/>
                          <a:ea typeface="+mn-ea"/>
                          <a:cs typeface="+mn-cs"/>
                        </a:rPr>
                        <a:t>+</a:t>
                      </a:r>
                    </a:p>
                    <a:p>
                      <a:r>
                        <a:rPr lang="en-US" sz="2400" kern="1200" baseline="0" smtClean="0">
                          <a:solidFill>
                            <a:schemeClr val="dk1"/>
                          </a:solidFill>
                          <a:latin typeface="+mn-lt"/>
                          <a:ea typeface="+mn-ea"/>
                          <a:cs typeface="+mn-cs"/>
                        </a:rPr>
                        <a:t>P313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皮膚刺激が生じた場合：医師の診断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P333</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皮膚刺激または発疹が生じた場合：医師の診断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609600">
                <a:tc rowSpan="2">
                  <a:txBody>
                    <a:bodyPr/>
                    <a:lstStyle/>
                    <a:p>
                      <a:r>
                        <a:rPr lang="en-US" sz="2400" kern="1200" baseline="0" dirty="0" smtClean="0">
                          <a:solidFill>
                            <a:schemeClr val="dk1"/>
                          </a:solidFill>
                          <a:latin typeface="+mn-lt"/>
                          <a:ea typeface="+mn-ea"/>
                          <a:cs typeface="+mn-cs"/>
                        </a:rPr>
                        <a:t>P335</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P334</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微粒子が肌を洗い落とす。湿った包帯で冷たい水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ラップに浸す。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P337</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眼の刺激が続く場合：医師の診断</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手当てを受けること。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眼に対する重篤な損傷</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眼刺激性</a:t>
                      </a:r>
                      <a:endParaRPr lang="en-US" sz="2400" dirty="0"/>
                    </a:p>
                  </a:txBody>
                  <a:tcPr marL="68580" marR="68580" marT="60960" marB="60960"/>
                </a:tc>
                <a:tc>
                  <a:txBody>
                    <a:bodyPr/>
                    <a:lstStyle/>
                    <a:p>
                      <a:r>
                        <a:rPr lang="en-US" sz="2400" dirty="0" smtClean="0"/>
                        <a:t>2</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P342</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P311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呼吸器症状を経験した場合：毒物センターまたは医師</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医師を呼ぶ。</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呼吸器アレルギー</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P370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P376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火災時：安全な場合は、これを行うには、漏れを止める。</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酸化性ガス</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dirty="0"/>
                    </a:p>
                  </a:txBody>
                  <a:tcPr marL="68580" marR="68580" marT="60960" marB="60960"/>
                </a:tc>
              </a:tr>
              <a:tr h="487680">
                <a:tc rowSpan="8">
                  <a:txBody>
                    <a:bodyPr/>
                    <a:lstStyle/>
                    <a:p>
                      <a:r>
                        <a:rPr lang="en-US" sz="2400" kern="1200" baseline="0" dirty="0" smtClean="0">
                          <a:solidFill>
                            <a:schemeClr val="dk1"/>
                          </a:solidFill>
                          <a:latin typeface="+mn-lt"/>
                          <a:ea typeface="+mn-ea"/>
                          <a:cs typeface="+mn-cs"/>
                        </a:rPr>
                        <a:t>P370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P378</a:t>
                      </a:r>
                      <a:endParaRPr lang="en-US" sz="2400" dirty="0"/>
                    </a:p>
                  </a:txBody>
                  <a:tcPr marL="68580" marR="68580" marT="60960" marB="60960"/>
                </a:tc>
                <a:tc rowSpan="8">
                  <a:txBody>
                    <a:bodyPr/>
                    <a:lstStyle/>
                    <a:p>
                      <a:r>
                        <a:rPr lang="ja-JP" altLang="en-US" sz="2400" kern="1200" smtClean="0">
                          <a:solidFill>
                            <a:schemeClr val="dk1"/>
                          </a:solidFill>
                          <a:latin typeface="+mn-lt"/>
                          <a:ea typeface="+mn-ea"/>
                          <a:cs typeface="+mn-cs"/>
                        </a:rPr>
                        <a:t>火災時：使用</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消火。</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可燃性の液体</a:t>
                      </a:r>
                      <a:endParaRPr lang="en-US" sz="2400" dirty="0" smtClean="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8">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可燃性固体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学自己反応性</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P370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P380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火災時：その場を退去してください。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爆発物</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カテゴリ </a:t>
                      </a:r>
                      <a:r>
                        <a:rPr lang="en-US" sz="2400" kern="1200" baseline="0" dirty="0" smtClean="0">
                          <a:solidFill>
                            <a:schemeClr val="dk1"/>
                          </a:solidFill>
                          <a:latin typeface="+mn-lt"/>
                          <a:ea typeface="+mn-ea"/>
                          <a:cs typeface="+mn-cs"/>
                        </a:rPr>
                        <a:t>1.1, 1.2, 1.3, 1.4, 1.5</a:t>
                      </a:r>
                      <a:endParaRPr lang="en-US" sz="2400" dirty="0"/>
                    </a:p>
                  </a:txBody>
                  <a:tcPr marL="68580" marR="68580" marT="60960" marB="60960"/>
                </a:tc>
                <a:tc>
                  <a:txBody>
                    <a:bodyPr/>
                    <a:lstStyle/>
                    <a:p>
                      <a:endParaRPr lang="en-US" sz="2400"/>
                    </a:p>
                  </a:txBody>
                  <a:tcPr marL="68580" marR="68580" marT="60960" marB="60960"/>
                </a:tc>
              </a:tr>
              <a:tr h="1950720">
                <a:tc>
                  <a:txBody>
                    <a:bodyPr/>
                    <a:lstStyle/>
                    <a:p>
                      <a:r>
                        <a:rPr lang="en-US" sz="2400" kern="1200" baseline="0" dirty="0" smtClean="0">
                          <a:solidFill>
                            <a:schemeClr val="dk1"/>
                          </a:solidFill>
                          <a:latin typeface="+mn-lt"/>
                          <a:ea typeface="+mn-ea"/>
                          <a:cs typeface="+mn-cs"/>
                        </a:rPr>
                        <a:t>P370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P380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P375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火災時：その場を退去してください。爆発の危険性にリモートで火を戦う。</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学自己反応性</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タイプ </a:t>
                      </a:r>
                      <a:r>
                        <a:rPr lang="en-US" sz="2400" kern="1200" baseline="0" dirty="0" smtClean="0">
                          <a:solidFill>
                            <a:schemeClr val="dk1"/>
                          </a:solidFill>
                          <a:latin typeface="+mn-lt"/>
                          <a:ea typeface="+mn-ea"/>
                          <a:cs typeface="+mn-cs"/>
                        </a:rPr>
                        <a:t>A, B</a:t>
                      </a:r>
                      <a:endParaRPr lang="en-US" sz="2400" dirty="0"/>
                    </a:p>
                  </a:txBody>
                  <a:tcPr marL="68580" marR="68580" marT="60960" marB="60960"/>
                </a:tc>
                <a:tc>
                  <a:txBody>
                    <a:bodyPr/>
                    <a:lstStyle/>
                    <a:p>
                      <a:endParaRPr lang="en-US" sz="2400"/>
                    </a:p>
                  </a:txBody>
                  <a:tcPr marL="68580" marR="68580" marT="60960" marB="60960"/>
                </a:tc>
              </a:tr>
              <a:tr h="574327">
                <a:tc rowSpan="2">
                  <a:txBody>
                    <a:bodyPr/>
                    <a:lstStyle/>
                    <a:p>
                      <a:r>
                        <a:rPr lang="en-US" sz="2400" kern="1200" baseline="0" dirty="0" smtClean="0">
                          <a:solidFill>
                            <a:schemeClr val="dk1"/>
                          </a:solidFill>
                          <a:latin typeface="+mn-lt"/>
                          <a:ea typeface="+mn-ea"/>
                          <a:cs typeface="+mn-cs"/>
                        </a:rPr>
                        <a:t>P371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P380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P375</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火災の際やロットの場合：その場を退去してください。爆発の危険性にリモートで火を戦う。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液体酸化剤</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1376393">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428750" y="203200"/>
          <a:ext cx="9486900" cy="42655003"/>
        </p:xfrm>
        <a:graphic>
          <a:graphicData uri="http://schemas.openxmlformats.org/drawingml/2006/table">
            <a:tbl>
              <a:tblPr firstRow="1" bandRow="1">
                <a:tableStyleId>{5C22544A-7EE6-4342-B048-85BDC9FD1C3A}</a:tableStyleId>
              </a:tblPr>
              <a:tblGrid>
                <a:gridCol w="857250"/>
                <a:gridCol w="2400300"/>
                <a:gridCol w="2114550"/>
                <a:gridCol w="2217420"/>
                <a:gridCol w="1897380"/>
              </a:tblGrid>
              <a:tr h="853440">
                <a:tc>
                  <a:txBody>
                    <a:bodyPr/>
                    <a:lstStyle/>
                    <a:p>
                      <a:r>
                        <a:rPr lang="en-US" altLang="ja-JP" sz="2400" b="1" kern="1200" dirty="0" smtClean="0">
                          <a:solidFill>
                            <a:schemeClr val="lt1"/>
                          </a:solidFill>
                          <a:latin typeface="+mn-lt"/>
                          <a:ea typeface="+mn-ea"/>
                          <a:cs typeface="+mn-cs"/>
                        </a:rPr>
                        <a:t>P - </a:t>
                      </a:r>
                      <a:r>
                        <a:rPr lang="ja-JP" altLang="en-US" sz="2400" b="1" kern="1200" smtClean="0">
                          <a:solidFill>
                            <a:schemeClr val="lt1"/>
                          </a:solidFill>
                          <a:latin typeface="+mn-lt"/>
                          <a:ea typeface="+mn-ea"/>
                          <a:cs typeface="+mn-cs"/>
                        </a:rPr>
                        <a:t>コード</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 </a:t>
                      </a:r>
                      <a:r>
                        <a:rPr lang="en-US" altLang="ja-JP" sz="2400" b="1" kern="1200" dirty="0" smtClean="0">
                          <a:solidFill>
                            <a:schemeClr val="lt1"/>
                          </a:solidFill>
                          <a:latin typeface="+mn-lt"/>
                          <a:ea typeface="+mn-ea"/>
                          <a:cs typeface="+mn-cs"/>
                        </a:rPr>
                        <a:t>- </a:t>
                      </a:r>
                      <a:r>
                        <a:rPr lang="ja-JP" altLang="en-US" sz="2400" b="1" kern="1200" smtClean="0">
                          <a:solidFill>
                            <a:schemeClr val="lt1"/>
                          </a:solidFill>
                          <a:latin typeface="+mn-lt"/>
                          <a:ea typeface="+mn-ea"/>
                          <a:cs typeface="+mn-cs"/>
                        </a:rPr>
                        <a:t>ストレージ</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危険水準</a:t>
                      </a:r>
                      <a:r>
                        <a:rPr lang="zh-TW" altLang="en-US" sz="2400" b="1" kern="1200" dirty="0" smtClean="0">
                          <a:solidFill>
                            <a:schemeClr val="lt1"/>
                          </a:solidFill>
                          <a:latin typeface="+mn-lt"/>
                          <a:ea typeface="+mn-ea"/>
                          <a:cs typeface="+mn-cs"/>
                        </a:rPr>
                        <a:t/>
                      </a:r>
                      <a:br>
                        <a:rPr lang="zh-TW" altLang="en-US" sz="2400" b="1" kern="1200" dirty="0" smtClean="0">
                          <a:solidFill>
                            <a:schemeClr val="lt1"/>
                          </a:solidFill>
                          <a:latin typeface="+mn-lt"/>
                          <a:ea typeface="+mn-ea"/>
                          <a:cs typeface="+mn-cs"/>
                        </a:rPr>
                      </a:b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危険カテゴリ</a:t>
                      </a:r>
                      <a:r>
                        <a:rPr lang="zh-TW" altLang="en-US" sz="2400" b="1" kern="1200" dirty="0" smtClean="0">
                          <a:solidFill>
                            <a:schemeClr val="lt1"/>
                          </a:solidFill>
                          <a:latin typeface="+mn-lt"/>
                          <a:ea typeface="+mn-ea"/>
                          <a:cs typeface="+mn-cs"/>
                        </a:rPr>
                        <a:t/>
                      </a:r>
                      <a:br>
                        <a:rPr lang="zh-TW" altLang="en-US" sz="2400" b="1" kern="1200" dirty="0" smtClean="0">
                          <a:solidFill>
                            <a:schemeClr val="lt1"/>
                          </a:solidFill>
                          <a:latin typeface="+mn-lt"/>
                          <a:ea typeface="+mn-ea"/>
                          <a:cs typeface="+mn-cs"/>
                        </a:rPr>
                      </a:b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利用条件</a:t>
                      </a:r>
                      <a:r>
                        <a:rPr lang="zh-TW" altLang="en-US" sz="2400" b="1" kern="1200" dirty="0" smtClean="0">
                          <a:solidFill>
                            <a:schemeClr val="lt1"/>
                          </a:solidFill>
                          <a:latin typeface="+mn-lt"/>
                          <a:ea typeface="+mn-ea"/>
                          <a:cs typeface="+mn-cs"/>
                        </a:rPr>
                        <a:t/>
                      </a:r>
                      <a:br>
                        <a:rPr lang="zh-TW" altLang="en-US" sz="2400" b="1" kern="1200" dirty="0" smtClean="0">
                          <a:solidFill>
                            <a:schemeClr val="lt1"/>
                          </a:solidFill>
                          <a:latin typeface="+mn-lt"/>
                          <a:ea typeface="+mn-ea"/>
                          <a:cs typeface="+mn-cs"/>
                        </a:rPr>
                      </a:br>
                      <a:endParaRPr lang="en-US" sz="2400" dirty="0"/>
                    </a:p>
                  </a:txBody>
                  <a:tcPr marL="68580" marR="68580" marT="60960" marB="60960"/>
                </a:tc>
              </a:tr>
              <a:tr h="1219200">
                <a:tc>
                  <a:txBody>
                    <a:bodyPr/>
                    <a:lstStyle/>
                    <a:p>
                      <a:r>
                        <a:rPr lang="en-US" sz="2400" kern="1200" baseline="0" dirty="0" smtClean="0">
                          <a:solidFill>
                            <a:schemeClr val="dk1"/>
                          </a:solidFill>
                          <a:latin typeface="+mn-lt"/>
                          <a:ea typeface="+mn-ea"/>
                          <a:cs typeface="+mn-cs"/>
                        </a:rPr>
                        <a:t>P401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ストレージ</a:t>
                      </a:r>
                      <a:r>
                        <a:rPr lang="en-US" altLang="ja-JP" sz="2400" kern="1200" dirty="0" smtClean="0">
                          <a:solidFill>
                            <a:schemeClr val="dk1"/>
                          </a:solidFill>
                          <a:latin typeface="+mn-lt"/>
                          <a:ea typeface="+mn-ea"/>
                          <a:cs typeface="+mn-cs"/>
                        </a:rPr>
                        <a:t>...</a:t>
                      </a:r>
                      <a:endParaRPr lang="en-US" sz="2400" dirty="0">
                        <a:solidFill>
                          <a:schemeClr val="tx1"/>
                        </a:solidFill>
                      </a:endParaRPr>
                    </a:p>
                  </a:txBody>
                  <a:tcPr marL="68580" marR="68580" marT="60960" marB="60960"/>
                </a:tc>
                <a:tc>
                  <a:txBody>
                    <a:bodyPr/>
                    <a:lstStyle/>
                    <a:p>
                      <a:r>
                        <a:rPr lang="ja-JP" altLang="en-US" sz="2400" kern="1200" smtClean="0">
                          <a:solidFill>
                            <a:schemeClr val="dk1"/>
                          </a:solidFill>
                          <a:latin typeface="+mn-lt"/>
                          <a:ea typeface="+mn-ea"/>
                          <a:cs typeface="+mn-cs"/>
                        </a:rPr>
                        <a:t>爆発物</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不安定な爆発的なカテゴリ </a:t>
                      </a:r>
                      <a:br>
                        <a:rPr lang="ja-JP" altLang="en-US" sz="2400" kern="1200" smtClean="0">
                          <a:solidFill>
                            <a:schemeClr val="dk1"/>
                          </a:solidFill>
                          <a:latin typeface="+mn-lt"/>
                          <a:ea typeface="+mn-ea"/>
                          <a:cs typeface="+mn-cs"/>
                        </a:rPr>
                      </a:br>
                      <a:r>
                        <a:rPr lang="zh-TW" altLang="en-US" sz="2400" kern="1200" baseline="0" dirty="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1.1,1.2, 1.3, 1.4,1.5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 </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（指定する）、国際</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地域</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国</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現地法に従って。 </a:t>
                      </a:r>
                      <a:endParaRPr lang="en-US" sz="2400" dirty="0"/>
                    </a:p>
                  </a:txBody>
                  <a:tcPr marL="68580" marR="68580" marT="60960" marB="60960"/>
                </a:tc>
              </a:tr>
              <a:tr h="1219200">
                <a:tc>
                  <a:txBody>
                    <a:bodyPr/>
                    <a:lstStyle/>
                    <a:p>
                      <a:r>
                        <a:rPr lang="en-US" sz="2400" kern="1200" baseline="0" dirty="0" smtClean="0">
                          <a:solidFill>
                            <a:schemeClr val="dk1"/>
                          </a:solidFill>
                          <a:latin typeface="+mn-lt"/>
                          <a:ea typeface="+mn-ea"/>
                          <a:cs typeface="+mn-cs"/>
                        </a:rPr>
                        <a:t>P402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乾燥した場所に保管してください。</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487680">
                <a:tc rowSpan="11">
                  <a:txBody>
                    <a:bodyPr/>
                    <a:lstStyle/>
                    <a:p>
                      <a:r>
                        <a:rPr lang="en-US" sz="2400" kern="1200" baseline="0" dirty="0" smtClean="0">
                          <a:solidFill>
                            <a:schemeClr val="dk1"/>
                          </a:solidFill>
                          <a:latin typeface="+mn-lt"/>
                          <a:ea typeface="+mn-ea"/>
                          <a:cs typeface="+mn-cs"/>
                        </a:rPr>
                        <a:t>P403</a:t>
                      </a:r>
                      <a:endParaRPr lang="en-US" sz="2400" dirty="0"/>
                    </a:p>
                  </a:txBody>
                  <a:tcPr marL="68580" marR="68580" marT="60960" marB="60960"/>
                </a:tc>
                <a:tc rowSpan="11">
                  <a:txBody>
                    <a:bodyPr/>
                    <a:lstStyle/>
                    <a:p>
                      <a:r>
                        <a:rPr lang="ja-JP" altLang="en-US" sz="2400" kern="1200" smtClean="0">
                          <a:solidFill>
                            <a:schemeClr val="dk1"/>
                          </a:solidFill>
                          <a:latin typeface="+mn-lt"/>
                          <a:ea typeface="+mn-ea"/>
                          <a:cs typeface="+mn-cs"/>
                        </a:rPr>
                        <a:t>風通しの良い場所に保管。</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可燃性ガス</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11">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製品は、危険な周囲の空気揮発性である場合。 </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rowSpan="4">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圧縮ガス </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altLang="ja-JP" sz="2400" kern="1200" dirty="0" smtClean="0">
                          <a:solidFill>
                            <a:schemeClr val="dk1"/>
                          </a:solidFill>
                          <a:latin typeface="+mn-lt"/>
                          <a:ea typeface="+mn-ea"/>
                          <a:cs typeface="+mn-cs"/>
                        </a:rPr>
                        <a:t>LPG </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深冷液化ガス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溶存ガス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化学自己反応性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P404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密閉容器に格納。</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487680">
                <a:tc rowSpan="11">
                  <a:txBody>
                    <a:bodyPr/>
                    <a:lstStyle/>
                    <a:p>
                      <a:r>
                        <a:rPr lang="en-US" sz="2400" kern="1200" baseline="0" dirty="0" smtClean="0">
                          <a:solidFill>
                            <a:schemeClr val="dk1"/>
                          </a:solidFill>
                          <a:latin typeface="+mn-lt"/>
                          <a:ea typeface="+mn-ea"/>
                          <a:cs typeface="+mn-cs"/>
                        </a:rPr>
                        <a:t>P405</a:t>
                      </a:r>
                      <a:endParaRPr lang="en-US" sz="2400" dirty="0"/>
                    </a:p>
                  </a:txBody>
                  <a:tcPr marL="68580" marR="68580" marT="60960" marB="60960"/>
                </a:tc>
                <a:tc rowSpan="11">
                  <a:txBody>
                    <a:bodyPr/>
                    <a:lstStyle/>
                    <a:p>
                      <a:r>
                        <a:rPr lang="ja-JP" altLang="en-US" sz="2400" kern="1200" smtClean="0">
                          <a:solidFill>
                            <a:schemeClr val="dk1"/>
                          </a:solidFill>
                          <a:latin typeface="+mn-lt"/>
                          <a:ea typeface="+mn-ea"/>
                          <a:cs typeface="+mn-cs"/>
                        </a:rPr>
                        <a:t>施錠して保管すること。</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急性毒性（経口）</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11">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急性毒性（吸入）</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生殖細胞に突然変異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生殖発生毒性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吸入の危険性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P406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腐食</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コンテナの保管と耐腐食性内張り。</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金属腐食</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他の互換性の材料を特定する製造者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r>
                        <a:rPr lang="zh-TW" altLang="en-US" sz="2400" kern="1200" dirty="0" smtClean="0">
                          <a:solidFill>
                            <a:schemeClr val="dk1"/>
                          </a:solidFill>
                          <a:latin typeface="+mn-lt"/>
                          <a:ea typeface="+mn-ea"/>
                          <a:cs typeface="+mn-cs"/>
                        </a:rPr>
                        <a:t> </a:t>
                      </a:r>
                      <a:endParaRPr lang="en-US" sz="2400" kern="1200" baseline="0" dirty="0" smtClean="0">
                        <a:solidFill>
                          <a:schemeClr val="dk1"/>
                        </a:solidFill>
                        <a:latin typeface="+mn-lt"/>
                        <a:ea typeface="+mn-ea"/>
                        <a:cs typeface="+mn-cs"/>
                      </a:endParaRPr>
                    </a:p>
                  </a:txBody>
                  <a:tcPr marL="68580" marR="68580" marT="60960" marB="60960"/>
                </a:tc>
              </a:tr>
              <a:tr h="853440">
                <a:tc>
                  <a:txBody>
                    <a:bodyPr/>
                    <a:lstStyle/>
                    <a:p>
                      <a:r>
                        <a:rPr lang="en-US" sz="2400" kern="1200" baseline="0" dirty="0" smtClean="0">
                          <a:solidFill>
                            <a:schemeClr val="dk1"/>
                          </a:solidFill>
                          <a:latin typeface="+mn-lt"/>
                          <a:ea typeface="+mn-ea"/>
                          <a:cs typeface="+mn-cs"/>
                        </a:rPr>
                        <a:t>P407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スタック</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パレット間に隙間はないはず</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自己発熱性化学品</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dirty="0"/>
                    </a:p>
                  </a:txBody>
                  <a:tcPr marL="68580" marR="68580" marT="60960" marB="60960"/>
                </a:tc>
              </a:tr>
              <a:tr h="487680">
                <a:tc rowSpan="4">
                  <a:txBody>
                    <a:bodyPr/>
                    <a:lstStyle/>
                    <a:p>
                      <a:r>
                        <a:rPr lang="en-US" sz="2400" kern="1200" baseline="0" dirty="0" smtClean="0">
                          <a:solidFill>
                            <a:schemeClr val="dk1"/>
                          </a:solidFill>
                          <a:latin typeface="+mn-lt"/>
                          <a:ea typeface="+mn-ea"/>
                          <a:cs typeface="+mn-cs"/>
                        </a:rPr>
                        <a:t>P410</a:t>
                      </a:r>
                      <a:endParaRPr lang="en-US" sz="2400" dirty="0"/>
                    </a:p>
                  </a:txBody>
                  <a:tcPr marL="68580" marR="68580" marT="60960" marB="60960"/>
                </a:tc>
                <a:tc rowSpan="4">
                  <a:txBody>
                    <a:bodyPr/>
                    <a:lstStyle/>
                    <a:p>
                      <a:r>
                        <a:rPr lang="ja-JP" altLang="en-US" sz="2400" kern="1200" smtClean="0">
                          <a:solidFill>
                            <a:schemeClr val="dk1"/>
                          </a:solidFill>
                          <a:latin typeface="+mn-lt"/>
                          <a:ea typeface="+mn-ea"/>
                          <a:cs typeface="+mn-cs"/>
                        </a:rPr>
                        <a:t>日光から保護します。</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4">
                  <a:txBody>
                    <a:bodyPr/>
                    <a:lstStyle/>
                    <a:p>
                      <a:endParaRPr lang="en-US" sz="2400"/>
                    </a:p>
                  </a:txBody>
                  <a:tcPr marL="68580" marR="68580" marT="60960" marB="60960"/>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圧縮ガス</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r>
                        <a:rPr lang="en-US" altLang="ja-JP" sz="2400" kern="1200" dirty="0" smtClean="0">
                          <a:solidFill>
                            <a:schemeClr val="dk1"/>
                          </a:solidFill>
                          <a:latin typeface="+mn-lt"/>
                          <a:ea typeface="+mn-ea"/>
                          <a:cs typeface="+mn-cs"/>
                        </a:rPr>
                        <a:t>LPG </a:t>
                      </a:r>
                      <a:r>
                        <a:rPr lang="zh-TW" altLang="en-US" sz="2400" kern="1200" dirty="0" smtClean="0">
                          <a:solidFill>
                            <a:schemeClr val="dk1"/>
                          </a:solidFill>
                          <a:latin typeface="+mn-lt"/>
                          <a:ea typeface="+mn-ea"/>
                          <a:cs typeface="+mn-cs"/>
                        </a:rPr>
                        <a:t/>
                      </a:r>
                      <a:br>
                        <a:rPr lang="zh-TW" altLang="en-US" sz="2400" kern="1200" dirty="0" smtClean="0">
                          <a:solidFill>
                            <a:schemeClr val="dk1"/>
                          </a:solidFill>
                          <a:latin typeface="+mn-lt"/>
                          <a:ea typeface="+mn-ea"/>
                          <a:cs typeface="+mn-cs"/>
                        </a:rPr>
                      </a:br>
                      <a:r>
                        <a:rPr lang="ja-JP" altLang="en-US" sz="2400" kern="1200" smtClean="0">
                          <a:solidFill>
                            <a:schemeClr val="dk1"/>
                          </a:solidFill>
                          <a:latin typeface="+mn-lt"/>
                          <a:ea typeface="+mn-ea"/>
                          <a:cs typeface="+mn-cs"/>
                        </a:rPr>
                        <a:t>溶存ガス </a:t>
                      </a:r>
                      <a:endParaRPr lang="en-US" sz="2400" kern="1200" baseline="0" dirty="0" smtClean="0">
                        <a:solidFill>
                          <a:schemeClr val="dk1"/>
                        </a:solidFill>
                        <a:latin typeface="+mn-lt"/>
                        <a:ea typeface="+mn-ea"/>
                        <a:cs typeface="+mn-cs"/>
                      </a:endParaRPr>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自己発熱性化学品</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585829">
                <a:tc rowSpan="2">
                  <a:txBody>
                    <a:bodyPr/>
                    <a:lstStyle/>
                    <a:p>
                      <a:r>
                        <a:rPr lang="en-US" sz="2400" kern="1200" baseline="0" dirty="0" smtClean="0">
                          <a:solidFill>
                            <a:schemeClr val="dk1"/>
                          </a:solidFill>
                          <a:latin typeface="+mn-lt"/>
                          <a:ea typeface="+mn-ea"/>
                          <a:cs typeface="+mn-cs"/>
                        </a:rPr>
                        <a:t>P411</a:t>
                      </a:r>
                      <a:endParaRPr lang="en-US" sz="2400" dirty="0"/>
                    </a:p>
                  </a:txBody>
                  <a:tcPr marL="68580" marR="68580" marT="60960" marB="60960"/>
                </a:tc>
                <a:tc rowSpan="2">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の超えない温度で保管してください。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化学自己反応性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r>
                        <a:rPr lang="ja-JP" altLang="en-US" sz="2400" kern="1200" smtClean="0">
                          <a:solidFill>
                            <a:schemeClr val="dk1"/>
                          </a:solidFill>
                          <a:latin typeface="+mn-lt"/>
                          <a:ea typeface="+mn-ea"/>
                          <a:cs typeface="+mn-cs"/>
                        </a:rPr>
                        <a:t>温度を指定する</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853440">
                <a:tc>
                  <a:txBody>
                    <a:bodyPr/>
                    <a:lstStyle/>
                    <a:p>
                      <a:r>
                        <a:rPr lang="en-US" sz="2400" kern="1200" baseline="0" dirty="0" smtClean="0">
                          <a:solidFill>
                            <a:schemeClr val="dk1"/>
                          </a:solidFill>
                          <a:latin typeface="+mn-lt"/>
                          <a:ea typeface="+mn-ea"/>
                          <a:cs typeface="+mn-cs"/>
                        </a:rPr>
                        <a:t>P412</a:t>
                      </a:r>
                      <a:endParaRPr lang="en-US" sz="2400" dirty="0"/>
                    </a:p>
                  </a:txBody>
                  <a:tcPr marL="68580" marR="68580" marT="60960" marB="60960"/>
                </a:tc>
                <a:tc>
                  <a:txBody>
                    <a:bodyPr/>
                    <a:lstStyle/>
                    <a:p>
                      <a:r>
                        <a:rPr lang="en-US" sz="2400" b="1" kern="1200" baseline="0" dirty="0" smtClean="0">
                          <a:solidFill>
                            <a:schemeClr val="dk1"/>
                          </a:solidFill>
                          <a:latin typeface="+mn-lt"/>
                          <a:ea typeface="+mn-ea"/>
                          <a:cs typeface="+mn-cs"/>
                        </a:rPr>
                        <a:t>50 </a:t>
                      </a:r>
                      <a:r>
                        <a:rPr lang="en-US" sz="2400" b="1" kern="1200" baseline="0" dirty="0" err="1" smtClean="0">
                          <a:solidFill>
                            <a:schemeClr val="dk1"/>
                          </a:solidFill>
                          <a:latin typeface="+mn-lt"/>
                          <a:ea typeface="+mn-ea"/>
                          <a:cs typeface="+mn-cs"/>
                        </a:rPr>
                        <a:t>oC</a:t>
                      </a:r>
                      <a:r>
                        <a:rPr lang="en-US" sz="2400" b="1" kern="1200" baseline="0" dirty="0" smtClean="0">
                          <a:solidFill>
                            <a:schemeClr val="dk1"/>
                          </a:solidFill>
                          <a:latin typeface="+mn-lt"/>
                          <a:ea typeface="+mn-ea"/>
                          <a:cs typeface="+mn-cs"/>
                        </a:rPr>
                        <a:t>/122 </a:t>
                      </a:r>
                      <a:r>
                        <a:rPr lang="en-US" sz="2400" b="1" kern="1200" baseline="0" dirty="0" err="1" smtClean="0">
                          <a:solidFill>
                            <a:schemeClr val="dk1"/>
                          </a:solidFill>
                          <a:latin typeface="+mn-lt"/>
                          <a:ea typeface="+mn-ea"/>
                          <a:cs typeface="+mn-cs"/>
                        </a:rPr>
                        <a:t>oF</a:t>
                      </a:r>
                      <a:r>
                        <a:rPr lang="en-US" sz="2400" b="1" kern="1200" baseline="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を超える温度にさらさないでください。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P413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以上</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超えない温度での大量貯蔵品質</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ポンドキロ</a:t>
                      </a:r>
                      <a:r>
                        <a:rPr lang="en-US" sz="2400" b="1" kern="1200" baseline="0" dirty="0" err="1" smtClean="0">
                          <a:solidFill>
                            <a:schemeClr val="dk1"/>
                          </a:solidFill>
                          <a:latin typeface="+mn-lt"/>
                          <a:ea typeface="+mn-ea"/>
                          <a:cs typeface="+mn-cs"/>
                        </a:rPr>
                        <a:t>oC</a:t>
                      </a:r>
                      <a:r>
                        <a:rPr lang="en-US" sz="2400" b="1" kern="1200" baseline="0" dirty="0" smtClean="0">
                          <a:solidFill>
                            <a:schemeClr val="dk1"/>
                          </a:solidFill>
                          <a:latin typeface="+mn-lt"/>
                          <a:ea typeface="+mn-ea"/>
                          <a:cs typeface="+mn-cs"/>
                        </a:rPr>
                        <a:t>/…</a:t>
                      </a:r>
                      <a:r>
                        <a:rPr lang="en-US" sz="2400" b="1" kern="1200" baseline="0" dirty="0" err="1" smtClean="0">
                          <a:solidFill>
                            <a:schemeClr val="dk1"/>
                          </a:solidFill>
                          <a:latin typeface="+mn-lt"/>
                          <a:ea typeface="+mn-ea"/>
                          <a:cs typeface="+mn-cs"/>
                        </a:rPr>
                        <a:t>oF</a:t>
                      </a:r>
                      <a:r>
                        <a:rPr lang="en-US" sz="2400" b="1" kern="1200" baseline="0" dirty="0" smtClean="0">
                          <a:solidFill>
                            <a:schemeClr val="dk1"/>
                          </a:solidFill>
                          <a:latin typeface="+mn-lt"/>
                          <a:ea typeface="+mn-ea"/>
                          <a:cs typeface="+mn-cs"/>
                        </a:rPr>
                        <a:t>.</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自己発熱性化学品</a:t>
                      </a:r>
                      <a:endParaRPr lang="en-US" sz="2400" dirty="0" smtClean="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質量と温度を指定するには、製造者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endParaRPr lang="en-US" sz="2400" dirty="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P420</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他の物質から離して。 </a:t>
                      </a:r>
                      <a:br>
                        <a:rPr lang="ja-JP" altLang="en-US" sz="2400" kern="1200" smtClean="0">
                          <a:solidFill>
                            <a:schemeClr val="dk1"/>
                          </a:solidFill>
                          <a:latin typeface="+mn-lt"/>
                          <a:ea typeface="+mn-ea"/>
                          <a:cs typeface="+mn-cs"/>
                        </a:rPr>
                      </a:b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化学自己反応性</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en-US" sz="2400" kern="1200" baseline="0" dirty="0" smtClean="0">
                          <a:solidFill>
                            <a:schemeClr val="dk1"/>
                          </a:solidFill>
                          <a:latin typeface="+mn-lt"/>
                          <a:ea typeface="+mn-ea"/>
                          <a:cs typeface="+mn-cs"/>
                        </a:rPr>
                        <a:t>A, B, C, D, E, F</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endParaRPr lang="en-US" sz="240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自己発熱性化学品</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kern="1200" baseline="0" dirty="0" smtClean="0">
                          <a:solidFill>
                            <a:schemeClr val="dk1"/>
                          </a:solidFill>
                          <a:latin typeface="+mn-lt"/>
                          <a:ea typeface="+mn-ea"/>
                          <a:cs typeface="+mn-cs"/>
                        </a:rPr>
                        <a:t>P422</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内容は下に格納されている</a:t>
                      </a:r>
                      <a:r>
                        <a:rPr lang="en-US" altLang="ja-JP" sz="2400" kern="1200" dirty="0" smtClean="0">
                          <a:solidFill>
                            <a:schemeClr val="dk1"/>
                          </a:solidFill>
                          <a:latin typeface="+mn-lt"/>
                          <a:ea typeface="+mn-ea"/>
                          <a:cs typeface="+mn-cs"/>
                        </a:rPr>
                        <a:t>...</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液体の自然発火</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r>
                        <a:rPr lang="ja-JP" altLang="en-US" sz="2400" kern="1200" smtClean="0">
                          <a:solidFill>
                            <a:schemeClr val="dk1"/>
                          </a:solidFill>
                          <a:latin typeface="+mn-lt"/>
                          <a:ea typeface="+mn-ea"/>
                          <a:cs typeface="+mn-cs"/>
                        </a:rPr>
                        <a:t>適当な液体または不活性ガスを指定する</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 </a:t>
                      </a:r>
                      <a:endParaRPr lang="en-US" sz="2400" dirty="0"/>
                    </a:p>
                  </a:txBody>
                  <a:tcPr marL="68580" marR="68580" marT="60960" marB="60960"/>
                </a:tc>
              </a:tr>
              <a:tr h="10972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固体の自然発火</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P402</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P404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乾燥した場所に保管してください。密閉容器に格納。</a:t>
                      </a:r>
                      <a:endParaRPr lang="en-US" sz="2400" b="1" kern="1200" baseline="0" dirty="0" smtClean="0">
                        <a:solidFill>
                          <a:schemeClr val="dk1"/>
                        </a:solidFill>
                        <a:latin typeface="+mn-lt"/>
                        <a:ea typeface="+mn-ea"/>
                        <a:cs typeface="+mn-cs"/>
                      </a:endParaRPr>
                    </a:p>
                  </a:txBody>
                  <a:tcPr marL="68580" marR="68580" marT="60960" marB="60960"/>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tc>
                <a:tc>
                  <a:txBody>
                    <a:bodyPr/>
                    <a:lstStyle/>
                    <a:p>
                      <a:endParaRPr lang="en-US" sz="2400"/>
                    </a:p>
                  </a:txBody>
                  <a:tcPr marL="68580" marR="68580" marT="60960" marB="60960"/>
                </a:tc>
              </a:tr>
              <a:tr h="487680">
                <a:tc rowSpan="3">
                  <a:txBody>
                    <a:bodyPr/>
                    <a:lstStyle/>
                    <a:p>
                      <a:r>
                        <a:rPr lang="en-US" sz="2400" kern="1200" baseline="0" dirty="0" smtClean="0">
                          <a:solidFill>
                            <a:schemeClr val="dk1"/>
                          </a:solidFill>
                          <a:latin typeface="+mn-lt"/>
                          <a:ea typeface="+mn-ea"/>
                          <a:cs typeface="+mn-cs"/>
                        </a:rPr>
                        <a:t>P403</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P233</a:t>
                      </a:r>
                      <a:endParaRPr lang="en-US" sz="2400" dirty="0"/>
                    </a:p>
                  </a:txBody>
                  <a:tcPr marL="68580" marR="68580" marT="60960" marB="60960"/>
                </a:tc>
                <a:tc rowSpan="3">
                  <a:txBody>
                    <a:bodyPr/>
                    <a:lstStyle/>
                    <a:p>
                      <a:r>
                        <a:rPr lang="ja-JP" altLang="en-US" sz="2400" kern="1200" smtClean="0">
                          <a:solidFill>
                            <a:schemeClr val="dk1"/>
                          </a:solidFill>
                          <a:latin typeface="+mn-lt"/>
                          <a:ea typeface="+mn-ea"/>
                          <a:cs typeface="+mn-cs"/>
                        </a:rPr>
                        <a:t>風通しの良い場所に保管。容器を密閉して保管してください。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急性毒性（吸入）</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3">
                  <a:txBody>
                    <a:bodyPr/>
                    <a:lstStyle/>
                    <a:p>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製品が危険で、揮発性である場合 </a:t>
                      </a:r>
                      <a:endParaRPr lang="en-US" sz="2400" dirty="0"/>
                    </a:p>
                  </a:txBody>
                  <a:tcPr marL="68580" marR="68580" marT="60960" marB="60960"/>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a:t>
                      </a:r>
                      <a:r>
                        <a:rPr lang="zh-TW" altLang="en-US" sz="2400" kern="1200" dirty="0" smtClean="0">
                          <a:solidFill>
                            <a:schemeClr val="dk1"/>
                          </a:solidFill>
                          <a:latin typeface="+mn-lt"/>
                          <a:ea typeface="+mn-ea"/>
                          <a:cs typeface="+mn-cs"/>
                        </a:rPr>
                        <a:t>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609600">
                <a:tc rowSpan="2">
                  <a:txBody>
                    <a:bodyPr/>
                    <a:lstStyle/>
                    <a:p>
                      <a:r>
                        <a:rPr lang="en-US" sz="2400" kern="1200" baseline="0" dirty="0" smtClean="0">
                          <a:solidFill>
                            <a:schemeClr val="dk1"/>
                          </a:solidFill>
                          <a:latin typeface="+mn-lt"/>
                          <a:ea typeface="+mn-ea"/>
                          <a:cs typeface="+mn-cs"/>
                        </a:rPr>
                        <a:t>P403</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P235</a:t>
                      </a:r>
                      <a:endParaRPr lang="en-US" sz="2400" dirty="0"/>
                    </a:p>
                  </a:txBody>
                  <a:tcPr marL="68580" marR="68580" marT="60960" marB="60960"/>
                </a:tc>
                <a:tc rowSpan="2">
                  <a:txBody>
                    <a:bodyPr/>
                    <a:lstStyle/>
                    <a:p>
                      <a:r>
                        <a:rPr lang="ja-JP" altLang="en-US" sz="2400" kern="1200" smtClean="0">
                          <a:solidFill>
                            <a:schemeClr val="dk1"/>
                          </a:solidFill>
                          <a:latin typeface="+mn-lt"/>
                          <a:ea typeface="+mn-ea"/>
                          <a:cs typeface="+mn-cs"/>
                        </a:rPr>
                        <a:t>風通しの良い場所に保管。涼しいところに置くこと。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可燃性の液体</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6096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化学自己反応性</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219200">
                <a:tc>
                  <a:txBody>
                    <a:bodyPr/>
                    <a:lstStyle/>
                    <a:p>
                      <a:r>
                        <a:rPr lang="en-US" sz="2400" kern="1200" baseline="0" dirty="0" smtClean="0">
                          <a:solidFill>
                            <a:schemeClr val="dk1"/>
                          </a:solidFill>
                          <a:latin typeface="+mn-lt"/>
                          <a:ea typeface="+mn-ea"/>
                          <a:cs typeface="+mn-cs"/>
                        </a:rPr>
                        <a:t>P410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P403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日光から保護します。風通しの良い場所に保管。</a:t>
                      </a:r>
                      <a:endParaRPr lang="en-US" sz="2400" b="1" kern="1200" baseline="0" dirty="0" smtClean="0">
                        <a:solidFill>
                          <a:schemeClr val="dk1"/>
                        </a:solidFill>
                        <a:latin typeface="+mn-lt"/>
                        <a:ea typeface="+mn-ea"/>
                        <a:cs typeface="+mn-cs"/>
                      </a:endParaRPr>
                    </a:p>
                  </a:txBody>
                  <a:tcPr marL="68580" marR="68580" marT="60960" marB="60960"/>
                </a:tc>
                <a:tc>
                  <a:txBody>
                    <a:bodyPr/>
                    <a:lstStyle/>
                    <a:p>
                      <a:r>
                        <a:rPr lang="ja-JP" altLang="en-US" sz="2400" kern="1200" smtClean="0">
                          <a:solidFill>
                            <a:schemeClr val="dk1"/>
                          </a:solidFill>
                          <a:latin typeface="+mn-lt"/>
                          <a:ea typeface="+mn-ea"/>
                          <a:cs typeface="+mn-cs"/>
                        </a:rPr>
                        <a:t>高圧ガス</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液化圧縮ガスは、ガスを溶解させ</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P410</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P412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日光から保護します。</a:t>
                      </a:r>
                      <a:r>
                        <a:rPr lang="en-US" altLang="ja-JP" sz="2400" kern="1200" dirty="0" smtClean="0">
                          <a:solidFill>
                            <a:schemeClr val="dk1"/>
                          </a:solidFill>
                          <a:latin typeface="+mn-lt"/>
                          <a:ea typeface="+mn-ea"/>
                          <a:cs typeface="+mn-cs"/>
                        </a:rPr>
                        <a:t>50 </a:t>
                      </a:r>
                      <a:r>
                        <a:rPr lang="en-US" altLang="ja-JP" sz="2400" kern="1200" dirty="0" err="1" smtClean="0">
                          <a:solidFill>
                            <a:schemeClr val="dk1"/>
                          </a:solidFill>
                          <a:latin typeface="+mn-lt"/>
                          <a:ea typeface="+mn-ea"/>
                          <a:cs typeface="+mn-cs"/>
                        </a:rPr>
                        <a:t>oC</a:t>
                      </a:r>
                      <a:r>
                        <a:rPr lang="en-US" altLang="ja-JP" sz="2400" kern="1200" dirty="0" smtClean="0">
                          <a:solidFill>
                            <a:schemeClr val="dk1"/>
                          </a:solidFill>
                          <a:latin typeface="+mn-lt"/>
                          <a:ea typeface="+mn-ea"/>
                          <a:cs typeface="+mn-cs"/>
                        </a:rPr>
                        <a:t>/122oF</a:t>
                      </a:r>
                      <a:r>
                        <a:rPr lang="ja-JP" altLang="en-US" sz="2400" kern="1200" smtClean="0">
                          <a:solidFill>
                            <a:schemeClr val="dk1"/>
                          </a:solidFill>
                          <a:latin typeface="+mn-lt"/>
                          <a:ea typeface="+mn-ea"/>
                          <a:cs typeface="+mn-cs"/>
                        </a:rPr>
                        <a:t>を超える温度にさらさないでください。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引火性エアゾール</a:t>
                      </a:r>
                      <a:endParaRPr lang="en-US" sz="2400" dirty="0"/>
                    </a:p>
                  </a:txBody>
                  <a:tcPr marL="68580" marR="68580" marT="60960" marB="60960"/>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tc>
                <a:tc>
                  <a:txBody>
                    <a:bodyPr/>
                    <a:lstStyle/>
                    <a:p>
                      <a:endParaRPr lang="en-US" sz="2400"/>
                    </a:p>
                  </a:txBody>
                  <a:tcPr marL="68580" marR="68580" marT="60960" marB="60960"/>
                </a:tc>
              </a:tr>
              <a:tr h="1219200">
                <a:tc>
                  <a:txBody>
                    <a:bodyPr/>
                    <a:lstStyle/>
                    <a:p>
                      <a:r>
                        <a:rPr lang="en-US" sz="2400" kern="1200" baseline="0" dirty="0" smtClean="0">
                          <a:solidFill>
                            <a:schemeClr val="dk1"/>
                          </a:solidFill>
                          <a:latin typeface="+mn-lt"/>
                          <a:ea typeface="+mn-ea"/>
                          <a:cs typeface="+mn-cs"/>
                        </a:rPr>
                        <a:t>P411</a:t>
                      </a:r>
                    </a:p>
                    <a:p>
                      <a:r>
                        <a:rPr lang="en-US" sz="2400" kern="1200" baseline="0" dirty="0" smtClean="0">
                          <a:solidFill>
                            <a:schemeClr val="dk1"/>
                          </a:solidFill>
                          <a:latin typeface="+mn-lt"/>
                          <a:ea typeface="+mn-ea"/>
                          <a:cs typeface="+mn-cs"/>
                        </a:rPr>
                        <a:t>+</a:t>
                      </a:r>
                    </a:p>
                    <a:p>
                      <a:r>
                        <a:rPr lang="en-US" sz="2400" kern="1200" baseline="0" dirty="0" smtClean="0">
                          <a:solidFill>
                            <a:schemeClr val="dk1"/>
                          </a:solidFill>
                          <a:latin typeface="+mn-lt"/>
                          <a:ea typeface="+mn-ea"/>
                          <a:cs typeface="+mn-cs"/>
                        </a:rPr>
                        <a:t>P235</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超えない温度で保存</a:t>
                      </a:r>
                      <a:r>
                        <a:rPr lang="en-US" sz="2400" b="1" kern="1200" baseline="0" dirty="0" smtClean="0">
                          <a:solidFill>
                            <a:schemeClr val="dk1"/>
                          </a:solidFill>
                          <a:latin typeface="+mn-lt"/>
                          <a:ea typeface="+mn-ea"/>
                          <a:cs typeface="+mn-cs"/>
                        </a:rPr>
                        <a:t>… </a:t>
                      </a:r>
                      <a:r>
                        <a:rPr lang="en-US" sz="2400" b="1" kern="1200" baseline="0" dirty="0" err="1" smtClean="0">
                          <a:solidFill>
                            <a:schemeClr val="dk1"/>
                          </a:solidFill>
                          <a:latin typeface="+mn-lt"/>
                          <a:ea typeface="+mn-ea"/>
                          <a:cs typeface="+mn-cs"/>
                        </a:rPr>
                        <a:t>oC</a:t>
                      </a:r>
                      <a:r>
                        <a:rPr lang="en-US" sz="2400" b="1" kern="1200" baseline="0" dirty="0" smtClean="0">
                          <a:solidFill>
                            <a:schemeClr val="dk1"/>
                          </a:solidFill>
                          <a:latin typeface="+mn-lt"/>
                          <a:ea typeface="+mn-ea"/>
                          <a:cs typeface="+mn-cs"/>
                        </a:rPr>
                        <a:t>/…</a:t>
                      </a:r>
                      <a:r>
                        <a:rPr lang="en-US" sz="2400" b="1" kern="1200" baseline="0" dirty="0" err="1" smtClean="0">
                          <a:solidFill>
                            <a:schemeClr val="dk1"/>
                          </a:solidFill>
                          <a:latin typeface="+mn-lt"/>
                          <a:ea typeface="+mn-ea"/>
                          <a:cs typeface="+mn-cs"/>
                        </a:rPr>
                        <a:t>oF</a:t>
                      </a:r>
                      <a:r>
                        <a:rPr lang="en-US" sz="2400" b="1" kern="1200" baseline="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涼しいところに置くこと。</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有機過酸化物</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タイプ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製造者</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供給温度を指定します。</a:t>
                      </a:r>
                      <a:endParaRPr lang="en-US" sz="2400" dirty="0"/>
                    </a:p>
                  </a:txBody>
                  <a:tcPr marL="68580" marR="68580" marT="60960" marB="60960"/>
                </a:tc>
              </a:tr>
              <a:tr h="701887">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701887">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701887">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701887">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dirty="0"/>
                    </a:p>
                  </a:txBody>
                  <a:tcPr marL="68580" marR="68580" marT="60960" marB="60960"/>
                </a:tc>
              </a:tr>
              <a:tr h="701887">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701887">
                <a:tc>
                  <a:txBody>
                    <a:bodyPr/>
                    <a:lstStyle/>
                    <a:p>
                      <a:endParaRPr lang="en-US" sz="240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701887">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r h="701887">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314450" y="203200"/>
          <a:ext cx="9315450" cy="21010880"/>
        </p:xfrm>
        <a:graphic>
          <a:graphicData uri="http://schemas.openxmlformats.org/drawingml/2006/table">
            <a:tbl>
              <a:tblPr firstRow="1" bandRow="1">
                <a:tableStyleId>{5C22544A-7EE6-4342-B048-85BDC9FD1C3A}</a:tableStyleId>
              </a:tblPr>
              <a:tblGrid>
                <a:gridCol w="742950"/>
                <a:gridCol w="2400300"/>
                <a:gridCol w="2057400"/>
                <a:gridCol w="2251710"/>
                <a:gridCol w="1863090"/>
              </a:tblGrid>
              <a:tr h="1503680">
                <a:tc>
                  <a:txBody>
                    <a:bodyPr/>
                    <a:lstStyle/>
                    <a:p>
                      <a:r>
                        <a:rPr lang="en-US" altLang="ja-JP" sz="2400" b="1" kern="1200" dirty="0" smtClean="0">
                          <a:solidFill>
                            <a:schemeClr val="lt1"/>
                          </a:solidFill>
                          <a:latin typeface="+mn-lt"/>
                          <a:ea typeface="+mn-ea"/>
                          <a:cs typeface="+mn-cs"/>
                        </a:rPr>
                        <a:t>P - </a:t>
                      </a:r>
                      <a:r>
                        <a:rPr lang="ja-JP" altLang="en-US" sz="2400" b="1" kern="1200" smtClean="0">
                          <a:solidFill>
                            <a:schemeClr val="lt1"/>
                          </a:solidFill>
                          <a:latin typeface="+mn-lt"/>
                          <a:ea typeface="+mn-ea"/>
                          <a:cs typeface="+mn-cs"/>
                        </a:rPr>
                        <a:t>コード</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 </a:t>
                      </a:r>
                      <a:r>
                        <a:rPr lang="en-US" altLang="ja-JP" sz="2400" b="1" kern="1200" dirty="0" smtClean="0">
                          <a:solidFill>
                            <a:schemeClr val="lt1"/>
                          </a:solidFill>
                          <a:latin typeface="+mn-lt"/>
                          <a:ea typeface="+mn-ea"/>
                          <a:cs typeface="+mn-cs"/>
                        </a:rPr>
                        <a:t>- </a:t>
                      </a:r>
                      <a:r>
                        <a:rPr lang="ja-JP" altLang="en-US" sz="2400" b="1" kern="1200" smtClean="0">
                          <a:solidFill>
                            <a:schemeClr val="lt1"/>
                          </a:solidFill>
                          <a:latin typeface="+mn-lt"/>
                          <a:ea typeface="+mn-ea"/>
                          <a:cs typeface="+mn-cs"/>
                        </a:rPr>
                        <a:t>廃棄物処理</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危険水準</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危険カテゴリ</a:t>
                      </a: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利用条件</a:t>
                      </a:r>
                      <a:endParaRPr lang="en-US" sz="2400" dirty="0"/>
                    </a:p>
                  </a:txBody>
                  <a:tcPr marL="68580" marR="68580" marT="60960" marB="60960"/>
                </a:tc>
              </a:tr>
              <a:tr h="1219200">
                <a:tc rowSpan="24">
                  <a:txBody>
                    <a:bodyPr/>
                    <a:lstStyle/>
                    <a:p>
                      <a:r>
                        <a:rPr lang="en-US" sz="2400" kern="1200" baseline="0" dirty="0" smtClean="0">
                          <a:solidFill>
                            <a:schemeClr val="dk1"/>
                          </a:solidFill>
                          <a:latin typeface="+mn-lt"/>
                          <a:ea typeface="+mn-ea"/>
                          <a:cs typeface="+mn-cs"/>
                        </a:rPr>
                        <a:t>P501</a:t>
                      </a:r>
                      <a:endParaRPr lang="en-US" sz="2400" dirty="0"/>
                    </a:p>
                  </a:txBody>
                  <a:tcPr marL="68580" marR="68580" marT="60960" marB="60960"/>
                </a:tc>
                <a:tc rowSpan="24">
                  <a:txBody>
                    <a:bodyPr/>
                    <a:lstStyle/>
                    <a:p>
                      <a:r>
                        <a:rPr lang="ja-JP" altLang="en-US" sz="2400" kern="1200" smtClean="0">
                          <a:solidFill>
                            <a:schemeClr val="dk1"/>
                          </a:solidFill>
                          <a:latin typeface="+mn-lt"/>
                          <a:ea typeface="+mn-ea"/>
                          <a:cs typeface="+mn-cs"/>
                        </a:rPr>
                        <a:t>内容物</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容器を</a:t>
                      </a:r>
                      <a:r>
                        <a:rPr lang="en-US" altLang="ja-JP" sz="2400" kern="1200" dirty="0" smtClean="0">
                          <a:solidFill>
                            <a:schemeClr val="dk1"/>
                          </a:solidFill>
                          <a:latin typeface="+mn-lt"/>
                          <a:ea typeface="+mn-ea"/>
                          <a:cs typeface="+mn-cs"/>
                        </a:rPr>
                        <a:t>...</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爆発物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不安定な爆発的なカテゴリ </a:t>
                      </a:r>
                      <a:br>
                        <a:rPr lang="ja-JP" altLang="en-US" sz="2400" kern="1200" smtClean="0">
                          <a:solidFill>
                            <a:schemeClr val="dk1"/>
                          </a:solidFill>
                          <a:latin typeface="+mn-lt"/>
                          <a:ea typeface="+mn-ea"/>
                          <a:cs typeface="+mn-cs"/>
                        </a:rPr>
                      </a:br>
                      <a:r>
                        <a:rPr lang="en-US" sz="2400" kern="1200" baseline="0" dirty="0" smtClean="0">
                          <a:solidFill>
                            <a:schemeClr val="dk1"/>
                          </a:solidFill>
                          <a:latin typeface="+mn-lt"/>
                          <a:ea typeface="+mn-ea"/>
                          <a:cs typeface="+mn-cs"/>
                        </a:rPr>
                        <a:t>1.1, 1.2, 1.3, 1.4,1.5</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4">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（指定する）、国際</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地域</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国</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現地法に従って。</a:t>
                      </a:r>
                      <a:endParaRPr lang="en-US" sz="2400" dirty="0"/>
                    </a:p>
                  </a:txBody>
                  <a:tcPr marL="68580" marR="68580" marT="60960" marB="60960"/>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可燃性の液体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化学自己反応性 </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ja-JP" altLang="en-US" sz="2400" kern="1200" baseline="0" smtClean="0">
                          <a:solidFill>
                            <a:schemeClr val="dk1"/>
                          </a:solidFill>
                          <a:latin typeface="+mn-lt"/>
                          <a:ea typeface="+mn-ea"/>
                          <a:cs typeface="+mn-cs"/>
                        </a:rPr>
                        <a:t>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水と接触している化学物質、可燃性ガス</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液体酸化剤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酸化性固体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有機過酸化物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2400" kern="1200" smtClean="0">
                          <a:solidFill>
                            <a:schemeClr val="dk1"/>
                          </a:solidFill>
                          <a:latin typeface="+mn-lt"/>
                          <a:ea typeface="+mn-ea"/>
                          <a:cs typeface="+mn-cs"/>
                        </a:rPr>
                        <a:t>タイプ </a:t>
                      </a:r>
                      <a:r>
                        <a:rPr lang="ja-JP" altLang="en-US" sz="2400" kern="1200" baseline="0" smtClean="0">
                          <a:solidFill>
                            <a:schemeClr val="dk1"/>
                          </a:solidFill>
                          <a:latin typeface="+mn-lt"/>
                          <a:ea typeface="+mn-ea"/>
                          <a:cs typeface="+mn-cs"/>
                        </a:rPr>
                        <a:t> </a:t>
                      </a:r>
                      <a:r>
                        <a:rPr lang="zh-TW" altLang="en-US" sz="2400" kern="1200" dirty="0" smtClean="0">
                          <a:solidFill>
                            <a:schemeClr val="dk1"/>
                          </a:solidFill>
                          <a:latin typeface="+mn-lt"/>
                          <a:ea typeface="+mn-ea"/>
                          <a:cs typeface="+mn-cs"/>
                        </a:rPr>
                        <a:t> </a:t>
                      </a:r>
                      <a:r>
                        <a:rPr lang="pt-BR" sz="2400" kern="1200" baseline="0" dirty="0" smtClean="0">
                          <a:solidFill>
                            <a:schemeClr val="dk1"/>
                          </a:solidFill>
                          <a:latin typeface="+mn-lt"/>
                          <a:ea typeface="+mn-ea"/>
                          <a:cs typeface="+mn-cs"/>
                        </a:rPr>
                        <a:t>A, B, C, D, E, </a:t>
                      </a:r>
                      <a:r>
                        <a:rPr lang="en-US" sz="2400" kern="1200" baseline="0" dirty="0" smtClean="0">
                          <a:solidFill>
                            <a:schemeClr val="dk1"/>
                          </a:solidFill>
                          <a:latin typeface="+mn-lt"/>
                          <a:ea typeface="+mn-ea"/>
                          <a:cs typeface="+mn-cs"/>
                        </a:rPr>
                        <a:t>F</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急性毒性（経口）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急性毒性（皮膚）</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急性毒性（吸入） </a:t>
                      </a:r>
                      <a:endParaRPr lang="en-US" sz="2400" dirty="0" smtClean="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皮膚腐食性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刺激性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1C</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呼吸器アレルギー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皮膚アレルギー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生殖細胞に突然変異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発癌性</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生殖毒性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1A, 1B,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21920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単回暴露、（気道刺激）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単回暴露、（麻酔）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3</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特定標的臓器毒性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反復暴露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吸入の危険性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85344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急性危険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水生環境有害性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水生環境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急性危険 </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baseline="0" dirty="0" smtClean="0">
                          <a:solidFill>
                            <a:schemeClr val="dk1"/>
                          </a:solidFill>
                          <a:latin typeface="+mn-lt"/>
                          <a:ea typeface="+mn-ea"/>
                          <a:cs typeface="+mn-cs"/>
                        </a:rPr>
                        <a:t>1, 2, 3, 4</a:t>
                      </a:r>
                      <a:endParaRPr lang="en-US" sz="2400" dirty="0"/>
                    </a:p>
                  </a:txBody>
                  <a:tcPr marL="68580" marR="68580" marT="60960" marB="6096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87680">
                <a:tc vMerge="1">
                  <a:txBody>
                    <a:bodyPr/>
                    <a:lstStyle/>
                    <a:p>
                      <a:endParaRPr lang="en-US"/>
                    </a:p>
                  </a:txBody>
                  <a:tcPr/>
                </a:tc>
                <a:tc vMerge="1">
                  <a:txBody>
                    <a:bodyPr/>
                    <a:lstStyle/>
                    <a:p>
                      <a:endParaRPr lang="en-US"/>
                    </a:p>
                  </a:txBody>
                  <a:tcPr/>
                </a:tc>
                <a:tc>
                  <a:txBody>
                    <a:bodyPr/>
                    <a:lstStyle/>
                    <a:p>
                      <a:r>
                        <a:rPr lang="ja-JP" altLang="en-US" sz="2400" kern="1200" smtClean="0">
                          <a:solidFill>
                            <a:schemeClr val="dk1"/>
                          </a:solidFill>
                          <a:latin typeface="+mn-lt"/>
                          <a:ea typeface="+mn-ea"/>
                          <a:cs typeface="+mn-cs"/>
                        </a:rPr>
                        <a:t>オゾン層を破壊する</a:t>
                      </a:r>
                      <a:endParaRPr lang="en-US" sz="2400" dirty="0"/>
                    </a:p>
                  </a:txBody>
                  <a:tcPr marL="68580" marR="68580" marT="60960" marB="60960">
                    <a:lnT w="12700" cap="flat" cmpd="sng" algn="ctr">
                      <a:solidFill>
                        <a:schemeClr val="tx1"/>
                      </a:solidFill>
                      <a:prstDash val="solid"/>
                      <a:round/>
                      <a:headEnd type="none" w="med" len="med"/>
                      <a:tailEnd type="none" w="med" len="med"/>
                    </a:lnT>
                  </a:tcPr>
                </a:tc>
                <a:tc>
                  <a:txBody>
                    <a:bodyPr/>
                    <a:lstStyle/>
                    <a:p>
                      <a:r>
                        <a:rPr lang="en-US" sz="2400" dirty="0" smtClean="0"/>
                        <a:t>1</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1503680">
                <a:tc>
                  <a:txBody>
                    <a:bodyPr/>
                    <a:lstStyle/>
                    <a:p>
                      <a:r>
                        <a:rPr lang="en-US" sz="2400" dirty="0" smtClean="0"/>
                        <a:t>P502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情報の再利用の回収</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製造</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供給を参照してください</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オゾン層を破壊する</a:t>
                      </a:r>
                      <a:endParaRPr lang="en-US" sz="2400" dirty="0"/>
                    </a:p>
                  </a:txBody>
                  <a:tcPr marL="68580" marR="68580" marT="60960" marB="60960"/>
                </a:tc>
                <a:tc>
                  <a:txBody>
                    <a:bodyPr/>
                    <a:lstStyle/>
                    <a:p>
                      <a:r>
                        <a:rPr lang="en-US" sz="2400" dirty="0" smtClean="0"/>
                        <a:t>1</a:t>
                      </a:r>
                      <a:endParaRPr lang="en-US" sz="2400" dirty="0"/>
                    </a:p>
                  </a:txBody>
                  <a:tcPr marL="68580" marR="68580" marT="60960" marB="60960"/>
                </a:tc>
                <a:tc>
                  <a:txBody>
                    <a:bodyPr/>
                    <a:lstStyle/>
                    <a:p>
                      <a:endParaRPr lang="en-US" sz="2400"/>
                    </a:p>
                  </a:txBody>
                  <a:tcPr marL="68580" marR="68580" marT="60960" marB="60960"/>
                </a:tc>
              </a:tr>
              <a:tr h="1503680">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r>
              <a:tr h="1503680">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a:p>
                  </a:txBody>
                  <a:tcPr marL="68580" marR="68580" marT="60960" marB="60960"/>
                </a:tc>
                <a:tc>
                  <a:txBody>
                    <a:bodyPr/>
                    <a:lstStyle/>
                    <a:p>
                      <a:endParaRPr lang="en-US" sz="2400" dirty="0"/>
                    </a:p>
                  </a:txBody>
                  <a:tcPr marL="68580" marR="68580" marT="60960" marB="6096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200150" y="-304800"/>
          <a:ext cx="8915400" cy="51657275"/>
        </p:xfrm>
        <a:graphic>
          <a:graphicData uri="http://schemas.openxmlformats.org/drawingml/2006/table">
            <a:tbl>
              <a:tblPr firstRow="1" bandRow="1">
                <a:tableStyleId>{5C22544A-7EE6-4342-B048-85BDC9FD1C3A}</a:tableStyleId>
              </a:tblPr>
              <a:tblGrid>
                <a:gridCol w="1485900"/>
                <a:gridCol w="4114800"/>
                <a:gridCol w="3314700"/>
              </a:tblGrid>
              <a:tr h="990600">
                <a:tc>
                  <a:txBody>
                    <a:bodyPr/>
                    <a:lstStyle/>
                    <a:p>
                      <a:r>
                        <a:rPr lang="ja-JP" altLang="en-US" sz="2400" b="1" kern="1200" smtClean="0">
                          <a:solidFill>
                            <a:schemeClr val="lt1"/>
                          </a:solidFill>
                          <a:latin typeface="+mn-lt"/>
                          <a:ea typeface="+mn-ea"/>
                          <a:cs typeface="+mn-cs"/>
                        </a:rPr>
                        <a:t>コード </a:t>
                      </a:r>
                      <a:br>
                        <a:rPr lang="ja-JP" altLang="en-US" sz="2400" b="1" kern="1200" smtClean="0">
                          <a:solidFill>
                            <a:schemeClr val="lt1"/>
                          </a:solidFill>
                          <a:latin typeface="+mn-lt"/>
                          <a:ea typeface="+mn-ea"/>
                          <a:cs typeface="+mn-cs"/>
                        </a:rPr>
                      </a:br>
                      <a:endParaRPr lang="en-US" sz="2400" dirty="0"/>
                    </a:p>
                  </a:txBody>
                  <a:tcPr marL="68580" marR="68580" marT="60960" marB="60960"/>
                </a:tc>
                <a:tc>
                  <a:txBody>
                    <a:bodyPr/>
                    <a:lstStyle/>
                    <a:p>
                      <a:r>
                        <a:rPr lang="ja-JP" altLang="en-US" sz="2400" b="1" kern="1200" smtClean="0">
                          <a:solidFill>
                            <a:schemeClr val="lt1"/>
                          </a:solidFill>
                          <a:latin typeface="+mn-lt"/>
                          <a:ea typeface="+mn-ea"/>
                          <a:cs typeface="+mn-cs"/>
                        </a:rPr>
                        <a:t>一般的な注意書き </a:t>
                      </a:r>
                      <a:r>
                        <a:rPr lang="en-US" altLang="ja-JP" sz="2400" b="1" kern="1200" dirty="0" smtClean="0">
                          <a:solidFill>
                            <a:schemeClr val="lt1"/>
                          </a:solidFill>
                          <a:latin typeface="+mn-lt"/>
                          <a:ea typeface="+mn-ea"/>
                          <a:cs typeface="+mn-cs"/>
                        </a:rPr>
                        <a:t>- </a:t>
                      </a:r>
                      <a:r>
                        <a:rPr lang="ja-JP" altLang="en-US" sz="2400" b="1" kern="1200" smtClean="0">
                          <a:solidFill>
                            <a:schemeClr val="lt1"/>
                          </a:solidFill>
                          <a:latin typeface="+mn-lt"/>
                          <a:ea typeface="+mn-ea"/>
                          <a:cs typeface="+mn-cs"/>
                        </a:rPr>
                        <a:t>その他</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R20/21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吸入および皮膚接触。 </a:t>
                      </a:r>
                      <a:endParaRPr lang="en-US" sz="2400" dirty="0"/>
                    </a:p>
                  </a:txBody>
                  <a:tcPr marL="68580" marR="68580" marT="60960" marB="60960"/>
                </a:tc>
                <a:tc>
                  <a:txBody>
                    <a:bodyPr/>
                    <a:lstStyle/>
                    <a:p>
                      <a:endParaRPr lang="en-US" sz="2400"/>
                    </a:p>
                  </a:txBody>
                  <a:tcPr marL="68580" marR="68580" marT="60960" marB="60960"/>
                </a:tc>
              </a:tr>
              <a:tr h="990600">
                <a:tc>
                  <a:txBody>
                    <a:bodyPr/>
                    <a:lstStyle/>
                    <a:p>
                      <a:r>
                        <a:rPr lang="en-US" sz="2400" dirty="0" smtClean="0"/>
                        <a:t>R38</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皮膚を刺激する。 </a:t>
                      </a:r>
                      <a:endParaRPr lang="en-US" sz="2400" dirty="0"/>
                    </a:p>
                  </a:txBody>
                  <a:tcPr marL="68580" marR="68580" marT="60960" marB="60960"/>
                </a:tc>
                <a:tc>
                  <a:txBody>
                    <a:bodyPr/>
                    <a:lstStyle/>
                    <a:p>
                      <a:endParaRPr lang="en-US" sz="2400"/>
                    </a:p>
                  </a:txBody>
                  <a:tcPr marL="68580" marR="68580" marT="60960" marB="60960"/>
                </a:tc>
              </a:tr>
              <a:tr h="990600">
                <a:tc>
                  <a:txBody>
                    <a:bodyPr/>
                    <a:lstStyle/>
                    <a:p>
                      <a:r>
                        <a:rPr lang="en-US" sz="2400" dirty="0" smtClean="0"/>
                        <a:t>S9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換気の良い場所で容器を保管。 </a:t>
                      </a:r>
                      <a:endParaRPr lang="en-US" sz="2400" dirty="0"/>
                    </a:p>
                  </a:txBody>
                  <a:tcPr marL="68580" marR="68580" marT="60960" marB="60960"/>
                </a:tc>
                <a:tc>
                  <a:txBody>
                    <a:bodyPr/>
                    <a:lstStyle/>
                    <a:p>
                      <a:endParaRPr lang="en-US" sz="2400"/>
                    </a:p>
                  </a:txBody>
                  <a:tcPr marL="68580" marR="68580" marT="60960" marB="60960"/>
                </a:tc>
              </a:tr>
              <a:tr h="487680">
                <a:tc rowSpan="2">
                  <a:txBody>
                    <a:bodyPr/>
                    <a:lstStyle/>
                    <a:p>
                      <a:r>
                        <a:rPr lang="en-US" sz="2400" dirty="0" smtClean="0"/>
                        <a:t>S16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火気に近づけない。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599536">
                <a:tc vMerge="1">
                  <a:txBody>
                    <a:bodyPr/>
                    <a:lstStyle/>
                    <a:p>
                      <a:endParaRPr lang="en-US"/>
                    </a:p>
                  </a:txBody>
                  <a:tcPr/>
                </a:tc>
                <a:tc>
                  <a:txBody>
                    <a:bodyPr/>
                    <a:lstStyle/>
                    <a:p>
                      <a:r>
                        <a:rPr lang="ja-JP" altLang="en-US" sz="2400" kern="1200" smtClean="0">
                          <a:solidFill>
                            <a:schemeClr val="dk1"/>
                          </a:solidFill>
                          <a:latin typeface="+mn-lt"/>
                          <a:ea typeface="+mn-ea"/>
                          <a:cs typeface="+mn-cs"/>
                        </a:rPr>
                        <a:t>喫煙。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487680">
                <a:tc rowSpan="2">
                  <a:txBody>
                    <a:bodyPr/>
                    <a:lstStyle/>
                    <a:p>
                      <a:r>
                        <a:rPr lang="en-US" sz="2400" dirty="0" smtClean="0"/>
                        <a:t>S33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静電気を防止するために、予防措置を講じ </a:t>
                      </a:r>
                      <a:endParaRPr lang="en-US" sz="2400" dirty="0"/>
                    </a:p>
                  </a:txBody>
                  <a:tcPr marL="68580" marR="68580" marT="60960" marB="60960">
                    <a:lnB w="12700" cap="flat" cmpd="sng" algn="ctr">
                      <a:solidFill>
                        <a:schemeClr val="tx1"/>
                      </a:solidFill>
                      <a:prstDash val="solid"/>
                      <a:round/>
                      <a:headEnd type="none" w="med" len="med"/>
                      <a:tailEnd type="none" w="med" len="med"/>
                    </a:lnB>
                  </a:tcPr>
                </a:tc>
                <a:tc rowSpan="2">
                  <a:txBody>
                    <a:bodyPr/>
                    <a:lstStyle/>
                    <a:p>
                      <a:endParaRPr lang="en-US" sz="2400"/>
                    </a:p>
                  </a:txBody>
                  <a:tcPr marL="68580" marR="68580" marT="60960" marB="60960"/>
                </a:tc>
              </a:tr>
              <a:tr h="628579">
                <a:tc vMerge="1">
                  <a:txBody>
                    <a:bodyPr/>
                    <a:lstStyle/>
                    <a:p>
                      <a:endParaRPr lang="en-US"/>
                    </a:p>
                  </a:txBody>
                  <a:tcPr/>
                </a:tc>
                <a:tc>
                  <a:txBody>
                    <a:bodyPr/>
                    <a:lstStyle/>
                    <a:p>
                      <a:r>
                        <a:rPr lang="ja-JP" altLang="en-US" sz="2400" kern="1200" smtClean="0">
                          <a:solidFill>
                            <a:schemeClr val="dk1"/>
                          </a:solidFill>
                          <a:latin typeface="+mn-lt"/>
                          <a:ea typeface="+mn-ea"/>
                          <a:cs typeface="+mn-cs"/>
                        </a:rPr>
                        <a:t>放電 </a:t>
                      </a:r>
                      <a:endParaRPr lang="en-US" sz="2400" dirty="0"/>
                    </a:p>
                  </a:txBody>
                  <a:tcPr marL="68580" marR="68580" marT="60960" marB="60960">
                    <a:lnT w="12700" cap="flat" cmpd="sng" algn="ctr">
                      <a:solidFill>
                        <a:schemeClr val="tx1"/>
                      </a:solidFill>
                      <a:prstDash val="solid"/>
                      <a:round/>
                      <a:headEnd type="none" w="med" len="med"/>
                      <a:tailEnd type="none" w="med" len="med"/>
                    </a:lnT>
                  </a:tcPr>
                </a:tc>
                <a:tc vMerge="1">
                  <a:txBody>
                    <a:bodyPr/>
                    <a:lstStyle/>
                    <a:p>
                      <a:endParaRPr lang="en-US"/>
                    </a:p>
                  </a:txBody>
                  <a:tcPr/>
                </a:tc>
              </a:tr>
              <a:tr h="990600">
                <a:tc>
                  <a:txBody>
                    <a:bodyPr/>
                    <a:lstStyle/>
                    <a:p>
                      <a:r>
                        <a:rPr lang="en-US" sz="2400" dirty="0" smtClean="0"/>
                        <a:t>S36/37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適切な保護服と手袋を着用してください。 </a:t>
                      </a:r>
                      <a:endParaRPr lang="en-US" sz="2400" dirty="0"/>
                    </a:p>
                  </a:txBody>
                  <a:tcPr marL="68580" marR="68580" marT="60960" marB="60960"/>
                </a:tc>
                <a:tc>
                  <a:txBody>
                    <a:bodyPr/>
                    <a:lstStyle/>
                    <a:p>
                      <a:endParaRPr lang="en-US" sz="2400"/>
                    </a:p>
                  </a:txBody>
                  <a:tcPr marL="68580" marR="68580" marT="60960" marB="60960"/>
                </a:tc>
              </a:tr>
              <a:tr h="990600">
                <a:tc>
                  <a:txBody>
                    <a:bodyPr/>
                    <a:lstStyle/>
                    <a:p>
                      <a:r>
                        <a:rPr lang="en-US" sz="2400" dirty="0" smtClean="0"/>
                        <a:t>S60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この材料およびその容器は危険廃棄物として廃棄されなければならない。</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F </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引火性の高い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err="1" smtClean="0"/>
                        <a:t>Xn</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有害な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R11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引火性の高い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R41</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目に重大な損傷を引き起こす可能性があります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R48/20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有害：人の健康に重大な損傷の長期吸入。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R63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胎児の危害のリスクが発生することがあります。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R65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有害：飲み込むと肺障害を引き起こす可能性があります。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R67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蒸気が眠気やめまいを起こすことがある。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S26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眼に入った場合は、大量の水で洗い流し、医師の診察を受ける。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S36/37/39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適切な保護服および、手袋、眼</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顔面保護具を着用する。</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S62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飲み込んだ場合、嘔吐を誘発しない、直ちに医師に相談し、この容器またはラベルを見せる。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R34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やけどの原因となる。 </a:t>
                      </a:r>
                      <a:br>
                        <a:rPr lang="ja-JP" altLang="en-US" sz="2400" kern="1200" smtClean="0">
                          <a:solidFill>
                            <a:schemeClr val="dk1"/>
                          </a:solidFill>
                          <a:latin typeface="+mn-lt"/>
                          <a:ea typeface="+mn-ea"/>
                          <a:cs typeface="+mn-cs"/>
                        </a:rPr>
                      </a:b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ja-JP" altLang="en-US" sz="2400" kern="1200" smtClean="0">
                          <a:solidFill>
                            <a:schemeClr val="dk1"/>
                          </a:solidFill>
                          <a:latin typeface="+mn-lt"/>
                          <a:ea typeface="+mn-ea"/>
                          <a:cs typeface="+mn-cs"/>
                        </a:rPr>
                        <a:t>欧州連合 </a:t>
                      </a:r>
                      <a:br>
                        <a:rPr lang="ja-JP" altLang="en-US" sz="2400" kern="1200" smtClean="0">
                          <a:solidFill>
                            <a:schemeClr val="dk1"/>
                          </a:solidFill>
                          <a:latin typeface="+mn-lt"/>
                          <a:ea typeface="+mn-ea"/>
                          <a:cs typeface="+mn-cs"/>
                        </a:rPr>
                      </a:br>
                      <a:r>
                        <a:rPr lang="ja-JP" altLang="en-US" sz="2400" kern="1200" smtClean="0">
                          <a:solidFill>
                            <a:schemeClr val="dk1"/>
                          </a:solidFill>
                          <a:latin typeface="+mn-lt"/>
                          <a:ea typeface="+mn-ea"/>
                          <a:cs typeface="+mn-cs"/>
                        </a:rPr>
                        <a:t>物理的性質 </a:t>
                      </a:r>
                      <a:endParaRPr lang="en-US" sz="2400" b="1" dirty="0" smtClean="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EUH001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乾燥時間の爆発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EUH006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空気と接触せずに、または爆発 </a:t>
                      </a:r>
                      <a:endParaRPr lang="en-US" sz="2400" dirty="0"/>
                    </a:p>
                  </a:txBody>
                  <a:tcPr marL="68580" marR="68580" marT="60960" marB="609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kern="1200" smtClean="0">
                          <a:solidFill>
                            <a:schemeClr val="dk1"/>
                          </a:solidFill>
                          <a:latin typeface="+mn-lt"/>
                          <a:ea typeface="+mn-ea"/>
                          <a:cs typeface="+mn-cs"/>
                        </a:rPr>
                        <a:t>周囲温度で不安定 </a:t>
                      </a:r>
                      <a:endParaRPr lang="en-US" sz="2400" dirty="0"/>
                    </a:p>
                  </a:txBody>
                  <a:tcPr marL="68580" marR="68580" marT="60960" marB="60960"/>
                </a:tc>
              </a:tr>
              <a:tr h="1219200">
                <a:tc>
                  <a:txBody>
                    <a:bodyPr/>
                    <a:lstStyle/>
                    <a:p>
                      <a:r>
                        <a:rPr lang="en-US" sz="2400" dirty="0" smtClean="0"/>
                        <a:t>EUH014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水と激しく反応する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例えば塩化アセチル、アルカリ金属、四塩化チタン</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と激しく反応する </a:t>
                      </a:r>
                      <a:endParaRPr lang="en-US" sz="2400" dirty="0"/>
                    </a:p>
                  </a:txBody>
                  <a:tcPr marL="68580" marR="68580" marT="60960" marB="60960"/>
                </a:tc>
              </a:tr>
              <a:tr h="990600">
                <a:tc>
                  <a:txBody>
                    <a:bodyPr/>
                    <a:lstStyle/>
                    <a:p>
                      <a:r>
                        <a:rPr lang="en-US" sz="2400" dirty="0" smtClean="0"/>
                        <a:t>EUH018</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使用の際には、引火性</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爆発性の蒸気を形成することができる </a:t>
                      </a:r>
                      <a:r>
                        <a:rPr lang="en-US" altLang="ja-JP" sz="2400" kern="1200" dirty="0" smtClean="0">
                          <a:solidFill>
                            <a:schemeClr val="dk1"/>
                          </a:solidFill>
                          <a:latin typeface="+mn-lt"/>
                          <a:ea typeface="+mn-ea"/>
                          <a:cs typeface="+mn-cs"/>
                        </a:rPr>
                        <a:t>- </a:t>
                      </a:r>
                      <a:r>
                        <a:rPr lang="ja-JP" altLang="en-US" sz="2400" kern="1200" smtClean="0">
                          <a:solidFill>
                            <a:schemeClr val="dk1"/>
                          </a:solidFill>
                          <a:latin typeface="+mn-lt"/>
                          <a:ea typeface="+mn-ea"/>
                          <a:cs typeface="+mn-cs"/>
                        </a:rPr>
                        <a:t>空気混合 </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EUH019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爆発性過酸化物を生成することができます </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 - </a:t>
                      </a:r>
                      <a:r>
                        <a:rPr lang="ja-JP" altLang="en-US" sz="2400" kern="1200" smtClean="0">
                          <a:solidFill>
                            <a:schemeClr val="dk1"/>
                          </a:solidFill>
                          <a:latin typeface="+mn-lt"/>
                          <a:ea typeface="+mn-ea"/>
                          <a:cs typeface="+mn-cs"/>
                        </a:rPr>
                        <a:t>ジオキサン、ジエチルエーテル、</a:t>
                      </a:r>
                      <a:r>
                        <a:rPr lang="en-US" altLang="ja-JP" sz="2400" kern="1200" dirty="0" smtClean="0">
                          <a:solidFill>
                            <a:schemeClr val="dk1"/>
                          </a:solidFill>
                          <a:latin typeface="+mn-lt"/>
                          <a:ea typeface="+mn-ea"/>
                          <a:cs typeface="+mn-cs"/>
                        </a:rPr>
                        <a:t>1,4]</a:t>
                      </a:r>
                      <a:r>
                        <a:rPr lang="ja-JP" altLang="en-US" sz="2400" kern="1200" smtClean="0">
                          <a:solidFill>
                            <a:schemeClr val="dk1"/>
                          </a:solidFill>
                          <a:latin typeface="+mn-lt"/>
                          <a:ea typeface="+mn-ea"/>
                          <a:cs typeface="+mn-cs"/>
                        </a:rPr>
                        <a:t>爆発性過酸化物を生成することができます </a:t>
                      </a:r>
                      <a:endParaRPr lang="en-US" sz="2400" dirty="0"/>
                    </a:p>
                  </a:txBody>
                  <a:tcPr marL="68580" marR="68580" marT="60960" marB="60960"/>
                </a:tc>
              </a:tr>
              <a:tr h="990600">
                <a:tc>
                  <a:txBody>
                    <a:bodyPr/>
                    <a:lstStyle/>
                    <a:p>
                      <a:r>
                        <a:rPr lang="en-US" sz="2400" dirty="0" smtClean="0"/>
                        <a:t>EUH044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閉じ込め爆発のリスク下で加熱</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爆発的な分解、加熱時ではなく、強すぎるスチールドラムコンテナ </a:t>
                      </a:r>
                      <a:endParaRPr lang="en-US" sz="2400" dirty="0"/>
                    </a:p>
                  </a:txBody>
                  <a:tcPr marL="68580" marR="68580" marT="60960" marB="60960"/>
                </a:tc>
              </a:tr>
              <a:tr h="990600">
                <a:tc>
                  <a:txBody>
                    <a:bodyPr/>
                    <a:lstStyle/>
                    <a:p>
                      <a:r>
                        <a:rPr lang="ja-JP" altLang="en-US" sz="2400" kern="1200" smtClean="0">
                          <a:solidFill>
                            <a:schemeClr val="dk1"/>
                          </a:solidFill>
                          <a:latin typeface="+mn-lt"/>
                          <a:ea typeface="+mn-ea"/>
                          <a:cs typeface="+mn-cs"/>
                        </a:rPr>
                        <a:t>健康のプロパティ </a:t>
                      </a:r>
                      <a:endParaRPr lang="en-US" sz="2400" b="1" dirty="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r h="1584960">
                <a:tc>
                  <a:txBody>
                    <a:bodyPr/>
                    <a:lstStyle/>
                    <a:p>
                      <a:r>
                        <a:rPr lang="en-US" sz="2400" dirty="0" smtClean="0"/>
                        <a:t>EUH029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水と接触して有毒ガスを発生する </a:t>
                      </a:r>
                      <a:endParaRPr lang="en-US" sz="2400" dirty="0"/>
                    </a:p>
                  </a:txBody>
                  <a:tcPr marL="68580" marR="68580" marT="60960" marB="60960"/>
                </a:tc>
                <a:tc>
                  <a:txBody>
                    <a:bodyPr/>
                    <a:lstStyle/>
                    <a:p>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このようなリン化アルミニウムへの暴露など、五硫化リン</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、水または湿った空気に重度の毒性猫</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ガスの進化 </a:t>
                      </a:r>
                      <a:endParaRPr lang="en-US" sz="2400" dirty="0"/>
                    </a:p>
                  </a:txBody>
                  <a:tcPr marL="68580" marR="68580" marT="60960" marB="60960"/>
                </a:tc>
              </a:tr>
              <a:tr h="1219200">
                <a:tc>
                  <a:txBody>
                    <a:bodyPr/>
                    <a:lstStyle/>
                    <a:p>
                      <a:r>
                        <a:rPr lang="en-US" sz="2400" dirty="0" smtClean="0"/>
                        <a:t>EUH031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酸と接触して有毒ガスを発生する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酸との急性毒性ガス放出猫</a:t>
                      </a:r>
                      <a:r>
                        <a:rPr lang="en-US" altLang="ja-JP" sz="2400" kern="1200" dirty="0" smtClean="0">
                          <a:solidFill>
                            <a:schemeClr val="dk1"/>
                          </a:solidFill>
                          <a:latin typeface="+mn-lt"/>
                          <a:ea typeface="+mn-ea"/>
                          <a:cs typeface="+mn-cs"/>
                        </a:rPr>
                        <a:t>3</a:t>
                      </a:r>
                      <a:r>
                        <a:rPr lang="ja-JP" altLang="en-US" sz="2400" kern="1200" smtClean="0">
                          <a:solidFill>
                            <a:schemeClr val="dk1"/>
                          </a:solidFill>
                          <a:latin typeface="+mn-lt"/>
                          <a:ea typeface="+mn-ea"/>
                          <a:cs typeface="+mn-cs"/>
                        </a:rPr>
                        <a:t>お問い合わせ</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例：次亜塩素酸ナトリウム、硫化バリウム</a:t>
                      </a:r>
                      <a:r>
                        <a:rPr lang="en-US" altLang="ja-JP" sz="2400" kern="1200" dirty="0" smtClean="0">
                          <a:solidFill>
                            <a:schemeClr val="dk1"/>
                          </a:solidFill>
                          <a:latin typeface="+mn-lt"/>
                          <a:ea typeface="+mn-ea"/>
                          <a:cs typeface="+mn-cs"/>
                        </a:rPr>
                        <a:t>] </a:t>
                      </a:r>
                      <a:endParaRPr lang="en-US" sz="2400" dirty="0"/>
                    </a:p>
                  </a:txBody>
                  <a:tcPr marL="68580" marR="68580" marT="60960" marB="60960"/>
                </a:tc>
              </a:tr>
              <a:tr h="1219200">
                <a:tc>
                  <a:txBody>
                    <a:bodyPr/>
                    <a:lstStyle/>
                    <a:p>
                      <a:r>
                        <a:rPr lang="en-US" sz="2400" smtClean="0"/>
                        <a:t>EUH032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酸との接触は極めて有毒なガスを発生する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有毒ガスの酸を放出して</a:t>
                      </a:r>
                      <a:r>
                        <a:rPr lang="en-US" altLang="ja-JP" sz="2400" kern="1200" dirty="0" smtClean="0">
                          <a:solidFill>
                            <a:schemeClr val="dk1"/>
                          </a:solidFill>
                          <a:latin typeface="+mn-lt"/>
                          <a:ea typeface="+mn-ea"/>
                          <a:cs typeface="+mn-cs"/>
                        </a:rPr>
                        <a:t>[</a:t>
                      </a:r>
                      <a:r>
                        <a:rPr lang="ja-JP" altLang="en-US" sz="2400" kern="1200" smtClean="0">
                          <a:solidFill>
                            <a:schemeClr val="dk1"/>
                          </a:solidFill>
                          <a:latin typeface="+mn-lt"/>
                          <a:ea typeface="+mn-ea"/>
                          <a:cs typeface="+mn-cs"/>
                        </a:rPr>
                        <a:t>：シアン化水素塩、アジ化ナトリウムなどの急性</a:t>
                      </a:r>
                      <a:r>
                        <a:rPr lang="ja-JP" altLang="en-US" sz="2400" kern="1200" baseline="0" smtClean="0">
                          <a:solidFill>
                            <a:schemeClr val="dk1"/>
                          </a:solidFill>
                          <a:latin typeface="+mn-lt"/>
                          <a:ea typeface="+mn-ea"/>
                          <a:cs typeface="+mn-cs"/>
                        </a:rPr>
                        <a:t> </a:t>
                      </a:r>
                      <a:r>
                        <a:rPr lang="en-US" altLang="ja-JP" sz="2400" kern="1200" baseline="0" dirty="0" smtClean="0">
                          <a:solidFill>
                            <a:schemeClr val="dk1"/>
                          </a:solidFill>
                          <a:latin typeface="+mn-lt"/>
                          <a:ea typeface="+mn-ea"/>
                          <a:cs typeface="+mn-cs"/>
                        </a:rPr>
                        <a:t>cat </a:t>
                      </a:r>
                      <a:r>
                        <a:rPr lang="en-US" altLang="ja-JP" sz="2400" kern="1200" dirty="0" smtClean="0">
                          <a:solidFill>
                            <a:schemeClr val="dk1"/>
                          </a:solidFill>
                          <a:latin typeface="+mn-lt"/>
                          <a:ea typeface="+mn-ea"/>
                          <a:cs typeface="+mn-cs"/>
                        </a:rPr>
                        <a:t>1-2</a:t>
                      </a:r>
                      <a:r>
                        <a:rPr lang="ja-JP" altLang="en-US" sz="2400" kern="1200" smtClean="0">
                          <a:solidFill>
                            <a:schemeClr val="dk1"/>
                          </a:solidFill>
                          <a:latin typeface="+mn-lt"/>
                          <a:ea typeface="+mn-ea"/>
                          <a:cs typeface="+mn-cs"/>
                        </a:rPr>
                        <a:t>に連絡 </a:t>
                      </a:r>
                      <a:endParaRPr lang="en-US" sz="2400" dirty="0"/>
                    </a:p>
                  </a:txBody>
                  <a:tcPr marL="68580" marR="68580" marT="60960" marB="60960"/>
                </a:tc>
              </a:tr>
              <a:tr h="1219200">
                <a:tc>
                  <a:txBody>
                    <a:bodyPr/>
                    <a:lstStyle/>
                    <a:p>
                      <a:r>
                        <a:rPr lang="en-US" sz="2400" dirty="0" smtClean="0"/>
                        <a:t>EUH066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繰り返し曝露すると、皮膚の乾燥、ひび割れの原因となります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繰り返し曝露すると、皮膚乾燥またはひび割れの発生が、刺激物として分類されていない場合があり </a:t>
                      </a:r>
                      <a:endParaRPr lang="en-US" sz="2400" dirty="0"/>
                    </a:p>
                  </a:txBody>
                  <a:tcPr marL="68580" marR="68580" marT="60960" marB="60960"/>
                </a:tc>
              </a:tr>
              <a:tr h="1219200">
                <a:tc>
                  <a:txBody>
                    <a:bodyPr/>
                    <a:lstStyle/>
                    <a:p>
                      <a:r>
                        <a:rPr lang="en-US" sz="2400" dirty="0" smtClean="0"/>
                        <a:t>EUH070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目に入った場合は、被毒される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吸収過程を通っていない粘膜による原因の目の毒性に対する眼刺激性試験 </a:t>
                      </a:r>
                      <a:endParaRPr lang="en-US" sz="2400" dirty="0"/>
                    </a:p>
                  </a:txBody>
                  <a:tcPr marL="68580" marR="68580" marT="60960" marB="60960"/>
                </a:tc>
              </a:tr>
              <a:tr h="1219200">
                <a:tc>
                  <a:txBody>
                    <a:bodyPr/>
                    <a:lstStyle/>
                    <a:p>
                      <a:r>
                        <a:rPr lang="en-US" sz="2400" dirty="0" smtClean="0"/>
                        <a:t>EUH071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気道に対して腐食 </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腐食によるあるいは皮膚に対して腐食性分類され、簡単に吸入</a:t>
                      </a:r>
                      <a:r>
                        <a:rPr lang="en-US" altLang="ja-JP" sz="2400" kern="1200" dirty="0" smtClean="0">
                          <a:solidFill>
                            <a:schemeClr val="dk1"/>
                          </a:solidFill>
                          <a:latin typeface="+mn-lt"/>
                          <a:ea typeface="+mn-ea"/>
                          <a:cs typeface="+mn-cs"/>
                        </a:rPr>
                        <a:t>TOX</a:t>
                      </a:r>
                      <a:r>
                        <a:rPr lang="ja-JP" altLang="en-US" sz="2400" kern="1200" smtClean="0">
                          <a:solidFill>
                            <a:schemeClr val="dk1"/>
                          </a:solidFill>
                          <a:latin typeface="+mn-lt"/>
                          <a:ea typeface="+mn-ea"/>
                          <a:cs typeface="+mn-cs"/>
                        </a:rPr>
                        <a:t>テスト吸入死亡</a:t>
                      </a:r>
                      <a:endParaRPr lang="en-US" sz="2400" dirty="0"/>
                    </a:p>
                  </a:txBody>
                  <a:tcPr marL="68580" marR="68580" marT="60960" marB="60960"/>
                </a:tc>
              </a:tr>
              <a:tr h="1219200">
                <a:tc>
                  <a:txBody>
                    <a:bodyPr/>
                    <a:lstStyle/>
                    <a:p>
                      <a:r>
                        <a:rPr lang="ja-JP" altLang="en-US" sz="2400" kern="1200" smtClean="0">
                          <a:solidFill>
                            <a:schemeClr val="dk1"/>
                          </a:solidFill>
                          <a:latin typeface="+mn-lt"/>
                          <a:ea typeface="+mn-ea"/>
                          <a:cs typeface="+mn-cs"/>
                        </a:rPr>
                        <a:t>適用される環境パフォーマンス </a:t>
                      </a:r>
                      <a:endParaRPr lang="en-US" sz="2400" b="1" dirty="0"/>
                    </a:p>
                  </a:txBody>
                  <a:tcPr marL="68580" marR="68580" marT="60960" marB="60960"/>
                </a:tc>
                <a:tc>
                  <a:txBody>
                    <a:bodyPr/>
                    <a:lstStyle/>
                    <a:p>
                      <a:endParaRPr lang="en-US" sz="2400" dirty="0"/>
                    </a:p>
                  </a:txBody>
                  <a:tcPr marL="68580" marR="68580" marT="60960" marB="60960"/>
                </a:tc>
                <a:tc>
                  <a:txBody>
                    <a:bodyPr/>
                    <a:lstStyle/>
                    <a:p>
                      <a:endParaRPr lang="en-US" sz="2400"/>
                    </a:p>
                  </a:txBody>
                  <a:tcPr marL="68580" marR="68580" marT="60960" marB="60960"/>
                </a:tc>
              </a:tr>
              <a:tr h="990600">
                <a:tc>
                  <a:txBody>
                    <a:bodyPr/>
                    <a:lstStyle/>
                    <a:p>
                      <a:r>
                        <a:rPr lang="en-US" sz="2400" dirty="0" smtClean="0"/>
                        <a:t>EUH059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オゾン層を破壊する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ja-JP" altLang="en-US" sz="2400" kern="1200" smtClean="0">
                          <a:solidFill>
                            <a:schemeClr val="dk1"/>
                          </a:solidFill>
                          <a:latin typeface="+mn-lt"/>
                          <a:ea typeface="+mn-ea"/>
                          <a:cs typeface="+mn-cs"/>
                        </a:rPr>
                        <a:t>他の</a:t>
                      </a:r>
                      <a:r>
                        <a:rPr lang="en-US" altLang="ja-JP" sz="2400" kern="1200" dirty="0" smtClean="0">
                          <a:solidFill>
                            <a:schemeClr val="dk1"/>
                          </a:solidFill>
                          <a:latin typeface="+mn-lt"/>
                          <a:ea typeface="+mn-ea"/>
                          <a:cs typeface="+mn-cs"/>
                        </a:rPr>
                        <a:t>EU</a:t>
                      </a:r>
                      <a:r>
                        <a:rPr lang="ja-JP" altLang="en-US" sz="2400" kern="1200" smtClean="0">
                          <a:solidFill>
                            <a:schemeClr val="dk1"/>
                          </a:solidFill>
                          <a:latin typeface="+mn-lt"/>
                          <a:ea typeface="+mn-ea"/>
                          <a:cs typeface="+mn-cs"/>
                        </a:rPr>
                        <a:t>危険有害性情報</a:t>
                      </a:r>
                      <a:endParaRPr lang="en-US" sz="2400" b="1" dirty="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EUH201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鉛が含まれています。簡単に噛むことが表面に使用したり、子どもを吸引してはいけません。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EUH201A</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警告！鉛が含まれています。 </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EUH202</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シアノアクリレート。危険な。秒単位の債券の皮膚や目。子供の手の届かないところに保管してください。 </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EUH203</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クロム（</a:t>
                      </a:r>
                      <a:r>
                        <a:rPr lang="en-US" altLang="ja-JP" sz="2400" kern="1200" dirty="0" smtClean="0">
                          <a:solidFill>
                            <a:schemeClr val="dk1"/>
                          </a:solidFill>
                          <a:latin typeface="+mn-lt"/>
                          <a:ea typeface="+mn-ea"/>
                          <a:cs typeface="+mn-cs"/>
                        </a:rPr>
                        <a:t>VI</a:t>
                      </a:r>
                      <a:r>
                        <a:rPr lang="ja-JP" altLang="en-US" sz="2400" kern="1200" smtClean="0">
                          <a:solidFill>
                            <a:schemeClr val="dk1"/>
                          </a:solidFill>
                          <a:latin typeface="+mn-lt"/>
                          <a:ea typeface="+mn-ea"/>
                          <a:cs typeface="+mn-cs"/>
                        </a:rPr>
                        <a:t>）を含有する。アレルギー反応を引き起こすことがある。 </a:t>
                      </a:r>
                      <a:br>
                        <a:rPr lang="ja-JP" altLang="en-US" sz="2400" kern="1200" smtClean="0">
                          <a:solidFill>
                            <a:schemeClr val="dk1"/>
                          </a:solidFill>
                          <a:latin typeface="+mn-lt"/>
                          <a:ea typeface="+mn-ea"/>
                          <a:cs typeface="+mn-cs"/>
                        </a:rPr>
                      </a:b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EUH204</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イソシアネートを含む。アレルギー反応を引き起こすことがある。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EUH206</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警告！他の製品には使用しないでください。有害ガス（塩素）をリリースすることができる。</a:t>
                      </a:r>
                      <a:endParaRPr lang="en-US" sz="2400" dirty="0"/>
                    </a:p>
                  </a:txBody>
                  <a:tcPr marL="68580" marR="68580" marT="60960" marB="60960"/>
                </a:tc>
                <a:tc>
                  <a:txBody>
                    <a:bodyPr/>
                    <a:lstStyle/>
                    <a:p>
                      <a:endParaRPr lang="en-US" sz="2400" dirty="0"/>
                    </a:p>
                  </a:txBody>
                  <a:tcPr marL="68580" marR="68580" marT="60960" marB="60960"/>
                </a:tc>
              </a:tr>
              <a:tr h="1219200">
                <a:tc>
                  <a:txBody>
                    <a:bodyPr/>
                    <a:lstStyle/>
                    <a:p>
                      <a:r>
                        <a:rPr lang="en-US" sz="2400" dirty="0" smtClean="0"/>
                        <a:t>EUH207</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警告！カドミウムを含む。危険なヒュームは、使用中に形成される。メーカーの情報を参照してください。安全指示を遵守。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EUH208</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（アレルギー物質名）が含まれています。アレルギー反応を引き起こすことがある。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EUH209</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使用時に引火性が高いとなります。 </a:t>
                      </a:r>
                      <a:br>
                        <a:rPr lang="ja-JP" altLang="en-US" sz="2400" kern="1200" smtClean="0">
                          <a:solidFill>
                            <a:schemeClr val="dk1"/>
                          </a:solidFill>
                          <a:latin typeface="+mn-lt"/>
                          <a:ea typeface="+mn-ea"/>
                          <a:cs typeface="+mn-cs"/>
                        </a:rPr>
                      </a:b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EUH209A</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使用は引火性になることができます。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EUH210</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リクエストに応じてご利用いただけ安全性データシート。 </a:t>
                      </a:r>
                      <a:endParaRPr lang="en-US" sz="2400" dirty="0"/>
                    </a:p>
                  </a:txBody>
                  <a:tcPr marL="68580" marR="68580" marT="60960" marB="60960"/>
                </a:tc>
                <a:tc>
                  <a:txBody>
                    <a:bodyPr/>
                    <a:lstStyle/>
                    <a:p>
                      <a:endParaRPr lang="en-US" sz="2400" dirty="0"/>
                    </a:p>
                  </a:txBody>
                  <a:tcPr marL="68580" marR="68580" marT="60960" marB="60960"/>
                </a:tc>
              </a:tr>
              <a:tr h="990600">
                <a:tc>
                  <a:txBody>
                    <a:bodyPr/>
                    <a:lstStyle/>
                    <a:p>
                      <a:r>
                        <a:rPr lang="en-US" sz="2400" dirty="0" smtClean="0"/>
                        <a:t>EUH401</a:t>
                      </a:r>
                      <a:endParaRPr lang="en-US" sz="2400" dirty="0"/>
                    </a:p>
                  </a:txBody>
                  <a:tcPr marL="68580" marR="68580" marT="60960" marB="60960"/>
                </a:tc>
                <a:tc>
                  <a:txBody>
                    <a:bodyPr/>
                    <a:lstStyle/>
                    <a:p>
                      <a:r>
                        <a:rPr lang="ja-JP" altLang="en-US" sz="2400" kern="1200" smtClean="0">
                          <a:solidFill>
                            <a:schemeClr val="dk1"/>
                          </a:solidFill>
                          <a:latin typeface="+mn-lt"/>
                          <a:ea typeface="+mn-ea"/>
                          <a:cs typeface="+mn-cs"/>
                        </a:rPr>
                        <a:t>ヒトの健康及び環境へのリスクを回避するために、使用のための指示に従う。</a:t>
                      </a:r>
                      <a:endParaRPr lang="en-US" sz="2400" dirty="0"/>
                    </a:p>
                  </a:txBody>
                  <a:tcPr marL="68580" marR="68580" marT="60960" marB="60960"/>
                </a:tc>
                <a:tc>
                  <a:txBody>
                    <a:bodyPr/>
                    <a:lstStyle/>
                    <a:p>
                      <a:pPr rtl="0"/>
                      <a:r>
                        <a:rPr lang="ja-JP" altLang="en-US" sz="2400" kern="1200" smtClean="0">
                          <a:solidFill>
                            <a:schemeClr val="dk1"/>
                          </a:solidFill>
                          <a:latin typeface="+mn-lt"/>
                          <a:ea typeface="+mn-ea"/>
                          <a:cs typeface="+mn-cs"/>
                        </a:rPr>
                        <a:t>製品使用植物保護製品（対象は</a:t>
                      </a:r>
                      <a:r>
                        <a:rPr lang="en-US" altLang="ja-JP" sz="2400" kern="1200" dirty="0" smtClean="0">
                          <a:solidFill>
                            <a:schemeClr val="dk1"/>
                          </a:solidFill>
                          <a:latin typeface="+mn-lt"/>
                          <a:ea typeface="+mn-ea"/>
                          <a:cs typeface="+mn-cs"/>
                        </a:rPr>
                        <a:t>91/414/EEC</a:t>
                      </a:r>
                      <a:r>
                        <a:rPr lang="ja-JP" altLang="en-US" sz="2400" kern="1200" smtClean="0">
                          <a:solidFill>
                            <a:schemeClr val="dk1"/>
                          </a:solidFill>
                          <a:latin typeface="+mn-lt"/>
                          <a:ea typeface="+mn-ea"/>
                          <a:cs typeface="+mn-cs"/>
                        </a:rPr>
                        <a:t>）</a:t>
                      </a:r>
                      <a:endParaRPr lang="en-US" sz="2400" dirty="0"/>
                    </a:p>
                  </a:txBody>
                  <a:tcPr marL="68580" marR="68580" marT="60960" marB="60960"/>
                </a:tc>
              </a:tr>
              <a:tr h="990600">
                <a:tc>
                  <a:txBody>
                    <a:bodyPr/>
                    <a:lstStyle/>
                    <a:p>
                      <a:endParaRPr lang="en-US" sz="2400" dirty="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r h="990600">
                <a:tc>
                  <a:txBody>
                    <a:bodyPr/>
                    <a:lstStyle/>
                    <a:p>
                      <a:endParaRPr lang="en-US" sz="2400"/>
                    </a:p>
                  </a:txBody>
                  <a:tcPr marL="68580" marR="68580" marT="60960" marB="60960"/>
                </a:tc>
                <a:tc>
                  <a:txBody>
                    <a:bodyPr/>
                    <a:lstStyle/>
                    <a:p>
                      <a:endParaRPr lang="en-US" sz="2400" dirty="0"/>
                    </a:p>
                  </a:txBody>
                  <a:tcPr marL="68580" marR="68580" marT="60960" marB="60960"/>
                </a:tc>
                <a:tc>
                  <a:txBody>
                    <a:bodyPr/>
                    <a:lstStyle/>
                    <a:p>
                      <a:endParaRPr lang="en-US" sz="2400" dirty="0"/>
                    </a:p>
                  </a:txBody>
                  <a:tcPr marL="68580" marR="68580" marT="60960" marB="60960"/>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12638</Words>
  <Application>Microsoft Office PowerPoint</Application>
  <PresentationFormat>Letter Paper (8.5x11 in)</PresentationFormat>
  <Paragraphs>1470</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Thomas</dc:creator>
  <cp:lastModifiedBy>Shayla</cp:lastModifiedBy>
  <cp:revision>136</cp:revision>
  <dcterms:created xsi:type="dcterms:W3CDTF">2014-02-21T01:50:04Z</dcterms:created>
  <dcterms:modified xsi:type="dcterms:W3CDTF">2014-07-04T06:28:24Z</dcterms:modified>
</cp:coreProperties>
</file>