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1" r:id="rId2"/>
    <p:sldMasterId id="2147483686" r:id="rId3"/>
    <p:sldMasterId id="2147483692" r:id="rId4"/>
  </p:sldMasterIdLst>
  <p:notesMasterIdLst>
    <p:notesMasterId r:id="rId11"/>
  </p:notesMasterIdLst>
  <p:handoutMasterIdLst>
    <p:handoutMasterId r:id="rId12"/>
  </p:handoutMasterIdLst>
  <p:sldIdLst>
    <p:sldId id="741" r:id="rId5"/>
    <p:sldId id="739" r:id="rId6"/>
    <p:sldId id="744" r:id="rId7"/>
    <p:sldId id="742" r:id="rId8"/>
    <p:sldId id="743" r:id="rId9"/>
    <p:sldId id="740" r:id="rId10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Meiryo UI" pitchFamily="50" charset="-128"/>
        <a:cs typeface="Meiryo UI" pitchFamily="5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8EF63"/>
    <a:srgbClr val="E9EDF4"/>
    <a:srgbClr val="FFCCCC"/>
    <a:srgbClr val="66CCFF"/>
    <a:srgbClr val="D0D8E8"/>
    <a:srgbClr val="84BFF4"/>
    <a:srgbClr val="CC99FF"/>
    <a:srgbClr val="FF9999"/>
    <a:srgbClr val="AFF496"/>
    <a:srgbClr val="BEBF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9640" autoAdjust="0"/>
  </p:normalViewPr>
  <p:slideViewPr>
    <p:cSldViewPr showGuides="1">
      <p:cViewPr varScale="1">
        <p:scale>
          <a:sx n="81" d="100"/>
          <a:sy n="81" d="100"/>
        </p:scale>
        <p:origin x="1158" y="96"/>
      </p:cViewPr>
      <p:guideLst>
        <p:guide orient="horz" pos="4319"/>
        <p:guide pos="2880"/>
      </p:guideLst>
    </p:cSldViewPr>
  </p:slideViewPr>
  <p:outlineViewPr>
    <p:cViewPr>
      <p:scale>
        <a:sx n="33" d="100"/>
        <a:sy n="33" d="100"/>
      </p:scale>
      <p:origin x="0" y="15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988" y="-10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3C2DE4C6-A027-41EE-B184-926D23089741}" type="datetimeFigureOut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4B76CF79-DB62-4652-ACAB-D10D55E50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21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5210F63-B81F-4C22-8F66-B7A7E3394DC7}" type="datetimeFigureOut">
              <a:rPr lang="ja-JP" altLang="en-US"/>
              <a:pPr>
                <a:defRPr/>
              </a:pPr>
              <a:t>2015/11/30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54" tIns="45327" rIns="90654" bIns="45327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048" y="4686538"/>
            <a:ext cx="5387667" cy="4439132"/>
          </a:xfrm>
          <a:prstGeom prst="rect">
            <a:avLst/>
          </a:prstGeom>
        </p:spPr>
        <p:txBody>
          <a:bodyPr vert="horz" lIns="90654" tIns="45327" rIns="90654" bIns="45327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16C4E56-FC45-4D5F-A768-4DE7AFDB855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40643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30400" y="2973600"/>
            <a:ext cx="4334400" cy="555824"/>
          </a:xfrm>
          <a:prstGeom prst="rect">
            <a:avLst/>
          </a:prstGeom>
        </p:spPr>
        <p:txBody>
          <a:bodyPr anchor="b" anchorCtr="0"/>
          <a:lstStyle>
            <a:lvl1pPr algn="l"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9" name="Text Box 13"/>
          <p:cNvSpPr txBox="1">
            <a:spLocks noChangeArrowheads="1"/>
          </p:cNvSpPr>
          <p:nvPr userDrawn="1"/>
        </p:nvSpPr>
        <p:spPr bwMode="auto">
          <a:xfrm>
            <a:off x="18661" y="6401078"/>
            <a:ext cx="1518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kumimoji="1" lang="en-US" altLang="ja-JP" sz="1800" b="0" dirty="0" smtClean="0">
                <a:solidFill>
                  <a:srgbClr val="FF0000"/>
                </a:solidFill>
                <a:latin typeface="+mn-ea"/>
                <a:ea typeface="+mn-ea"/>
                <a:cs typeface="Meiryo UI" pitchFamily="50" charset="-128"/>
              </a:rPr>
              <a:t>Confidential</a:t>
            </a:r>
          </a:p>
        </p:txBody>
      </p:sp>
      <p:sp>
        <p:nvSpPr>
          <p:cNvPr id="10" name="テキスト ボックス 1"/>
          <p:cNvSpPr txBox="1">
            <a:spLocks noChangeArrowheads="1"/>
          </p:cNvSpPr>
          <p:nvPr userDrawn="1"/>
        </p:nvSpPr>
        <p:spPr bwMode="auto">
          <a:xfrm>
            <a:off x="251520" y="3599910"/>
            <a:ext cx="30385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kumimoji="1" lang="en-US" altLang="ja-JP" sz="1200" b="0" dirty="0" smtClean="0">
                <a:solidFill>
                  <a:srgbClr val="595959"/>
                </a:solidFill>
                <a:latin typeface="+mn-ea"/>
                <a:ea typeface="+mn-ea"/>
              </a:rPr>
              <a:t>Solid</a:t>
            </a:r>
            <a:r>
              <a:rPr kumimoji="1" lang="en-US" altLang="ja-JP" sz="1200" b="0" baseline="0" dirty="0" smtClean="0">
                <a:solidFill>
                  <a:srgbClr val="595959"/>
                </a:solidFill>
                <a:latin typeface="+mn-ea"/>
                <a:ea typeface="+mn-ea"/>
              </a:rPr>
              <a:t> Intelligence</a:t>
            </a:r>
            <a:r>
              <a:rPr kumimoji="1" lang="en-US" altLang="ja-JP" sz="1200" b="0" dirty="0" smtClean="0">
                <a:solidFill>
                  <a:srgbClr val="595959"/>
                </a:solidFill>
                <a:latin typeface="+mn-ea"/>
                <a:ea typeface="+mn-ea"/>
              </a:rPr>
              <a:t> </a:t>
            </a:r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Inc.</a:t>
            </a:r>
          </a:p>
          <a:p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Taiyo </a:t>
            </a:r>
            <a:r>
              <a:rPr kumimoji="1" lang="en-US" altLang="ja-JP" sz="1200" b="0" dirty="0" err="1">
                <a:solidFill>
                  <a:srgbClr val="595959"/>
                </a:solidFill>
                <a:latin typeface="+mn-ea"/>
                <a:ea typeface="+mn-ea"/>
              </a:rPr>
              <a:t>Seimei</a:t>
            </a:r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 Shibuya Bldg. 7F, 2-17-2</a:t>
            </a:r>
          </a:p>
          <a:p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Shibuya, Shibuya-</a:t>
            </a:r>
            <a:r>
              <a:rPr kumimoji="1" lang="en-US" altLang="ja-JP" sz="1200" b="0" dirty="0" err="1">
                <a:solidFill>
                  <a:srgbClr val="595959"/>
                </a:solidFill>
                <a:latin typeface="+mn-ea"/>
                <a:ea typeface="+mn-ea"/>
              </a:rPr>
              <a:t>ku</a:t>
            </a:r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, Tokyo,</a:t>
            </a:r>
          </a:p>
          <a:p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150-0002, JAPAN</a:t>
            </a:r>
          </a:p>
        </p:txBody>
      </p:sp>
      <p:sp>
        <p:nvSpPr>
          <p:cNvPr id="14" name="テキスト ボックス 1"/>
          <p:cNvSpPr txBox="1">
            <a:spLocks noChangeArrowheads="1"/>
          </p:cNvSpPr>
          <p:nvPr userDrawn="1"/>
        </p:nvSpPr>
        <p:spPr bwMode="auto">
          <a:xfrm>
            <a:off x="4211960" y="6505575"/>
            <a:ext cx="4855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/>
            <a:r>
              <a:rPr kumimoji="1" lang="en-US" altLang="ja-JP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Copyright 2014   Solid Intelligence Inc. All Rights Reserved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41"/>
          <a:stretch/>
        </p:blipFill>
        <p:spPr bwMode="auto">
          <a:xfrm>
            <a:off x="7380312" y="116632"/>
            <a:ext cx="1634480" cy="736246"/>
          </a:xfrm>
          <a:prstGeom prst="rect">
            <a:avLst/>
          </a:prstGeom>
          <a:noFill/>
          <a:ln>
            <a:noFill/>
          </a:ln>
          <a:effectLst>
            <a:glow rad="190500">
              <a:schemeClr val="bg1">
                <a:alpha val="9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631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81616" y="2973600"/>
            <a:ext cx="5126488" cy="555824"/>
          </a:xfrm>
          <a:prstGeom prst="rect">
            <a:avLst/>
          </a:prstGeom>
          <a:noFill/>
        </p:spPr>
        <p:txBody>
          <a:bodyPr anchor="b" anchorCtr="0"/>
          <a:lstStyle>
            <a:lvl1pPr algn="l">
              <a:defRPr sz="16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10" name="テキスト ボックス 1"/>
          <p:cNvSpPr txBox="1">
            <a:spLocks noChangeArrowheads="1"/>
          </p:cNvSpPr>
          <p:nvPr/>
        </p:nvSpPr>
        <p:spPr bwMode="auto">
          <a:xfrm>
            <a:off x="343452" y="3849033"/>
            <a:ext cx="30385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kumimoji="1" lang="en-US" altLang="ja-JP" sz="1200" b="0" dirty="0" smtClean="0">
                <a:solidFill>
                  <a:srgbClr val="595959"/>
                </a:solidFill>
                <a:latin typeface="+mn-ea"/>
                <a:ea typeface="+mn-ea"/>
              </a:rPr>
              <a:t>Solid-Intelligence </a:t>
            </a:r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Inc.</a:t>
            </a:r>
          </a:p>
          <a:p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Taiyo </a:t>
            </a:r>
            <a:r>
              <a:rPr kumimoji="1" lang="en-US" altLang="ja-JP" sz="1200" b="0" dirty="0" err="1">
                <a:solidFill>
                  <a:srgbClr val="595959"/>
                </a:solidFill>
                <a:latin typeface="+mn-ea"/>
                <a:ea typeface="+mn-ea"/>
              </a:rPr>
              <a:t>Seimei</a:t>
            </a:r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 Shibuya Bldg. 7F, 2-17-2</a:t>
            </a:r>
          </a:p>
          <a:p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Shibuya, Shibuya-</a:t>
            </a:r>
            <a:r>
              <a:rPr kumimoji="1" lang="en-US" altLang="ja-JP" sz="1200" b="0" dirty="0" err="1">
                <a:solidFill>
                  <a:srgbClr val="595959"/>
                </a:solidFill>
                <a:latin typeface="+mn-ea"/>
                <a:ea typeface="+mn-ea"/>
              </a:rPr>
              <a:t>ku</a:t>
            </a:r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, Tokyo,</a:t>
            </a:r>
          </a:p>
          <a:p>
            <a:r>
              <a:rPr kumimoji="1" lang="en-US" altLang="ja-JP" sz="1200" b="0" dirty="0">
                <a:solidFill>
                  <a:srgbClr val="595959"/>
                </a:solidFill>
                <a:latin typeface="+mn-ea"/>
                <a:ea typeface="+mn-ea"/>
              </a:rPr>
              <a:t>150-0002, JAPAN</a:t>
            </a:r>
          </a:p>
        </p:txBody>
      </p:sp>
      <p:sp>
        <p:nvSpPr>
          <p:cNvPr id="8" name="Text Box 13"/>
          <p:cNvSpPr txBox="1">
            <a:spLocks noChangeArrowheads="1"/>
          </p:cNvSpPr>
          <p:nvPr userDrawn="1"/>
        </p:nvSpPr>
        <p:spPr bwMode="auto">
          <a:xfrm>
            <a:off x="35496" y="6457491"/>
            <a:ext cx="16530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kumimoji="1" lang="en-US" altLang="ja-JP" sz="1800" b="1" dirty="0" smtClean="0">
                <a:solidFill>
                  <a:srgbClr val="FF0000"/>
                </a:solidFill>
                <a:latin typeface="+mn-ea"/>
                <a:ea typeface="+mn-ea"/>
                <a:cs typeface="Meiryo UI" pitchFamily="50" charset="-128"/>
              </a:rPr>
              <a:t>Confidential</a:t>
            </a:r>
          </a:p>
        </p:txBody>
      </p:sp>
      <p:sp>
        <p:nvSpPr>
          <p:cNvPr id="9" name="テキスト ボックス 1"/>
          <p:cNvSpPr txBox="1">
            <a:spLocks noChangeArrowheads="1"/>
          </p:cNvSpPr>
          <p:nvPr userDrawn="1"/>
        </p:nvSpPr>
        <p:spPr bwMode="auto">
          <a:xfrm>
            <a:off x="4211960" y="6505575"/>
            <a:ext cx="4855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/>
            <a:r>
              <a:rPr kumimoji="1" lang="en-US" altLang="ja-JP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Copyright 2014   Solid Intelligence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53631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 userDrawn="1"/>
        </p:nvSpPr>
        <p:spPr bwMode="auto">
          <a:xfrm>
            <a:off x="7883400" y="6600646"/>
            <a:ext cx="914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1000" b="1" dirty="0">
                <a:solidFill>
                  <a:schemeClr val="tx1"/>
                </a:solidFill>
                <a:latin typeface="Verdana" pitchFamily="34" charset="0"/>
                <a:ea typeface="ＭＳ Ｐゴシック" pitchFamily="50" charset="-128"/>
              </a:rPr>
              <a:t>Page</a:t>
            </a:r>
            <a:fld id="{D9F53EB3-6154-4134-8983-7C21100B9C0C}" type="slidenum">
              <a:rPr lang="en-US" altLang="ja-JP" sz="1000" b="1">
                <a:solidFill>
                  <a:schemeClr val="tx1"/>
                </a:solidFill>
                <a:latin typeface="Verdana" pitchFamily="34" charset="0"/>
                <a:ea typeface="ＭＳ Ｐゴシック" pitchFamily="50" charset="-128"/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ja-JP" sz="1000" b="1" dirty="0">
              <a:solidFill>
                <a:schemeClr val="tx1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cxnSp>
        <p:nvCxnSpPr>
          <p:cNvPr id="4" name="直線コネクタ 3"/>
          <p:cNvCxnSpPr/>
          <p:nvPr userDrawn="1"/>
        </p:nvCxnSpPr>
        <p:spPr bwMode="auto">
          <a:xfrm>
            <a:off x="381000" y="6584950"/>
            <a:ext cx="8416800" cy="0"/>
          </a:xfrm>
          <a:prstGeom prst="line">
            <a:avLst/>
          </a:prstGeom>
          <a:ln w="12700">
            <a:solidFill>
              <a:srgbClr val="16164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25"/>
          <p:cNvSpPr txBox="1">
            <a:spLocks noChangeArrowheads="1"/>
          </p:cNvSpPr>
          <p:nvPr userDrawn="1"/>
        </p:nvSpPr>
        <p:spPr bwMode="auto">
          <a:xfrm>
            <a:off x="304800" y="6600321"/>
            <a:ext cx="11614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kumimoji="1" lang="en-US" altLang="ja-JP" sz="1200" b="1" dirty="0" smtClean="0">
                <a:solidFill>
                  <a:srgbClr val="FF0000"/>
                </a:solidFill>
                <a:latin typeface="+mn-ea"/>
                <a:ea typeface="+mn-ea"/>
                <a:cs typeface="Meiryo UI" pitchFamily="50" charset="-128"/>
              </a:rPr>
              <a:t>Confidential</a:t>
            </a:r>
          </a:p>
        </p:txBody>
      </p:sp>
      <p:cxnSp>
        <p:nvCxnSpPr>
          <p:cNvPr id="6" name="直線コネクタ 5"/>
          <p:cNvCxnSpPr/>
          <p:nvPr userDrawn="1"/>
        </p:nvCxnSpPr>
        <p:spPr bwMode="auto">
          <a:xfrm>
            <a:off x="381000" y="6584950"/>
            <a:ext cx="8416800" cy="0"/>
          </a:xfrm>
          <a:prstGeom prst="line">
            <a:avLst/>
          </a:prstGeom>
          <a:ln w="12700">
            <a:solidFill>
              <a:srgbClr val="0000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49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7883400" y="6600646"/>
            <a:ext cx="914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1000" b="1" dirty="0">
                <a:solidFill>
                  <a:schemeClr val="tx1"/>
                </a:solidFill>
                <a:latin typeface="Verdana" pitchFamily="34" charset="0"/>
                <a:ea typeface="ＭＳ Ｐゴシック" pitchFamily="50" charset="-128"/>
              </a:rPr>
              <a:t>Page</a:t>
            </a:r>
            <a:fld id="{D9F53EB3-6154-4134-8983-7C21100B9C0C}" type="slidenum">
              <a:rPr lang="en-US" altLang="ja-JP" sz="1000" b="1">
                <a:solidFill>
                  <a:schemeClr val="tx1"/>
                </a:solidFill>
                <a:latin typeface="Verdana" pitchFamily="34" charset="0"/>
                <a:ea typeface="ＭＳ Ｐゴシック" pitchFamily="50" charset="-128"/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ja-JP" sz="1000" b="1" dirty="0">
              <a:solidFill>
                <a:schemeClr val="tx1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0"/>
          </p:nvPr>
        </p:nvSpPr>
        <p:spPr>
          <a:xfrm>
            <a:off x="345600" y="345989"/>
            <a:ext cx="7845364" cy="489211"/>
          </a:xfrm>
          <a:prstGeom prst="rect">
            <a:avLst/>
          </a:prstGeom>
        </p:spPr>
        <p:txBody>
          <a:bodyPr lIns="64800" tIns="0" rIns="64800" bIns="0" anchor="ctr" anchorCtr="0"/>
          <a:lstStyle>
            <a:lvl1pPr marL="0" indent="0">
              <a:spcBef>
                <a:spcPts val="0"/>
              </a:spcBef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eiryo UI" pitchFamily="50" charset="-128"/>
              </a:defRPr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5" name="コンテンツ プレースホルダー 14"/>
          <p:cNvSpPr>
            <a:spLocks noGrp="1"/>
          </p:cNvSpPr>
          <p:nvPr>
            <p:ph sz="quarter" idx="11"/>
          </p:nvPr>
        </p:nvSpPr>
        <p:spPr>
          <a:xfrm>
            <a:off x="345598" y="914400"/>
            <a:ext cx="8452201" cy="346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cxnSp>
        <p:nvCxnSpPr>
          <p:cNvPr id="8" name="直線コネクタ 7"/>
          <p:cNvCxnSpPr/>
          <p:nvPr/>
        </p:nvCxnSpPr>
        <p:spPr bwMode="auto">
          <a:xfrm>
            <a:off x="381000" y="115888"/>
            <a:ext cx="8416800" cy="0"/>
          </a:xfrm>
          <a:prstGeom prst="line">
            <a:avLst/>
          </a:prstGeom>
          <a:ln w="12700">
            <a:solidFill>
              <a:srgbClr val="16164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 bwMode="auto">
          <a:xfrm>
            <a:off x="381000" y="836613"/>
            <a:ext cx="8416800" cy="0"/>
          </a:xfrm>
          <a:prstGeom prst="line">
            <a:avLst/>
          </a:prstGeom>
          <a:ln w="12700">
            <a:solidFill>
              <a:srgbClr val="16164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 bwMode="auto">
          <a:xfrm>
            <a:off x="381000" y="6584950"/>
            <a:ext cx="8416800" cy="0"/>
          </a:xfrm>
          <a:prstGeom prst="line">
            <a:avLst/>
          </a:prstGeom>
          <a:ln w="12700">
            <a:solidFill>
              <a:srgbClr val="16164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プレースホルダー 12"/>
          <p:cNvSpPr>
            <a:spLocks noGrp="1"/>
          </p:cNvSpPr>
          <p:nvPr>
            <p:ph type="body" sz="quarter" idx="12"/>
          </p:nvPr>
        </p:nvSpPr>
        <p:spPr>
          <a:xfrm>
            <a:off x="345599" y="115888"/>
            <a:ext cx="8452201" cy="234000"/>
          </a:xfrm>
          <a:prstGeom prst="rect">
            <a:avLst/>
          </a:prstGeom>
        </p:spPr>
        <p:txBody>
          <a:bodyPr lIns="64800" tIns="0" rIns="64800" bIns="0" anchor="ctr" anchorCtr="0"/>
          <a:lstStyle>
            <a:lvl1pPr marL="0" indent="0"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eiryo UI" pitchFamily="50" charset="-128"/>
              </a:defRPr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304800" y="6600321"/>
            <a:ext cx="11614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kumimoji="1" lang="en-US" altLang="ja-JP" sz="1200" b="1" dirty="0" smtClean="0">
                <a:solidFill>
                  <a:srgbClr val="FF0000"/>
                </a:solidFill>
                <a:latin typeface="+mn-ea"/>
                <a:ea typeface="+mn-ea"/>
                <a:cs typeface="Meiryo UI" pitchFamily="50" charset="-128"/>
              </a:rPr>
              <a:t>Confidential</a:t>
            </a:r>
          </a:p>
        </p:txBody>
      </p:sp>
      <p:cxnSp>
        <p:nvCxnSpPr>
          <p:cNvPr id="17" name="直線コネクタ 16"/>
          <p:cNvCxnSpPr/>
          <p:nvPr userDrawn="1"/>
        </p:nvCxnSpPr>
        <p:spPr bwMode="auto">
          <a:xfrm>
            <a:off x="381000" y="115888"/>
            <a:ext cx="8416800" cy="0"/>
          </a:xfrm>
          <a:prstGeom prst="line">
            <a:avLst/>
          </a:prstGeom>
          <a:ln w="12700">
            <a:solidFill>
              <a:srgbClr val="0000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 userDrawn="1"/>
        </p:nvCxnSpPr>
        <p:spPr bwMode="auto">
          <a:xfrm>
            <a:off x="381000" y="836613"/>
            <a:ext cx="8416800" cy="0"/>
          </a:xfrm>
          <a:prstGeom prst="line">
            <a:avLst/>
          </a:prstGeom>
          <a:ln w="12700">
            <a:solidFill>
              <a:srgbClr val="0000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 userDrawn="1"/>
        </p:nvCxnSpPr>
        <p:spPr bwMode="auto">
          <a:xfrm>
            <a:off x="381000" y="6584950"/>
            <a:ext cx="8416800" cy="0"/>
          </a:xfrm>
          <a:prstGeom prst="line">
            <a:avLst/>
          </a:prstGeom>
          <a:ln w="12700">
            <a:solidFill>
              <a:srgbClr val="0000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41"/>
          <a:stretch/>
        </p:blipFill>
        <p:spPr bwMode="auto">
          <a:xfrm>
            <a:off x="7666407" y="232888"/>
            <a:ext cx="1131392" cy="509632"/>
          </a:xfrm>
          <a:prstGeom prst="rect">
            <a:avLst/>
          </a:prstGeom>
          <a:noFill/>
          <a:ln>
            <a:noFill/>
          </a:ln>
          <a:effectLst>
            <a:glow rad="190500">
              <a:schemeClr val="bg1">
                <a:alpha val="9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53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122096" y="6525345"/>
            <a:ext cx="914400" cy="23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altLang="ja-JP" sz="923" b="1" dirty="0">
                <a:solidFill>
                  <a:prstClr val="black"/>
                </a:solidFill>
                <a:latin typeface="Verdana" pitchFamily="34" charset="0"/>
                <a:ea typeface="ＭＳ Ｐゴシック" pitchFamily="50" charset="-128"/>
              </a:rPr>
              <a:t>Page</a:t>
            </a:r>
            <a:fld id="{D9F53EB3-6154-4134-8983-7C21100B9C0C}" type="slidenum">
              <a:rPr lang="en-US" altLang="ja-JP" sz="923" b="1">
                <a:solidFill>
                  <a:prstClr val="black"/>
                </a:solidFill>
                <a:latin typeface="Verdana" pitchFamily="34" charset="0"/>
                <a:ea typeface="ＭＳ Ｐゴシック" pitchFamily="50" charset="-128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</a:pPr>
              <a:t>‹#›</a:t>
            </a:fld>
            <a:endParaRPr lang="en-US" altLang="ja-JP" sz="923" b="1" dirty="0">
              <a:solidFill>
                <a:prstClr val="black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0"/>
          </p:nvPr>
        </p:nvSpPr>
        <p:spPr>
          <a:xfrm>
            <a:off x="467863" y="202074"/>
            <a:ext cx="4208400" cy="409837"/>
          </a:xfrm>
          <a:prstGeom prst="rect">
            <a:avLst/>
          </a:prstGeom>
        </p:spPr>
        <p:txBody>
          <a:bodyPr lIns="64800" tIns="0" rIns="64800" bIns="0" anchor="ctr" anchorCtr="0"/>
          <a:lstStyle>
            <a:lvl1pPr marL="0" indent="0">
              <a:spcBef>
                <a:spcPts val="0"/>
              </a:spcBef>
              <a:buFont typeface="Wingdings" panose="05000000000000000000" pitchFamily="2" charset="2"/>
              <a:buNone/>
              <a:defRPr sz="1292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3" name="コンテンツ プレースホルダー 14"/>
          <p:cNvSpPr>
            <a:spLocks noGrp="1"/>
          </p:cNvSpPr>
          <p:nvPr>
            <p:ph sz="quarter" idx="11"/>
          </p:nvPr>
        </p:nvSpPr>
        <p:spPr>
          <a:xfrm>
            <a:off x="691800" y="836712"/>
            <a:ext cx="7887497" cy="2514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662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  <a:lvl2pPr marL="564937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30790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196338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92"/>
            </a:lvl5pPr>
          </a:lstStyle>
          <a:p>
            <a:pPr lvl="0"/>
            <a:endParaRPr lang="ja-JP" altLang="en-US" dirty="0" smtClean="0"/>
          </a:p>
        </p:txBody>
      </p:sp>
      <p:cxnSp>
        <p:nvCxnSpPr>
          <p:cNvPr id="16" name="直線コネクタ 15"/>
          <p:cNvCxnSpPr/>
          <p:nvPr userDrawn="1"/>
        </p:nvCxnSpPr>
        <p:spPr bwMode="auto">
          <a:xfrm>
            <a:off x="345599" y="692696"/>
            <a:ext cx="841680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\\disk.lan\share\【管理系】社内データ管理\会社ロゴ置き場\文字だけ\文字黒_背景透明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67" y="249277"/>
            <a:ext cx="1537713" cy="31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 userDrawn="1"/>
        </p:nvSpPr>
        <p:spPr>
          <a:xfrm>
            <a:off x="381285" y="276069"/>
            <a:ext cx="69810" cy="261847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2215" b="1" kern="0" dirty="0" smtClean="0">
              <a:solidFill>
                <a:sysClr val="windowText" lastClr="000000"/>
              </a:solidFill>
              <a:latin typeface="Meiryo UI" pitchFamily="50" charset="-128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914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30400" y="2348880"/>
            <a:ext cx="6861880" cy="1036528"/>
          </a:xfrm>
          <a:prstGeom prst="rect">
            <a:avLst/>
          </a:prstGeom>
        </p:spPr>
        <p:txBody>
          <a:bodyPr anchor="b" anchorCtr="0"/>
          <a:lstStyle>
            <a:lvl1pPr algn="l">
              <a:defRPr sz="221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10" name="テキスト ボックス 1"/>
          <p:cNvSpPr txBox="1">
            <a:spLocks noChangeArrowheads="1"/>
          </p:cNvSpPr>
          <p:nvPr/>
        </p:nvSpPr>
        <p:spPr bwMode="auto">
          <a:xfrm>
            <a:off x="251520" y="3534109"/>
            <a:ext cx="3106941" cy="77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データセクション株式会社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東京都渋谷区渋谷</a:t>
            </a:r>
            <a:r>
              <a:rPr lang="en-US" altLang="ja-JP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2-17-2</a:t>
            </a:r>
            <a:r>
              <a:rPr lang="ja-JP" altLang="en-US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太陽生命渋谷ビル</a:t>
            </a:r>
            <a:r>
              <a:rPr lang="en-US" altLang="ja-JP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7</a:t>
            </a:r>
            <a:r>
              <a:rPr lang="ja-JP" altLang="en-US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TEL</a:t>
            </a:r>
            <a:r>
              <a:rPr lang="ja-JP" altLang="en-US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lang="en-US" altLang="ja-JP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03-6427-2565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FAX</a:t>
            </a:r>
            <a:r>
              <a:rPr lang="ja-JP" altLang="en-US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lang="en-US" altLang="ja-JP" sz="1108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03-6427-2566</a:t>
            </a:r>
          </a:p>
        </p:txBody>
      </p:sp>
      <p:pic>
        <p:nvPicPr>
          <p:cNvPr id="8" name="Picture 2" descr="\\disk.lan\share\【管理系】社内データ管理\old_会社ロゴ\logo_large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80251" y="2604727"/>
            <a:ext cx="5978603" cy="143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251520" y="3429000"/>
            <a:ext cx="691276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/>
          <p:cNvSpPr/>
          <p:nvPr userDrawn="1"/>
        </p:nvSpPr>
        <p:spPr>
          <a:xfrm>
            <a:off x="254378" y="5445225"/>
            <a:ext cx="6909910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108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Meiryo UI"/>
                <a:cs typeface="+mn-cs"/>
              </a:rPr>
              <a:t>本資料は弊社スタッフによるプレゼンテーション等を伴う説明を行うことを意図して作成されております。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108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Meiryo UI"/>
                <a:cs typeface="+mn-cs"/>
              </a:rPr>
              <a:t>本資料の一部または全部を、①弊社の書面による許可なくして社外に再配布すること、②社内への説明目的以外の目的で複写、写真複写、あるいはその他いかなる手段において複製することを禁じます。</a:t>
            </a:r>
            <a:endParaRPr lang="ja-JP" altLang="en-US" sz="1108" dirty="0">
              <a:solidFill>
                <a:prstClr val="black">
                  <a:lumMod val="50000"/>
                  <a:lumOff val="50000"/>
                </a:prstClr>
              </a:solidFill>
              <a:latin typeface="Calibr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072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122096" y="6525345"/>
            <a:ext cx="914400" cy="23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altLang="ja-JP" sz="923" b="1" dirty="0">
                <a:solidFill>
                  <a:prstClr val="black"/>
                </a:solidFill>
                <a:latin typeface="Verdana" pitchFamily="34" charset="0"/>
                <a:ea typeface="ＭＳ Ｐゴシック" pitchFamily="50" charset="-128"/>
              </a:rPr>
              <a:t>Page</a:t>
            </a:r>
            <a:fld id="{D9F53EB3-6154-4134-8983-7C21100B9C0C}" type="slidenum">
              <a:rPr lang="en-US" altLang="ja-JP" sz="923" b="1">
                <a:solidFill>
                  <a:prstClr val="black"/>
                </a:solidFill>
                <a:latin typeface="Verdana" pitchFamily="34" charset="0"/>
                <a:ea typeface="ＭＳ Ｐゴシック" pitchFamily="50" charset="-128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</a:pPr>
              <a:t>‹#›</a:t>
            </a:fld>
            <a:endParaRPr lang="en-US" altLang="ja-JP" sz="923" b="1" dirty="0">
              <a:solidFill>
                <a:prstClr val="black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0"/>
          </p:nvPr>
        </p:nvSpPr>
        <p:spPr>
          <a:xfrm>
            <a:off x="467863" y="202074"/>
            <a:ext cx="4208400" cy="409837"/>
          </a:xfrm>
          <a:prstGeom prst="rect">
            <a:avLst/>
          </a:prstGeom>
        </p:spPr>
        <p:txBody>
          <a:bodyPr lIns="64800" tIns="0" rIns="64800" bIns="0" anchor="ctr" anchorCtr="0"/>
          <a:lstStyle>
            <a:lvl1pPr marL="0" indent="0">
              <a:spcBef>
                <a:spcPts val="0"/>
              </a:spcBef>
              <a:buFont typeface="Wingdings" panose="05000000000000000000" pitchFamily="2" charset="2"/>
              <a:buNone/>
              <a:defRPr sz="1292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3" name="コンテンツ プレースホルダー 14"/>
          <p:cNvSpPr>
            <a:spLocks noGrp="1"/>
          </p:cNvSpPr>
          <p:nvPr>
            <p:ph sz="quarter" idx="11"/>
          </p:nvPr>
        </p:nvSpPr>
        <p:spPr>
          <a:xfrm>
            <a:off x="691800" y="836712"/>
            <a:ext cx="7887497" cy="2514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662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  <a:lvl2pPr marL="564937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30790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196338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92"/>
            </a:lvl5pPr>
          </a:lstStyle>
          <a:p>
            <a:pPr lvl="0"/>
            <a:endParaRPr lang="ja-JP" altLang="en-US" dirty="0" smtClean="0"/>
          </a:p>
        </p:txBody>
      </p:sp>
      <p:cxnSp>
        <p:nvCxnSpPr>
          <p:cNvPr id="16" name="直線コネクタ 15"/>
          <p:cNvCxnSpPr/>
          <p:nvPr userDrawn="1"/>
        </p:nvCxnSpPr>
        <p:spPr bwMode="auto">
          <a:xfrm>
            <a:off x="345599" y="692696"/>
            <a:ext cx="841680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\\disk.lan\share\【管理系】社内データ管理\会社ロゴ置き場\文字だけ\文字黒_背景透明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67" y="249277"/>
            <a:ext cx="1537713" cy="31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 userDrawn="1"/>
        </p:nvSpPr>
        <p:spPr>
          <a:xfrm>
            <a:off x="381285" y="276069"/>
            <a:ext cx="69810" cy="261847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2215" b="1" kern="0" dirty="0" smtClean="0">
              <a:solidFill>
                <a:sysClr val="windowText" lastClr="000000"/>
              </a:solidFill>
              <a:latin typeface="Meiryo UI" pitchFamily="50" charset="-128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870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11E76F6-8689-4CE5-9164-E1A850590670}" type="datetimeFigureOut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2015/11/30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73BE800-5604-439C-9589-DCC3DD385D13}" type="slidenum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012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11E76F6-8689-4CE5-9164-E1A850590670}" type="datetimeFigureOut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2015/11/30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73BE800-5604-439C-9589-DCC3DD385D13}" type="slidenum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776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30400" y="2348880"/>
            <a:ext cx="6861880" cy="1036528"/>
          </a:xfrm>
          <a:prstGeom prst="rect">
            <a:avLst/>
          </a:prstGeom>
        </p:spPr>
        <p:txBody>
          <a:bodyPr anchor="b" anchorCtr="0"/>
          <a:lstStyle>
            <a:lvl1pPr algn="l">
              <a:defRPr sz="221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10" name="テキスト ボックス 1"/>
          <p:cNvSpPr txBox="1">
            <a:spLocks noChangeArrowheads="1"/>
          </p:cNvSpPr>
          <p:nvPr/>
        </p:nvSpPr>
        <p:spPr bwMode="auto">
          <a:xfrm>
            <a:off x="251520" y="3534109"/>
            <a:ext cx="9685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6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お名前：</a:t>
            </a:r>
            <a:endParaRPr lang="en-US" altLang="ja-JP" sz="1600" b="0" dirty="0" smtClean="0">
              <a:solidFill>
                <a:prstClr val="black">
                  <a:lumMod val="50000"/>
                  <a:lumOff val="50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251520" y="3429000"/>
            <a:ext cx="691276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/>
          <p:cNvSpPr/>
          <p:nvPr userDrawn="1"/>
        </p:nvSpPr>
        <p:spPr>
          <a:xfrm>
            <a:off x="251520" y="4869160"/>
            <a:ext cx="84940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＜提案にあたって＞</a:t>
            </a: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・提案は、「写真」＋「コメント」でお願い致します。（記載例を添付しますので、参考にしてください。レイアウト変更は可能です）</a:t>
            </a: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・具体的な内容をお願いします。</a:t>
            </a: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・最終候補案に選ばれた方には、別途事務局より内容の確認やコメント入手、追加のご依頼に関するご連絡をさせて頂く場合があります。</a:t>
            </a: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＜禁止事項＞</a:t>
            </a: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en-US" altLang="ja-JP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※</a:t>
            </a: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他で登録されているデザインや商標の転用など、他社の知的財産権、著作権を侵すこと</a:t>
            </a:r>
            <a: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ja-JP" alt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en-US" altLang="ja-JP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※</a:t>
            </a:r>
            <a:r>
              <a:rPr kumimoji="1" lang="ja-JP" altLang="en-US" sz="1200" b="0" i="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Meiryo UI" pitchFamily="50" charset="-128"/>
                <a:cs typeface="Meiryo UI" pitchFamily="50" charset="-128"/>
              </a:rPr>
              <a:t>他のクライアントへ既に提案した内容の転用など</a:t>
            </a:r>
            <a:endParaRPr lang="ja-JP" altLang="en-US" sz="1108" dirty="0">
              <a:solidFill>
                <a:schemeClr val="bg1">
                  <a:lumMod val="50000"/>
                </a:schemeClr>
              </a:solidFill>
              <a:latin typeface="Calibr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295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122096" y="6525345"/>
            <a:ext cx="914400" cy="23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Meiryo UI" pitchFamily="50" charset="-128"/>
                <a:cs typeface="Meiryo UI" pitchFamily="50" charset="-128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altLang="ja-JP" sz="923" b="1" dirty="0">
                <a:solidFill>
                  <a:prstClr val="black"/>
                </a:solidFill>
                <a:latin typeface="Verdana" pitchFamily="34" charset="0"/>
                <a:ea typeface="ＭＳ Ｐゴシック" pitchFamily="50" charset="-128"/>
              </a:rPr>
              <a:t>Page</a:t>
            </a:r>
            <a:fld id="{D9F53EB3-6154-4134-8983-7C21100B9C0C}" type="slidenum">
              <a:rPr lang="en-US" altLang="ja-JP" sz="923" b="1">
                <a:solidFill>
                  <a:prstClr val="black"/>
                </a:solidFill>
                <a:latin typeface="Verdana" pitchFamily="34" charset="0"/>
                <a:ea typeface="ＭＳ Ｐゴシック" pitchFamily="50" charset="-128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</a:pPr>
              <a:t>‹#›</a:t>
            </a:fld>
            <a:endParaRPr lang="en-US" altLang="ja-JP" sz="923" b="1" dirty="0">
              <a:solidFill>
                <a:prstClr val="black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0"/>
          </p:nvPr>
        </p:nvSpPr>
        <p:spPr>
          <a:xfrm>
            <a:off x="467863" y="202074"/>
            <a:ext cx="4208400" cy="409837"/>
          </a:xfrm>
          <a:prstGeom prst="rect">
            <a:avLst/>
          </a:prstGeom>
        </p:spPr>
        <p:txBody>
          <a:bodyPr lIns="64800" tIns="0" rIns="64800" bIns="0" anchor="ctr" anchorCtr="0"/>
          <a:lstStyle>
            <a:lvl1pPr marL="0" indent="0">
              <a:spcBef>
                <a:spcPts val="0"/>
              </a:spcBef>
              <a:buFont typeface="Wingdings" panose="05000000000000000000" pitchFamily="2" charset="2"/>
              <a:buNone/>
              <a:defRPr sz="1292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3" name="コンテンツ プレースホルダー 14"/>
          <p:cNvSpPr>
            <a:spLocks noGrp="1"/>
          </p:cNvSpPr>
          <p:nvPr>
            <p:ph sz="quarter" idx="11"/>
          </p:nvPr>
        </p:nvSpPr>
        <p:spPr>
          <a:xfrm>
            <a:off x="345599" y="836712"/>
            <a:ext cx="8416800" cy="2514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77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  <a:lvl2pPr marL="564937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30790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196338">
              <a:defRPr sz="1292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92"/>
            </a:lvl5pPr>
          </a:lstStyle>
          <a:p>
            <a:pPr lvl="0"/>
            <a:endParaRPr lang="ja-JP" altLang="en-US" dirty="0" smtClean="0"/>
          </a:p>
        </p:txBody>
      </p:sp>
      <p:cxnSp>
        <p:nvCxnSpPr>
          <p:cNvPr id="16" name="直線コネクタ 15"/>
          <p:cNvCxnSpPr/>
          <p:nvPr userDrawn="1"/>
        </p:nvCxnSpPr>
        <p:spPr bwMode="auto">
          <a:xfrm>
            <a:off x="345599" y="692696"/>
            <a:ext cx="841680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\\disk.lan\share\【管理系】社内データ管理\会社ロゴ置き場\文字だけ\文字黒_背景透明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67" y="249277"/>
            <a:ext cx="1537713" cy="31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 userDrawn="1"/>
        </p:nvSpPr>
        <p:spPr>
          <a:xfrm>
            <a:off x="381285" y="276069"/>
            <a:ext cx="69810" cy="261847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2215" b="1" kern="0" dirty="0" smtClean="0">
              <a:solidFill>
                <a:sysClr val="windowText" lastClr="000000"/>
              </a:solidFill>
              <a:latin typeface="Meiryo UI" pitchFamily="50" charset="-128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32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11E76F6-8689-4CE5-9164-E1A850590670}" type="datetimeFigureOut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2015/11/30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73BE800-5604-439C-9589-DCC3DD385D13}" type="slidenum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709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11E76F6-8689-4CE5-9164-E1A850590670}" type="datetimeFigureOut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2015/11/30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673BE800-5604-439C-9589-DCC3DD385D13}" type="slidenum">
              <a:rPr lang="ja-JP" altLang="en-US" smtClean="0">
                <a:solidFill>
                  <a:prstClr val="black"/>
                </a:solidFill>
                <a:latin typeface="Calibri"/>
                <a:ea typeface="Meiryo U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  <a:latin typeface="Calibr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2210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Meiryo UI" pitchFamily="5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83" r:id="rId3"/>
    <p:sldLayoutId id="2147483691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Meiryo UI" pitchFamily="50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>
            <a:spLocks noChangeArrowheads="1"/>
          </p:cNvSpPr>
          <p:nvPr userDrawn="1"/>
        </p:nvSpPr>
        <p:spPr bwMode="auto">
          <a:xfrm>
            <a:off x="2339752" y="6492669"/>
            <a:ext cx="6512024" cy="26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8" b="0" dirty="0" smtClean="0">
                <a:solidFill>
                  <a:srgbClr val="4D4D4D"/>
                </a:solidFill>
                <a:latin typeface="Meiryo UI" pitchFamily="50" charset="-128"/>
                <a:ea typeface="Meiryo UI" pitchFamily="50" charset="-128"/>
              </a:rPr>
              <a:t>Copyright (C) 2015 </a:t>
            </a:r>
            <a:r>
              <a:rPr lang="en-US" altLang="ja-JP" sz="1108" b="0" dirty="0" err="1" smtClean="0">
                <a:solidFill>
                  <a:srgbClr val="4D4D4D"/>
                </a:solidFill>
                <a:latin typeface="Meiryo UI" pitchFamily="50" charset="-128"/>
                <a:ea typeface="Meiryo UI" pitchFamily="50" charset="-128"/>
              </a:rPr>
              <a:t>Datasection</a:t>
            </a:r>
            <a:r>
              <a:rPr lang="en-US" altLang="ja-JP" sz="1108" b="0" dirty="0" smtClean="0">
                <a:solidFill>
                  <a:srgbClr val="4D4D4D"/>
                </a:solidFill>
                <a:latin typeface="Meiryo UI" pitchFamily="50" charset="-128"/>
                <a:ea typeface="Meiryo UI" pitchFamily="50" charset="-128"/>
              </a:rPr>
              <a:t> Inc. All Rights Reserved.</a:t>
            </a:r>
            <a:endParaRPr lang="ja-JP" altLang="en-US" sz="1108" b="0" dirty="0">
              <a:solidFill>
                <a:prstClr val="white"/>
              </a:solidFill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 userDrawn="1"/>
        </p:nvSpPr>
        <p:spPr bwMode="auto">
          <a:xfrm>
            <a:off x="328073" y="6510428"/>
            <a:ext cx="899606" cy="2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69" b="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014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062" kern="1200">
          <a:solidFill>
            <a:schemeClr val="tx1"/>
          </a:solidFill>
          <a:latin typeface="+mj-lt"/>
          <a:ea typeface="+mj-ea"/>
          <a:cs typeface="Meiryo UI" pitchFamily="50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5pPr>
      <a:lvl6pPr marL="422041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6pPr>
      <a:lvl7pPr marL="844083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7pPr>
      <a:lvl8pPr marL="1266124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8pPr>
      <a:lvl9pPr marL="1688165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9pPr>
    </p:titleStyle>
    <p:bodyStyle>
      <a:lvl1pPr marL="316531" indent="-31653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954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585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1846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1846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5pPr>
      <a:lvl6pPr marL="2321227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>
            <a:spLocks noChangeArrowheads="1"/>
          </p:cNvSpPr>
          <p:nvPr userDrawn="1"/>
        </p:nvSpPr>
        <p:spPr bwMode="auto">
          <a:xfrm>
            <a:off x="2339752" y="6492669"/>
            <a:ext cx="6512024" cy="26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8" b="0" dirty="0" smtClean="0">
                <a:solidFill>
                  <a:srgbClr val="4D4D4D"/>
                </a:solidFill>
                <a:latin typeface="Meiryo UI" pitchFamily="50" charset="-128"/>
                <a:ea typeface="Meiryo UI" pitchFamily="50" charset="-128"/>
              </a:rPr>
              <a:t>Copyright (C) 2015 </a:t>
            </a:r>
            <a:r>
              <a:rPr lang="en-US" altLang="ja-JP" sz="1108" b="0" dirty="0" err="1" smtClean="0">
                <a:solidFill>
                  <a:srgbClr val="4D4D4D"/>
                </a:solidFill>
                <a:latin typeface="Meiryo UI" pitchFamily="50" charset="-128"/>
                <a:ea typeface="Meiryo UI" pitchFamily="50" charset="-128"/>
              </a:rPr>
              <a:t>Datasection</a:t>
            </a:r>
            <a:r>
              <a:rPr lang="en-US" altLang="ja-JP" sz="1108" b="0" dirty="0" smtClean="0">
                <a:solidFill>
                  <a:srgbClr val="4D4D4D"/>
                </a:solidFill>
                <a:latin typeface="Meiryo UI" pitchFamily="50" charset="-128"/>
                <a:ea typeface="Meiryo UI" pitchFamily="50" charset="-128"/>
              </a:rPr>
              <a:t> Inc. All Rights Reserved.</a:t>
            </a:r>
            <a:endParaRPr lang="ja-JP" altLang="en-US" sz="1108" b="0" dirty="0">
              <a:solidFill>
                <a:prstClr val="white"/>
              </a:solidFill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 userDrawn="1"/>
        </p:nvSpPr>
        <p:spPr bwMode="auto">
          <a:xfrm>
            <a:off x="328073" y="6510428"/>
            <a:ext cx="899606" cy="2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69" b="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92136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062" kern="1200">
          <a:solidFill>
            <a:schemeClr val="tx1"/>
          </a:solidFill>
          <a:latin typeface="+mj-lt"/>
          <a:ea typeface="+mj-ea"/>
          <a:cs typeface="Meiryo UI" pitchFamily="50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5pPr>
      <a:lvl6pPr marL="422041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6pPr>
      <a:lvl7pPr marL="844083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7pPr>
      <a:lvl8pPr marL="1266124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8pPr>
      <a:lvl9pPr marL="1688165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Meiryo UI" pitchFamily="50" charset="-128"/>
          <a:cs typeface="Meiryo UI" pitchFamily="50" charset="-128"/>
        </a:defRPr>
      </a:lvl9pPr>
    </p:titleStyle>
    <p:bodyStyle>
      <a:lvl1pPr marL="316531" indent="-31653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954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585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1846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1846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5pPr>
      <a:lvl6pPr marL="2321227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0400" y="2348880"/>
            <a:ext cx="8086016" cy="1036528"/>
          </a:xfrm>
          <a:effectLst/>
        </p:spPr>
        <p:txBody>
          <a:bodyPr/>
          <a:lstStyle/>
          <a:p>
            <a:r>
              <a:rPr lang="ja-JP" altLang="en-US" sz="1200" dirty="0" smtClean="0">
                <a:solidFill>
                  <a:schemeClr val="tx1"/>
                </a:solidFill>
              </a:rPr>
              <a:t>「もの</a:t>
            </a:r>
            <a:r>
              <a:rPr lang="ja-JP" altLang="en-US" sz="1200" dirty="0">
                <a:solidFill>
                  <a:schemeClr val="tx1"/>
                </a:solidFill>
              </a:rPr>
              <a:t>忘れ防止の新グッズ・サービスに関する</a:t>
            </a:r>
            <a:r>
              <a:rPr lang="ja-JP" altLang="en-US" sz="1200" dirty="0" smtClean="0">
                <a:solidFill>
                  <a:schemeClr val="tx1"/>
                </a:solidFill>
              </a:rPr>
              <a:t>アイデア」</a:t>
            </a:r>
            <a:r>
              <a:rPr kumimoji="1" lang="ja-JP" altLang="en-US" sz="1200" dirty="0" smtClean="0">
                <a:solidFill>
                  <a:schemeClr val="tx1"/>
                </a:solidFill>
              </a:rPr>
              <a:t>に</a:t>
            </a:r>
            <a:r>
              <a:rPr kumimoji="1" lang="ja-JP" altLang="en-US" sz="1200" dirty="0" smtClean="0">
                <a:solidFill>
                  <a:schemeClr val="tx1"/>
                </a:solidFill>
              </a:rPr>
              <a:t>ついて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/>
            </a:r>
            <a:br>
              <a:rPr kumimoji="1" lang="en-US" altLang="ja-JP" sz="1200" dirty="0" smtClean="0">
                <a:solidFill>
                  <a:schemeClr val="tx1"/>
                </a:solidFill>
              </a:rPr>
            </a:br>
            <a:r>
              <a:rPr lang="ja-JP" altLang="en-US" sz="2400" dirty="0" smtClean="0">
                <a:solidFill>
                  <a:schemeClr val="tx1"/>
                </a:solidFill>
              </a:rPr>
              <a:t>「表題（を記載してください）」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85051" y="1492824"/>
            <a:ext cx="3188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Meiryo UI"/>
                <a:cs typeface="+mn-cs"/>
              </a:rPr>
              <a:t>データセクション株式会社　御中</a:t>
            </a:r>
            <a:endParaRPr lang="ja-JP" altLang="en-US" b="1" u="sng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Meiryo UI"/>
              <a:cs typeface="+mn-cs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5292080" y="3838830"/>
            <a:ext cx="2392881" cy="8440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登録日</a:t>
            </a:r>
            <a:r>
              <a:rPr lang="en-US" altLang="ja-JP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	</a:t>
            </a:r>
            <a:r>
              <a:rPr lang="ja-JP" altLang="en-US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：</a:t>
            </a:r>
            <a:r>
              <a:rPr lang="en-US" altLang="ja-JP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2015/12/xx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バージョン</a:t>
            </a:r>
            <a:r>
              <a:rPr lang="en-US" altLang="ja-JP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	</a:t>
            </a:r>
            <a:r>
              <a:rPr lang="ja-JP" altLang="en-US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：</a:t>
            </a:r>
            <a:r>
              <a:rPr lang="en-US" altLang="ja-JP" sz="1292" kern="0" dirty="0" smtClean="0">
                <a:solidFill>
                  <a:sysClr val="windowText" lastClr="000000"/>
                </a:solidFill>
                <a:latin typeface="Meiryo UI" pitchFamily="50" charset="-128"/>
                <a:ea typeface="Meiryo UI"/>
                <a:cs typeface="+mn-cs"/>
              </a:rPr>
              <a:t>ver1.0</a:t>
            </a:r>
            <a:endParaRPr lang="ja-JP" altLang="en-US" sz="1292" kern="0" dirty="0">
              <a:solidFill>
                <a:sysClr val="windowText" lastClr="000000"/>
              </a:solidFill>
              <a:latin typeface="Meiryo UI" pitchFamily="50" charset="-128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0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67862" y="202074"/>
            <a:ext cx="7488514" cy="409837"/>
          </a:xfrm>
        </p:spPr>
        <p:txBody>
          <a:bodyPr/>
          <a:lstStyle/>
          <a:p>
            <a:r>
              <a:rPr lang="en-US" altLang="ja-JP" sz="1800" dirty="0" smtClean="0">
                <a:solidFill>
                  <a:schemeClr val="tx1"/>
                </a:solidFill>
              </a:rPr>
              <a:t>Contents</a:t>
            </a:r>
            <a:endParaRPr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189579" y="2348880"/>
            <a:ext cx="6768752" cy="864096"/>
          </a:xfrm>
          <a:prstGeom prst="roundRect">
            <a:avLst/>
          </a:prstGeom>
          <a:solidFill>
            <a:srgbClr val="88EF63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000" dirty="0"/>
              <a:t>利用中</a:t>
            </a:r>
            <a:r>
              <a:rPr lang="ja-JP" altLang="en-US" sz="2000" dirty="0" smtClean="0"/>
              <a:t>の「もの</a:t>
            </a:r>
            <a:r>
              <a:rPr lang="ja-JP" altLang="en-US" sz="2000" dirty="0"/>
              <a:t>忘れ防止グッズ・</a:t>
            </a:r>
            <a:r>
              <a:rPr lang="ja-JP" altLang="en-US" sz="2000" dirty="0" smtClean="0"/>
              <a:t>サービス・工夫」について</a:t>
            </a:r>
            <a:endParaRPr kumimoji="1" lang="ja-JP" altLang="en-US" sz="20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1187624" y="3717032"/>
            <a:ext cx="6768752" cy="864096"/>
          </a:xfrm>
          <a:prstGeom prst="roundRect">
            <a:avLst/>
          </a:prstGeom>
          <a:solidFill>
            <a:srgbClr val="88EF63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000" dirty="0" smtClean="0"/>
              <a:t>これから欲しい「もの</a:t>
            </a:r>
            <a:r>
              <a:rPr lang="ja-JP" altLang="en-US" sz="2000" dirty="0"/>
              <a:t>忘れ</a:t>
            </a:r>
            <a:r>
              <a:rPr lang="ja-JP" altLang="en-US" sz="2000" dirty="0" smtClean="0"/>
              <a:t>防止アイデア」について</a:t>
            </a:r>
            <a:endParaRPr kumimoji="1" lang="ja-JP" altLang="en-US" sz="20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47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67862" y="202074"/>
            <a:ext cx="7488514" cy="409837"/>
          </a:xfrm>
        </p:spPr>
        <p:txBody>
          <a:bodyPr/>
          <a:lstStyle/>
          <a:p>
            <a:endParaRPr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189579" y="2996952"/>
            <a:ext cx="6768752" cy="864096"/>
          </a:xfrm>
          <a:prstGeom prst="roundRect">
            <a:avLst/>
          </a:prstGeom>
          <a:solidFill>
            <a:srgbClr val="88EF63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000" dirty="0"/>
              <a:t>利用中</a:t>
            </a:r>
            <a:r>
              <a:rPr lang="ja-JP" altLang="en-US" sz="2000" dirty="0" smtClean="0"/>
              <a:t>の「もの</a:t>
            </a:r>
            <a:r>
              <a:rPr lang="ja-JP" altLang="en-US" sz="2000" dirty="0"/>
              <a:t>忘れ防止グッズ・</a:t>
            </a:r>
            <a:r>
              <a:rPr lang="ja-JP" altLang="en-US" sz="2000" dirty="0" smtClean="0"/>
              <a:t>サービス・工夫」について</a:t>
            </a:r>
            <a:endParaRPr kumimoji="1" lang="ja-JP" altLang="en-US" sz="20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487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67862" y="202074"/>
            <a:ext cx="7488514" cy="409837"/>
          </a:xfrm>
        </p:spPr>
        <p:txBody>
          <a:bodyPr/>
          <a:lstStyle/>
          <a:p>
            <a:r>
              <a:rPr lang="ja-JP" altLang="en-US" sz="1800" dirty="0" smtClean="0">
                <a:solidFill>
                  <a:schemeClr val="tx1"/>
                </a:solidFill>
              </a:rPr>
              <a:t>提出ひな形：もの忘れ防止グッズ・サービス　名称（既存製品でも可）</a:t>
            </a:r>
            <a:endParaRPr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95536" y="836712"/>
            <a:ext cx="6768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 smtClean="0"/>
              <a:t>■利用中のもの忘れ</a:t>
            </a:r>
            <a:r>
              <a:rPr lang="ja-JP" altLang="en-US" sz="1200" dirty="0"/>
              <a:t>防止グッズ・</a:t>
            </a:r>
            <a:r>
              <a:rPr lang="ja-JP" altLang="en-US" sz="1200" dirty="0" smtClean="0"/>
              <a:t>サービス・工夫（</a:t>
            </a:r>
            <a:r>
              <a:rPr lang="ja-JP" altLang="en-US" sz="1200" dirty="0"/>
              <a:t>写真＋コメント）</a:t>
            </a:r>
            <a:endParaRPr lang="en-US" altLang="ja-JP" sz="1200" dirty="0"/>
          </a:p>
        </p:txBody>
      </p:sp>
      <p:sp>
        <p:nvSpPr>
          <p:cNvPr id="4" name="角丸四角形 3"/>
          <p:cNvSpPr/>
          <p:nvPr/>
        </p:nvSpPr>
        <p:spPr>
          <a:xfrm>
            <a:off x="467861" y="1426210"/>
            <a:ext cx="3486237" cy="4875862"/>
          </a:xfrm>
          <a:prstGeom prst="roundRect">
            <a:avLst>
              <a:gd name="adj" fmla="val 5940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2400" b="1" kern="0" dirty="0" smtClean="0">
                <a:solidFill>
                  <a:sysClr val="windowText" lastClr="000000"/>
                </a:solidFill>
                <a:latin typeface="Meiryo UI" pitchFamily="50" charset="-128"/>
              </a:rPr>
              <a:t>写真</a:t>
            </a: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000" b="1" kern="0" dirty="0" smtClean="0">
                <a:solidFill>
                  <a:sysClr val="windowText" lastClr="000000"/>
                </a:solidFill>
                <a:latin typeface="Meiryo UI" pitchFamily="50" charset="-128"/>
              </a:rPr>
              <a:t>（実際の利用物希望）</a:t>
            </a:r>
            <a:endParaRPr kumimoji="1" lang="en-US" altLang="ja-JP" sz="20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795435"/>
              </p:ext>
            </p:extLst>
          </p:nvPr>
        </p:nvGraphicFramePr>
        <p:xfrm>
          <a:off x="4211959" y="1124744"/>
          <a:ext cx="4560167" cy="5270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0167"/>
              </a:tblGrid>
              <a:tr h="249516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コメント記載欄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626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【</a:t>
                      </a:r>
                      <a:r>
                        <a:rPr kumimoji="1" lang="ja-JP" altLang="en-US" sz="1200" dirty="0" smtClean="0"/>
                        <a:t>だれが、どんなシーンで</a:t>
                      </a:r>
                      <a:r>
                        <a:rPr kumimoji="1" lang="en-US" altLang="ja-JP" sz="1200" dirty="0" smtClean="0"/>
                        <a:t>】</a:t>
                      </a:r>
                    </a:p>
                    <a:p>
                      <a:r>
                        <a:rPr kumimoji="1" lang="ja-JP" altLang="en-US" sz="1200" dirty="0" smtClean="0"/>
                        <a:t>　・　自分（もしくは身近な人）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・　出かける際、家の中、職場、学校で　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9300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【</a:t>
                      </a:r>
                      <a:r>
                        <a:rPr kumimoji="1" lang="ja-JP" altLang="en-US" sz="1200" dirty="0" smtClean="0"/>
                        <a:t>利用中グッズ・サービス・習慣等</a:t>
                      </a:r>
                      <a:r>
                        <a:rPr kumimoji="1" lang="en-US" altLang="ja-JP" sz="1200" dirty="0" smtClean="0"/>
                        <a:t>】</a:t>
                      </a:r>
                    </a:p>
                    <a:p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例１）　「今までは普通のコピー用紙等に書いていたけど、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毎日使う物なので楽しく使いたいと思い。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かわいいデザインの</a:t>
                      </a:r>
                      <a:r>
                        <a:rPr kumimoji="1" lang="en-US" altLang="ja-JP" sz="1200" dirty="0" err="1" smtClean="0"/>
                        <a:t>ToDo</a:t>
                      </a:r>
                      <a:r>
                        <a:rPr kumimoji="1" lang="ja-JP" altLang="en-US" sz="1200" dirty="0" smtClean="0"/>
                        <a:t>リストがお気に入り。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またスマホにメモが取り込めるものも。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いまでは色々なメモや手書きしたものは取り合えず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取り込んでおく」</a:t>
                      </a:r>
                      <a:endParaRPr kumimoji="1" lang="en-US" altLang="ja-JP" sz="1200" dirty="0" smtClean="0"/>
                    </a:p>
                    <a:p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例２）　「子供の塾用の筆記用具等、学校とは別に用意している」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例３）　「透明なクリアケースで一目瞭然。洋服も化粧品も。」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1236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【</a:t>
                      </a:r>
                      <a:r>
                        <a:rPr kumimoji="1" lang="ja-JP" altLang="en-US" sz="1200" dirty="0" smtClean="0"/>
                        <a:t>きっかけ</a:t>
                      </a:r>
                      <a:r>
                        <a:rPr kumimoji="1" lang="en-US" altLang="ja-JP" sz="1200" dirty="0" smtClean="0"/>
                        <a:t>】</a:t>
                      </a:r>
                      <a:r>
                        <a:rPr kumimoji="1" lang="ja-JP" altLang="en-US" sz="1200" dirty="0" smtClean="0"/>
                        <a:t>　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例１）　最近、物忘れが気になってきて。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例２）　子供が習い事をはじめて、よく忘れ物をするようになった。</a:t>
                      </a:r>
                      <a:endParaRPr kumimoji="1" lang="en-US" altLang="ja-JP" sz="1200" dirty="0" smtClean="0"/>
                    </a:p>
                    <a:p>
                      <a:pPr marL="0" marR="0" indent="0" algn="l" defTabSz="844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/>
                        <a:t>　例３）　産後は一時的に物忘れがすごくなるらしいけど、本当だった。</a:t>
                      </a:r>
                      <a:endParaRPr kumimoji="1" lang="en-US" altLang="ja-JP" sz="1200" dirty="0" smtClean="0"/>
                    </a:p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044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</a:rPr>
                        <a:t>【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</a:rPr>
                        <a:t>こだわりポイント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</a:rPr>
                        <a:t>】</a:t>
                      </a:r>
                    </a:p>
                    <a:p>
                      <a:pPr marL="0" marR="0" indent="0" algn="l" defTabSz="844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</a:rPr>
                        <a:t>　例１）　かわいいデザインの</a:t>
                      </a:r>
                      <a:r>
                        <a:rPr kumimoji="1" lang="en-US" altLang="ja-JP" sz="1200" dirty="0" err="1" smtClean="0">
                          <a:solidFill>
                            <a:schemeClr val="tx1"/>
                          </a:solidFill>
                        </a:rPr>
                        <a:t>ToDo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</a:rPr>
                        <a:t>リストがお気に入り。</a:t>
                      </a:r>
                      <a:endParaRPr kumimoji="1" lang="en-US" altLang="ja-JP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角丸四角形 4"/>
          <p:cNvSpPr/>
          <p:nvPr/>
        </p:nvSpPr>
        <p:spPr>
          <a:xfrm>
            <a:off x="755576" y="2492896"/>
            <a:ext cx="2952328" cy="3456384"/>
          </a:xfrm>
          <a:prstGeom prst="roundRect">
            <a:avLst>
              <a:gd name="adj" fmla="val 8009"/>
            </a:avLst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400" b="1" kern="0" dirty="0">
                <a:solidFill>
                  <a:sysClr val="windowText" lastClr="000000"/>
                </a:solidFill>
                <a:latin typeface="Meiryo UI" pitchFamily="50" charset="-128"/>
              </a:rPr>
              <a:t>写真</a:t>
            </a:r>
            <a:endParaRPr kumimoji="1" lang="ja-JP" altLang="en-US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400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67862" y="202074"/>
            <a:ext cx="7488514" cy="409837"/>
          </a:xfrm>
        </p:spPr>
        <p:txBody>
          <a:bodyPr/>
          <a:lstStyle/>
          <a:p>
            <a:endParaRPr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189579" y="2996952"/>
            <a:ext cx="6768752" cy="864096"/>
          </a:xfrm>
          <a:prstGeom prst="roundRect">
            <a:avLst/>
          </a:prstGeom>
          <a:solidFill>
            <a:srgbClr val="88EF63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000" dirty="0" smtClean="0"/>
              <a:t>これまでにない「もの</a:t>
            </a:r>
            <a:r>
              <a:rPr lang="ja-JP" altLang="en-US" sz="2000" dirty="0"/>
              <a:t>忘れ</a:t>
            </a:r>
            <a:r>
              <a:rPr lang="ja-JP" altLang="en-US" sz="2000" dirty="0" smtClean="0"/>
              <a:t>防止アイデア」について</a:t>
            </a:r>
            <a:endParaRPr kumimoji="1" lang="ja-JP" altLang="en-US" sz="20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709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67862" y="202074"/>
            <a:ext cx="5256265" cy="409837"/>
          </a:xfrm>
        </p:spPr>
        <p:txBody>
          <a:bodyPr/>
          <a:lstStyle/>
          <a:p>
            <a:r>
              <a:rPr lang="ja-JP" altLang="en-US" sz="1800" dirty="0">
                <a:solidFill>
                  <a:schemeClr val="tx1"/>
                </a:solidFill>
              </a:rPr>
              <a:t>提出ひな形：もの</a:t>
            </a:r>
            <a:r>
              <a:rPr lang="ja-JP" altLang="en-US" sz="1800" dirty="0" smtClean="0">
                <a:solidFill>
                  <a:schemeClr val="tx1"/>
                </a:solidFill>
              </a:rPr>
              <a:t>忘れ防止グッズ・サービス　アイデア</a:t>
            </a:r>
            <a:endParaRPr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95536" y="836712"/>
            <a:ext cx="6768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 smtClean="0"/>
              <a:t>■これまでにない「もの</a:t>
            </a:r>
            <a:r>
              <a:rPr lang="ja-JP" altLang="en-US" sz="1200" dirty="0" smtClean="0"/>
              <a:t>忘れ</a:t>
            </a:r>
            <a:r>
              <a:rPr lang="ja-JP" altLang="en-US" sz="1200" dirty="0"/>
              <a:t>防止グッズ・</a:t>
            </a:r>
            <a:r>
              <a:rPr lang="ja-JP" altLang="en-US" sz="1200" dirty="0" smtClean="0"/>
              <a:t>サービス・工夫（</a:t>
            </a:r>
            <a:r>
              <a:rPr lang="ja-JP" altLang="en-US" sz="1200" dirty="0"/>
              <a:t>写真＋コメント</a:t>
            </a:r>
            <a:r>
              <a:rPr lang="ja-JP" altLang="en-US" sz="1200" dirty="0" smtClean="0"/>
              <a:t>）」の</a:t>
            </a:r>
            <a:r>
              <a:rPr lang="ja-JP" altLang="en-US" sz="1200" dirty="0" smtClean="0"/>
              <a:t>アイデア</a:t>
            </a:r>
            <a:endParaRPr lang="en-US" altLang="ja-JP" sz="1200" dirty="0"/>
          </a:p>
        </p:txBody>
      </p:sp>
      <p:sp>
        <p:nvSpPr>
          <p:cNvPr id="4" name="角丸四角形 3"/>
          <p:cNvSpPr/>
          <p:nvPr/>
        </p:nvSpPr>
        <p:spPr>
          <a:xfrm>
            <a:off x="467861" y="1426210"/>
            <a:ext cx="3486237" cy="4875862"/>
          </a:xfrm>
          <a:prstGeom prst="roundRect">
            <a:avLst>
              <a:gd name="adj" fmla="val 5940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2400" b="1" kern="0" dirty="0" smtClean="0">
                <a:solidFill>
                  <a:sysClr val="windowText" lastClr="000000"/>
                </a:solidFill>
                <a:latin typeface="Meiryo UI" pitchFamily="50" charset="-128"/>
              </a:rPr>
              <a:t>アイデアイラスト</a:t>
            </a: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altLang="ja-JP" sz="2400" b="1" kern="0" dirty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en-US" altLang="ja-JP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868504"/>
              </p:ext>
            </p:extLst>
          </p:nvPr>
        </p:nvGraphicFramePr>
        <p:xfrm>
          <a:off x="4211959" y="1371350"/>
          <a:ext cx="4560167" cy="5083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0167"/>
              </a:tblGrid>
              <a:tr h="285413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コメント記載欄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213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【</a:t>
                      </a:r>
                      <a:r>
                        <a:rPr kumimoji="1" lang="ja-JP" altLang="en-US" sz="1200" dirty="0" smtClean="0"/>
                        <a:t>だれが、どんなシーンで</a:t>
                      </a:r>
                      <a:r>
                        <a:rPr kumimoji="1" lang="en-US" altLang="ja-JP" sz="1200" dirty="0" smtClean="0"/>
                        <a:t>】</a:t>
                      </a:r>
                    </a:p>
                    <a:p>
                      <a:r>
                        <a:rPr kumimoji="1" lang="ja-JP" altLang="en-US" sz="1200" dirty="0" smtClean="0"/>
                        <a:t>　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・　自分（もしくは身近な人）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・　出かける際、家の中、職場、学校で　等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【</a:t>
                      </a:r>
                      <a:r>
                        <a:rPr kumimoji="1" lang="ja-JP" altLang="en-US" sz="1200" dirty="0" smtClean="0"/>
                        <a:t>グッズ・サービスのアイデア</a:t>
                      </a:r>
                      <a:r>
                        <a:rPr kumimoji="1" lang="en-US" altLang="ja-JP" sz="1200" dirty="0" smtClean="0"/>
                        <a:t>】</a:t>
                      </a:r>
                    </a:p>
                    <a:p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コメント欄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8671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【</a:t>
                      </a:r>
                      <a:r>
                        <a:rPr kumimoji="1" lang="ja-JP" altLang="en-US" sz="1200" dirty="0" smtClean="0"/>
                        <a:t>アイデア背景</a:t>
                      </a:r>
                      <a:r>
                        <a:rPr kumimoji="1" lang="en-US" altLang="ja-JP" sz="1200" dirty="0" smtClean="0"/>
                        <a:t>】</a:t>
                      </a:r>
                      <a:r>
                        <a:rPr kumimoji="1" lang="ja-JP" altLang="en-US" sz="1200" dirty="0" smtClean="0"/>
                        <a:t>　</a:t>
                      </a:r>
                      <a:endParaRPr kumimoji="1" lang="en-US" altLang="ja-JP" sz="1200" dirty="0" smtClean="0"/>
                    </a:p>
                    <a:p>
                      <a:endParaRPr kumimoji="1" lang="en-US" altLang="ja-JP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8671">
                <a:tc>
                  <a:txBody>
                    <a:bodyPr/>
                    <a:lstStyle/>
                    <a:p>
                      <a:pPr marL="0" marR="0" indent="0" algn="l" defTabSz="844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</a:rPr>
                        <a:t>【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</a:rPr>
                        <a:t>こだわりポイント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</a:rPr>
                        <a:t>】</a:t>
                      </a:r>
                    </a:p>
                    <a:p>
                      <a:endParaRPr kumimoji="1" lang="en-US" altLang="ja-JP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円/楕円 8"/>
          <p:cNvSpPr/>
          <p:nvPr/>
        </p:nvSpPr>
        <p:spPr>
          <a:xfrm>
            <a:off x="827584" y="2564904"/>
            <a:ext cx="2736304" cy="316835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2400" b="1" kern="0" dirty="0" smtClean="0">
              <a:solidFill>
                <a:sysClr val="windowText" lastClr="000000"/>
              </a:solidFill>
              <a:latin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49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Sテンプ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">
      <a:majorFont>
        <a:latin typeface="Calibri"/>
        <a:ea typeface="Meiryo UI"/>
        <a:cs typeface=""/>
      </a:majorFont>
      <a:minorFont>
        <a:latin typeface="Calibr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25400" cap="flat" cmpd="sng" algn="ctr">
          <a:noFill/>
          <a:prstDash val="solid"/>
        </a:ln>
        <a:effectLst/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sz="2400" b="1" kern="0" dirty="0" smtClean="0">
            <a:solidFill>
              <a:sysClr val="windowText" lastClr="000000"/>
            </a:solidFill>
            <a:latin typeface="Meiryo UI" pitchFamily="50" charset="-128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SolidIntelligenceテンプレー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2">
      <a:majorFont>
        <a:latin typeface="Calibri"/>
        <a:ea typeface="Meiryo UI"/>
        <a:cs typeface=""/>
      </a:majorFont>
      <a:minorFont>
        <a:latin typeface="Calibr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</a:ln>
        <a:effectLst/>
      </a:spPr>
      <a:bodyPr rtlCol="0" anchor="ctr"/>
      <a:lstStyle>
        <a:defPPr algn="ctr" fontAlgn="auto">
          <a:spcBef>
            <a:spcPts val="0"/>
          </a:spcBef>
          <a:spcAft>
            <a:spcPts val="0"/>
          </a:spcAft>
          <a:defRPr kumimoji="1" sz="2400" b="1" kern="0" dirty="0" smtClean="0">
            <a:solidFill>
              <a:sysClr val="windowText" lastClr="000000"/>
            </a:solidFill>
            <a:latin typeface="Meiryo UI" pitchFamily="50" charset="-128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kumimoji="1" dirty="0">
            <a:latin typeface="+mj-ea"/>
            <a:ea typeface="+mj-e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solid intelligence.te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">
      <a:majorFont>
        <a:latin typeface="Calibri"/>
        <a:ea typeface="Meiryo UI"/>
        <a:cs typeface=""/>
      </a:majorFont>
      <a:minorFont>
        <a:latin typeface="Calibr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25400" cap="flat" cmpd="sng" algn="ctr">
          <a:noFill/>
          <a:prstDash val="solid"/>
        </a:ln>
        <a:effectLst/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sz="2400" b="1" kern="0" dirty="0" smtClean="0">
            <a:solidFill>
              <a:sysClr val="windowText" lastClr="000000"/>
            </a:solidFill>
            <a:latin typeface="Meiryo UI" pitchFamily="50" charset="-128"/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1_solid intelligence.te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">
      <a:majorFont>
        <a:latin typeface="Calibri"/>
        <a:ea typeface="Meiryo UI"/>
        <a:cs typeface=""/>
      </a:majorFont>
      <a:minorFont>
        <a:latin typeface="Calibr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25400" cap="flat" cmpd="sng" algn="ctr">
          <a:noFill/>
          <a:prstDash val="solid"/>
        </a:ln>
        <a:effectLst/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sz="2400" b="1" kern="0" dirty="0" smtClean="0">
            <a:solidFill>
              <a:sysClr val="windowText" lastClr="000000"/>
            </a:solidFill>
            <a:latin typeface="Meiryo UI" pitchFamily="50" charset="-128"/>
          </a:defRPr>
        </a:defPPr>
      </a:lstStyle>
    </a:spDef>
  </a:objectDefaults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24013</TotalTime>
  <Words>186</Words>
  <Application>Microsoft Office PowerPoint</Application>
  <PresentationFormat>画面に合わせる (4:3)</PresentationFormat>
  <Paragraphs>68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6</vt:i4>
      </vt:variant>
    </vt:vector>
  </HeadingPairs>
  <TitlesOfParts>
    <vt:vector size="17" baseType="lpstr">
      <vt:lpstr>Meiryo UI</vt:lpstr>
      <vt:lpstr>ＭＳ Ｐゴシック</vt:lpstr>
      <vt:lpstr>メイリオ</vt:lpstr>
      <vt:lpstr>Arial</vt:lpstr>
      <vt:lpstr>Calibri</vt:lpstr>
      <vt:lpstr>Verdana</vt:lpstr>
      <vt:lpstr>Wingdings</vt:lpstr>
      <vt:lpstr>DSテンプレ</vt:lpstr>
      <vt:lpstr>SolidIntelligenceテンプレート</vt:lpstr>
      <vt:lpstr>solid intelligence.temp</vt:lpstr>
      <vt:lpstr>1_solid intelligence.temp</vt:lpstr>
      <vt:lpstr>「もの忘れ防止の新グッズ・サービスに関するアイデア」について 「表題（を記載してください）」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Solid Intelligence</dc:creator>
  <cp:lastModifiedBy>Yuhji Tabata</cp:lastModifiedBy>
  <cp:revision>1389</cp:revision>
  <cp:lastPrinted>2015-11-26T04:30:26Z</cp:lastPrinted>
  <dcterms:created xsi:type="dcterms:W3CDTF">2010-02-23T08:48:04Z</dcterms:created>
  <dcterms:modified xsi:type="dcterms:W3CDTF">2015-11-30T04:57:24Z</dcterms:modified>
</cp:coreProperties>
</file>